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70" r:id="rId5"/>
    <p:sldId id="269"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4DFB6D-7561-427A-A4E8-4F63A741AE1F}" type="datetimeFigureOut">
              <a:rPr lang="en-GB" smtClean="0"/>
              <a:pPr/>
              <a:t>29/03/2012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25D60-57ED-410F-B40F-9DB81FA2639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97C0C0B-9B6A-4756-976A-51059FFBDA51}" type="slidenum">
              <a:rPr lang="en-US" smtClean="0">
                <a:latin typeface="Arial" pitchFamily="34" charset="0"/>
                <a:ea typeface="ＭＳ Ｐゴシック"/>
                <a:cs typeface="ＭＳ Ｐゴシック"/>
              </a:rPr>
              <a:pPr/>
              <a:t>1</a:t>
            </a:fld>
            <a:endParaRPr lang="en-US" smtClean="0">
              <a:latin typeface="Arial" pitchFamily="34" charset="0"/>
              <a:ea typeface="ＭＳ Ｐゴシック"/>
              <a:cs typeface="ＭＳ Ｐゴシック"/>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GB" b="1" smtClean="0">
              <a:latin typeface="Arial" pitchFamily="34" charset="0"/>
              <a:ea typeface="ＭＳ Ｐゴシック"/>
              <a:cs typeface="Arial" pitchFamily="34" charset="0"/>
            </a:endParaRPr>
          </a:p>
          <a:p>
            <a:pPr eaLnBrk="1" hangingPunct="1"/>
            <a:r>
              <a:rPr lang="en-GB" smtClean="0">
                <a:latin typeface="Arial" pitchFamily="34" charset="0"/>
                <a:ea typeface="ＭＳ Ｐゴシック"/>
                <a:cs typeface="Arial" pitchFamily="34" charset="0"/>
              </a:rPr>
              <a:t>SLM to edit name and school name</a:t>
            </a:r>
          </a:p>
          <a:p>
            <a:pPr eaLnBrk="1" hangingPunct="1"/>
            <a:r>
              <a:rPr lang="en-GB" smtClean="0">
                <a:latin typeface="Arial" pitchFamily="34" charset="0"/>
                <a:ea typeface="ＭＳ Ｐゴシック"/>
                <a:cs typeface="Arial" pitchFamily="34" charset="0"/>
              </a:rPr>
              <a:t>Hello everyone, my name is ....... </a:t>
            </a:r>
            <a:r>
              <a:rPr lang="en-GB" smtClean="0">
                <a:solidFill>
                  <a:srgbClr val="FF0000"/>
                </a:solidFill>
                <a:latin typeface="Arial" pitchFamily="34" charset="0"/>
                <a:ea typeface="ＭＳ Ｐゴシック"/>
                <a:cs typeface="Arial" pitchFamily="34" charset="0"/>
              </a:rPr>
              <a:t>and I am going to give you a short presentation about  “Pr</a:t>
            </a:r>
            <a:r>
              <a:rPr lang="en-GB" smtClean="0">
                <a:latin typeface="Arial" pitchFamily="34" charset="0"/>
                <a:ea typeface="ＭＳ Ｐゴシック"/>
                <a:cs typeface="Arial" pitchFamily="34" charset="0"/>
              </a:rPr>
              <a:t>otecting your Professional future”.  This may not be the most exciting presentation you will see at medical school but its certainly very important and may prove to be a very worthwhile investment of your time. </a:t>
            </a:r>
            <a:endParaRPr lang="en-GB" smtClean="0">
              <a:solidFill>
                <a:srgbClr val="FF0000"/>
              </a:solidFill>
              <a:latin typeface="Arial" pitchFamily="34" charset="0"/>
              <a:ea typeface="ＭＳ Ｐゴシック"/>
              <a:cs typeface="Arial" pitchFamily="34" charset="0"/>
            </a:endParaRPr>
          </a:p>
          <a:p>
            <a:pPr eaLnBrk="1" hangingPunct="1"/>
            <a:endParaRPr lang="en-GB" smtClean="0">
              <a:latin typeface="Arial" pitchFamily="34" charset="0"/>
              <a:ea typeface="ＭＳ Ｐゴシック"/>
              <a:cs typeface="Arial" pitchFamily="34" charset="0"/>
            </a:endParaRPr>
          </a:p>
          <a:p>
            <a:pPr eaLnBrk="1" hangingPunct="1"/>
            <a:r>
              <a:rPr lang="en-GB" smtClean="0">
                <a:solidFill>
                  <a:srgbClr val="FF0000"/>
                </a:solidFill>
                <a:latin typeface="Arial" pitchFamily="34" charset="0"/>
                <a:ea typeface="ＭＳ Ｐゴシック"/>
                <a:cs typeface="Arial" pitchFamily="34" charset="0"/>
              </a:rPr>
              <a:t> For the purpose of time keeping, may I ask that you keep questions to the end and we will be happy to answer any queries that you may have.  </a:t>
            </a:r>
          </a:p>
          <a:p>
            <a:pPr eaLnBrk="1" hangingPunct="1"/>
            <a:endParaRPr lang="en-US" smtClean="0">
              <a:solidFill>
                <a:srgbClr val="FF0000"/>
              </a:solidFill>
              <a:latin typeface="Arial" pitchFamily="34" charset="0"/>
              <a:ea typeface="ＭＳ Ｐゴシック"/>
              <a:cs typeface="ＭＳ Ｐゴシック"/>
            </a:endParaRPr>
          </a:p>
          <a:p>
            <a:pPr eaLnBrk="1" hangingPunct="1"/>
            <a:r>
              <a:rPr lang="en-US" smtClean="0">
                <a:solidFill>
                  <a:srgbClr val="FF0000"/>
                </a:solidFill>
                <a:latin typeface="Arial" pitchFamily="34" charset="0"/>
                <a:ea typeface="ＭＳ Ｐゴシック"/>
                <a:cs typeface="ＭＳ Ｐゴシック"/>
              </a:rPr>
              <a:t>I am here today with my colleagues….. So please feel free to approach them  today.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D71A70B-4F53-4D93-9481-A784B18B2D7C}" type="slidenum">
              <a:rPr lang="en-US" smtClean="0">
                <a:latin typeface="Arial" pitchFamily="34" charset="0"/>
                <a:ea typeface="ＭＳ Ｐゴシック"/>
                <a:cs typeface="ＭＳ Ｐゴシック"/>
              </a:rPr>
              <a:pPr/>
              <a:t>10</a:t>
            </a:fld>
            <a:endParaRPr lang="en-US" smtClean="0">
              <a:latin typeface="Arial" pitchFamily="34" charset="0"/>
              <a:ea typeface="ＭＳ Ｐゴシック"/>
              <a:cs typeface="ＭＳ Ｐゴシック"/>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508" y="4344607"/>
            <a:ext cx="5028986" cy="4245167"/>
          </a:xfrm>
          <a:noFill/>
          <a:ln/>
        </p:spPr>
        <p:txBody>
          <a:bodyPr/>
          <a:lstStyle/>
          <a:p>
            <a:pPr eaLnBrk="1" hangingPunct="1"/>
            <a:r>
              <a:rPr lang="en-GB" sz="1000" smtClean="0">
                <a:latin typeface="Arial" pitchFamily="34" charset="0"/>
                <a:ea typeface="ＭＳ Ｐゴシック"/>
                <a:cs typeface="Times New Roman" pitchFamily="18" charset="0"/>
              </a:rPr>
              <a:t>At this point you’re probably wondering how much all this costs.  As a final year medical student it’s free. Because of our many years experience protecting doctors, we know how important it is that you get some degree of cover as soon as possible. This is such a crucial time for you and with all the debt that you may have accrued, you are potentially quite vulnerable financially.  We also know that it’s not something that you can afford right now. </a:t>
            </a:r>
          </a:p>
          <a:p>
            <a:pPr eaLnBrk="1" hangingPunct="1"/>
            <a:endParaRPr lang="en-GB" sz="1000" smtClean="0">
              <a:latin typeface="Arial" pitchFamily="34" charset="0"/>
              <a:ea typeface="ＭＳ Ｐゴシック"/>
              <a:cs typeface="Times New Roman" pitchFamily="18" charset="0"/>
            </a:endParaRPr>
          </a:p>
          <a:p>
            <a:pPr eaLnBrk="1" hangingPunct="1"/>
            <a:r>
              <a:rPr lang="en-GB" sz="1000" smtClean="0">
                <a:latin typeface="Arial" pitchFamily="34" charset="0"/>
                <a:ea typeface="ＭＳ Ｐゴシック"/>
                <a:cs typeface="ＭＳ Ｐゴシック"/>
              </a:rPr>
              <a:t>Once your application has been accepted, you’ll have no premiums to pay until November following qualification. If you don’t start work in August, you need to be aware that you would need to reapply for the cover.</a:t>
            </a:r>
          </a:p>
          <a:p>
            <a:pPr eaLnBrk="1" hangingPunct="1"/>
            <a:endParaRPr lang="en-GB" sz="1000" smtClean="0">
              <a:latin typeface="Arial" pitchFamily="34" charset="0"/>
              <a:ea typeface="ＭＳ Ｐゴシック"/>
              <a:cs typeface="Times New Roman" pitchFamily="18" charset="0"/>
            </a:endParaRPr>
          </a:p>
          <a:p>
            <a:pPr eaLnBrk="1" hangingPunct="1"/>
            <a:r>
              <a:rPr lang="en-GB" sz="1000" smtClean="0">
                <a:latin typeface="Arial" pitchFamily="34" charset="0"/>
                <a:ea typeface="ＭＳ Ｐゴシック"/>
                <a:cs typeface="ＭＳ Ｐゴシック"/>
              </a:rPr>
              <a:t>Once premiums begin and are receiving a monthly salary, the plan will cost you £28 per month for the first year.  After that, your premiums will increase by 7.5% plus RPI during the first 5 years of the plan, as will the benefit that you will be eligible to receive. This increase is to make sure that the level of cover is in line with your expected increase in earnings as your career progresses. If you feel that this is not necessary you are able to opt out of this increase. </a:t>
            </a:r>
          </a:p>
          <a:p>
            <a:pPr eaLnBrk="1" hangingPunct="1"/>
            <a:endParaRPr lang="en-GB" sz="1000" smtClean="0">
              <a:latin typeface="Arial" pitchFamily="34" charset="0"/>
              <a:ea typeface="ＭＳ Ｐゴシック"/>
              <a:cs typeface="Times New Roman" pitchFamily="18" charset="0"/>
            </a:endParaRPr>
          </a:p>
          <a:p>
            <a:pPr eaLnBrk="1" hangingPunct="1"/>
            <a:r>
              <a:rPr lang="en-GB" sz="1000" smtClean="0">
                <a:latin typeface="Arial" pitchFamily="34" charset="0"/>
                <a:ea typeface="ＭＳ Ｐゴシック"/>
                <a:cs typeface="Times New Roman" pitchFamily="18" charset="0"/>
              </a:rPr>
              <a:t>Generally the cost of cover such as this is calculated on an individual basis and factors in age gender and smoker status amongst other health matters.  With our cover, the cost is </a:t>
            </a:r>
            <a:r>
              <a:rPr lang="en-GB" sz="1000" b="1" smtClean="0">
                <a:latin typeface="Arial" pitchFamily="34" charset="0"/>
                <a:ea typeface="ＭＳ Ｐゴシック"/>
                <a:cs typeface="Times New Roman" pitchFamily="18" charset="0"/>
              </a:rPr>
              <a:t>irrespective</a:t>
            </a:r>
            <a:r>
              <a:rPr lang="en-GB" sz="1000" smtClean="0">
                <a:latin typeface="Arial" pitchFamily="34" charset="0"/>
                <a:ea typeface="ＭＳ Ｐゴシック"/>
                <a:cs typeface="Times New Roman" pitchFamily="18" charset="0"/>
              </a:rPr>
              <a:t> of gender, age (up to 39) and smoker status for the first five years of the plan, although we do take family history and your own health record into account.  This is quite a normal occurrence and in this instance, it’s most likely that we will need further information which you need to action as soon as you can.  </a:t>
            </a:r>
          </a:p>
          <a:p>
            <a:pPr eaLnBrk="1" hangingPunct="1"/>
            <a:r>
              <a:rPr lang="en-GB" sz="1000" smtClean="0">
                <a:latin typeface="Arial" pitchFamily="34" charset="0"/>
                <a:ea typeface="ＭＳ Ｐゴシック"/>
                <a:cs typeface="Times New Roman" pitchFamily="18" charset="0"/>
              </a:rPr>
              <a:t>Should you receive any correspondence regarding your application and you are not sure what to do, my contact details will appear on the slides shortly. </a:t>
            </a:r>
          </a:p>
          <a:p>
            <a:pPr eaLnBrk="1" hangingPunct="1"/>
            <a:endParaRPr lang="en-GB" sz="1000" smtClean="0">
              <a:latin typeface="Arial" pitchFamily="34" charset="0"/>
              <a:ea typeface="ＭＳ Ｐゴシック"/>
              <a:cs typeface="Times New Roman" pitchFamily="18" charset="0"/>
            </a:endParaRPr>
          </a:p>
          <a:p>
            <a:r>
              <a:rPr lang="en-GB" sz="1000" smtClean="0">
                <a:latin typeface="Arial" pitchFamily="34" charset="0"/>
                <a:ea typeface="ＭＳ Ｐゴシック"/>
                <a:cs typeface="Times New Roman" pitchFamily="18" charset="0"/>
              </a:rPr>
              <a:t>But the key point for you to note is that you need to get income protection cover as soon as you can!</a:t>
            </a:r>
          </a:p>
          <a:p>
            <a:endParaRPr lang="en-GB" sz="1000" smtClean="0">
              <a:latin typeface="Arial" pitchFamily="34" charset="0"/>
              <a:ea typeface="ＭＳ Ｐゴシック"/>
              <a:cs typeface="Times New Roman" pitchFamily="18" charset="0"/>
            </a:endParaRPr>
          </a:p>
          <a:p>
            <a:endParaRPr lang="en-US" sz="1000" smtClean="0">
              <a:latin typeface="Arial" pitchFamily="34" charset="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B28906B-0459-4C7C-9E3A-6F411AE3A6F3}" type="slidenum">
              <a:rPr lang="en-US" smtClean="0">
                <a:latin typeface="Arial" pitchFamily="34" charset="0"/>
                <a:ea typeface="ＭＳ Ｐゴシック"/>
                <a:cs typeface="ＭＳ Ｐゴシック"/>
              </a:rPr>
              <a:pPr/>
              <a:t>11</a:t>
            </a:fld>
            <a:endParaRPr lang="en-US" smtClean="0">
              <a:latin typeface="Arial" pitchFamily="34" charset="0"/>
              <a:ea typeface="ＭＳ Ｐゴシック"/>
              <a:cs typeface="ＭＳ Ｐゴシック"/>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653448" y="4344607"/>
            <a:ext cx="5535088" cy="4113556"/>
          </a:xfrm>
          <a:noFill/>
          <a:ln/>
        </p:spPr>
        <p:txBody>
          <a:bodyPr/>
          <a:lstStyle/>
          <a:p>
            <a:pPr eaLnBrk="1" hangingPunct="1">
              <a:spcBef>
                <a:spcPct val="0"/>
              </a:spcBef>
            </a:pPr>
            <a:r>
              <a:rPr lang="en-GB" sz="900" smtClean="0">
                <a:latin typeface="Arial" pitchFamily="34" charset="0"/>
                <a:ea typeface="ＭＳ Ｐゴシック"/>
                <a:cs typeface="Times New Roman" pitchFamily="18" charset="0"/>
              </a:rPr>
              <a:t>Income protection claims cannot be retrospective – that is,  we are not like the AA, you cannot call us after you have fallen sick.  You cover needs to be in place as soon as possible to ensure that you are covered at all stages of your career BEFORE something goes wrong. </a:t>
            </a:r>
          </a:p>
          <a:p>
            <a:pPr eaLnBrk="1" hangingPunct="1">
              <a:spcBef>
                <a:spcPct val="0"/>
              </a:spcBef>
            </a:pPr>
            <a:r>
              <a:rPr lang="en-GB" sz="900" smtClean="0">
                <a:latin typeface="Arial" pitchFamily="34" charset="0"/>
                <a:ea typeface="ＭＳ Ｐゴシック"/>
                <a:cs typeface="Times New Roman" pitchFamily="18" charset="0"/>
              </a:rPr>
              <a:t> </a:t>
            </a:r>
          </a:p>
          <a:p>
            <a:pPr>
              <a:spcBef>
                <a:spcPct val="0"/>
              </a:spcBef>
            </a:pPr>
            <a:r>
              <a:rPr lang="en-GB" sz="900" smtClean="0">
                <a:latin typeface="Arial" pitchFamily="34" charset="0"/>
                <a:ea typeface="ＭＳ Ｐゴシック"/>
                <a:cs typeface="Times New Roman" pitchFamily="18" charset="0"/>
              </a:rPr>
              <a:t>No one likes filling in forms, and there’s never a good time.  But perhaps there has never been a </a:t>
            </a:r>
            <a:r>
              <a:rPr lang="en-GB" sz="900" b="1" smtClean="0">
                <a:latin typeface="Arial" pitchFamily="34" charset="0"/>
                <a:ea typeface="ＭＳ Ｐゴシック"/>
                <a:cs typeface="Times New Roman" pitchFamily="18" charset="0"/>
              </a:rPr>
              <a:t>more appropriate</a:t>
            </a:r>
            <a:r>
              <a:rPr lang="en-GB" sz="900" smtClean="0">
                <a:latin typeface="Arial" pitchFamily="34" charset="0"/>
                <a:ea typeface="ＭＳ Ｐゴシック"/>
                <a:cs typeface="Times New Roman" pitchFamily="18" charset="0"/>
              </a:rPr>
              <a:t> time than now. The Wesleyan Medical Career Protector provides free cover to final year students to make something that is very important to you throughout your career, accessible and easy to put in place right now, </a:t>
            </a:r>
            <a:r>
              <a:rPr lang="en-GB" sz="900" smtClean="0">
                <a:solidFill>
                  <a:srgbClr val="FF0000"/>
                </a:solidFill>
                <a:latin typeface="Arial" pitchFamily="34" charset="0"/>
                <a:ea typeface="ＭＳ Ｐゴシック"/>
                <a:cs typeface="Times New Roman" pitchFamily="18" charset="0"/>
              </a:rPr>
              <a:t>you can’t take this cover out on line.  And we </a:t>
            </a:r>
            <a:r>
              <a:rPr lang="en-GB" sz="900" smtClean="0">
                <a:latin typeface="Arial" pitchFamily="34" charset="0"/>
                <a:ea typeface="ＭＳ Ｐゴシック"/>
                <a:cs typeface="Times New Roman" pitchFamily="18" charset="0"/>
              </a:rPr>
              <a:t>are the only organisation that currently provide free income protection cover to medical students.  </a:t>
            </a:r>
          </a:p>
          <a:p>
            <a:pPr>
              <a:spcBef>
                <a:spcPct val="0"/>
              </a:spcBef>
            </a:pPr>
            <a:endParaRPr lang="en-GB" sz="900" smtClean="0">
              <a:latin typeface="Arial" pitchFamily="34" charset="0"/>
              <a:ea typeface="ＭＳ Ｐゴシック"/>
              <a:cs typeface="Times New Roman" pitchFamily="18" charset="0"/>
            </a:endParaRPr>
          </a:p>
          <a:p>
            <a:pPr>
              <a:spcBef>
                <a:spcPct val="0"/>
              </a:spcBef>
            </a:pPr>
            <a:r>
              <a:rPr lang="en-GB" sz="900" smtClean="0">
                <a:latin typeface="Arial" pitchFamily="34" charset="0"/>
                <a:ea typeface="ＭＳ Ｐゴシック"/>
                <a:cs typeface="Times New Roman" pitchFamily="18" charset="0"/>
              </a:rPr>
              <a:t>As a medical student, banks etc are very keen to lend you money, as you have an almost guaranteed start date for employment. However if this does not happen due to sickness or accident, you need to ensure that you know how you would repay any debt that you have accumulated. </a:t>
            </a:r>
          </a:p>
          <a:p>
            <a:pPr>
              <a:spcBef>
                <a:spcPct val="0"/>
              </a:spcBef>
            </a:pPr>
            <a:endParaRPr lang="en-GB" sz="900" smtClean="0">
              <a:latin typeface="Arial" pitchFamily="34" charset="0"/>
              <a:ea typeface="ＭＳ Ｐゴシック"/>
              <a:cs typeface="Times New Roman" pitchFamily="18" charset="0"/>
            </a:endParaRPr>
          </a:p>
          <a:p>
            <a:pPr>
              <a:spcBef>
                <a:spcPct val="0"/>
              </a:spcBef>
            </a:pPr>
            <a:r>
              <a:rPr lang="en-GB" sz="900" smtClean="0">
                <a:solidFill>
                  <a:srgbClr val="FF0000"/>
                </a:solidFill>
                <a:latin typeface="Arial" pitchFamily="34" charset="0"/>
                <a:ea typeface="ＭＳ Ｐゴシック"/>
                <a:cs typeface="Times New Roman" pitchFamily="18" charset="0"/>
              </a:rPr>
              <a:t>Credit wont be so easy to obtain once you are ill.</a:t>
            </a:r>
          </a:p>
          <a:p>
            <a:pPr>
              <a:spcBef>
                <a:spcPct val="0"/>
              </a:spcBef>
            </a:pPr>
            <a:endParaRPr lang="en-GB" sz="900" smtClean="0">
              <a:solidFill>
                <a:srgbClr val="FF0000"/>
              </a:solidFill>
              <a:latin typeface="Arial" pitchFamily="34" charset="0"/>
              <a:ea typeface="ＭＳ Ｐゴシック"/>
              <a:cs typeface="Times New Roman" pitchFamily="18" charset="0"/>
            </a:endParaRPr>
          </a:p>
          <a:p>
            <a:pPr>
              <a:spcBef>
                <a:spcPct val="0"/>
              </a:spcBef>
            </a:pPr>
            <a:r>
              <a:rPr lang="en-GB" sz="900" smtClean="0">
                <a:solidFill>
                  <a:srgbClr val="FF0000"/>
                </a:solidFill>
                <a:latin typeface="Arial" pitchFamily="34" charset="0"/>
                <a:ea typeface="ＭＳ Ｐゴシック"/>
                <a:cs typeface="Times New Roman" pitchFamily="18" charset="0"/>
              </a:rPr>
              <a:t>We will contact you following official results to remind you about your cover and  when initial premiums will be due.</a:t>
            </a:r>
          </a:p>
          <a:p>
            <a:pPr>
              <a:spcBef>
                <a:spcPct val="0"/>
              </a:spcBef>
            </a:pPr>
            <a:endParaRPr lang="en-GB" sz="900" smtClean="0">
              <a:solidFill>
                <a:srgbClr val="FF0000"/>
              </a:solidFill>
              <a:latin typeface="Arial" pitchFamily="34" charset="0"/>
              <a:ea typeface="ＭＳ Ｐゴシック"/>
              <a:cs typeface="Times New Roman" pitchFamily="18" charset="0"/>
            </a:endParaRPr>
          </a:p>
          <a:p>
            <a:pPr>
              <a:spcBef>
                <a:spcPct val="0"/>
              </a:spcBef>
            </a:pPr>
            <a:r>
              <a:rPr lang="en-GB" sz="900" smtClean="0">
                <a:solidFill>
                  <a:srgbClr val="FF0000"/>
                </a:solidFill>
                <a:latin typeface="Arial" pitchFamily="34" charset="0"/>
                <a:ea typeface="ＭＳ Ｐゴシック"/>
                <a:cs typeface="Times New Roman" pitchFamily="18" charset="0"/>
              </a:rPr>
              <a:t>Due to confidentiality and the need for a signature this cover is not available online.</a:t>
            </a:r>
          </a:p>
          <a:p>
            <a:pPr>
              <a:spcBef>
                <a:spcPct val="0"/>
              </a:spcBef>
            </a:pPr>
            <a:endParaRPr lang="en-GB" sz="900" smtClean="0">
              <a:latin typeface="Arial" pitchFamily="34" charset="0"/>
              <a:ea typeface="ＭＳ Ｐゴシック"/>
              <a:cs typeface="Times New Roman" pitchFamily="18" charset="0"/>
            </a:endParaRPr>
          </a:p>
          <a:p>
            <a:pPr>
              <a:spcBef>
                <a:spcPct val="0"/>
              </a:spcBef>
            </a:pPr>
            <a:r>
              <a:rPr lang="en-GB" sz="900" smtClean="0">
                <a:latin typeface="Arial" pitchFamily="34" charset="0"/>
                <a:ea typeface="ＭＳ Ｐゴシック"/>
                <a:cs typeface="Times New Roman" pitchFamily="18" charset="0"/>
              </a:rPr>
              <a:t>None of our claimants thought that it would be something that they would need, certainly while they were so young. Remember accidents and illness can happen to anyone at any time.  None of us knows what could be around the next corner and most of our claimants would have been sat in a lecture theatre just like this, and would have heard this presentation. One of whom is a client called Dr David Parkins, he is a consultant in the North East and lecturer at Newcastle Medical school.  </a:t>
            </a:r>
          </a:p>
          <a:p>
            <a:pPr>
              <a:spcBef>
                <a:spcPct val="0"/>
              </a:spcBef>
            </a:pPr>
            <a:endParaRPr lang="en-GB" sz="900" smtClean="0">
              <a:latin typeface="Arial" pitchFamily="34" charset="0"/>
              <a:ea typeface="ＭＳ Ｐゴシック"/>
              <a:cs typeface="Times New Roman" pitchFamily="18" charset="0"/>
            </a:endParaRPr>
          </a:p>
          <a:p>
            <a:pPr>
              <a:spcBef>
                <a:spcPct val="0"/>
              </a:spcBef>
            </a:pPr>
            <a:r>
              <a:rPr lang="en-GB" sz="900" smtClean="0">
                <a:latin typeface="Arial" pitchFamily="34" charset="0"/>
                <a:ea typeface="ＭＳ Ｐゴシック"/>
                <a:cs typeface="Times New Roman" pitchFamily="18" charset="0"/>
              </a:rPr>
              <a:t>He approached us a few years ago as he is felt that sometimes ,when students are young and healthy they find it difficult to think that they may be unable to work one day, but as you will see from his story, throughout his ongoing career he has been heavily reliant on his income protection policy on more than one occasion.</a:t>
            </a:r>
          </a:p>
          <a:p>
            <a:pPr eaLnBrk="1" hangingPunct="1">
              <a:spcBef>
                <a:spcPct val="0"/>
              </a:spcBef>
            </a:pPr>
            <a:endParaRPr lang="en-GB" sz="900" smtClean="0">
              <a:latin typeface="Arial" pitchFamily="34" charset="0"/>
              <a:ea typeface="ＭＳ Ｐゴシック"/>
              <a:cs typeface="Times New Roman" pitchFamily="18" charset="0"/>
            </a:endParaRPr>
          </a:p>
          <a:p>
            <a:pPr eaLnBrk="1" hangingPunct="1">
              <a:spcBef>
                <a:spcPct val="0"/>
              </a:spcBef>
            </a:pPr>
            <a:r>
              <a:rPr lang="en-GB" sz="900" smtClean="0">
                <a:latin typeface="Arial" pitchFamily="34" charset="0"/>
                <a:ea typeface="ＭＳ Ｐゴシック"/>
                <a:cs typeface="Times New Roman" pitchFamily="18" charset="0"/>
              </a:rPr>
              <a:t>I will now pass you over to Dr David Parkins....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96A161D-D217-4739-85B1-34710FC50625}" type="slidenum">
              <a:rPr lang="en-US" smtClean="0">
                <a:latin typeface="Arial" pitchFamily="34" charset="0"/>
                <a:ea typeface="ＭＳ Ｐゴシック"/>
                <a:cs typeface="ＭＳ Ｐゴシック"/>
              </a:rPr>
              <a:pPr/>
              <a:t>12</a:t>
            </a:fld>
            <a:endParaRPr lang="en-US" smtClean="0">
              <a:latin typeface="Arial" pitchFamily="34" charset="0"/>
              <a:ea typeface="ＭＳ Ｐゴシック"/>
              <a:cs typeface="ＭＳ Ｐゴシック"/>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a:cs typeface="ＭＳ Ｐゴシック"/>
              </a:rPr>
              <a:t>If you do have any questions please come and see us now, while we are in the school today.  </a:t>
            </a:r>
          </a:p>
          <a:p>
            <a:pPr eaLnBrk="1" hangingPunct="1"/>
            <a:endParaRPr lang="en-US" smtClean="0">
              <a:latin typeface="Arial" pitchFamily="34" charset="0"/>
              <a:ea typeface="ＭＳ Ｐゴシック"/>
              <a:cs typeface="ＭＳ Ｐゴシック"/>
            </a:endParaRPr>
          </a:p>
          <a:p>
            <a:pPr eaLnBrk="1" hangingPunct="1"/>
            <a:r>
              <a:rPr lang="en-US" smtClean="0">
                <a:latin typeface="Arial" pitchFamily="34" charset="0"/>
                <a:ea typeface="ＭＳ Ｐゴシック"/>
                <a:cs typeface="ＭＳ Ｐゴシック"/>
              </a:rPr>
              <a:t>Finally on behalf of everyone at WMS, I’d like to wish you the very best of luck for your remaining time at medical school.  I hope that you found this informative, thank you for your time and attention. </a:t>
            </a:r>
          </a:p>
          <a:p>
            <a:pPr eaLnBrk="1" hangingPunct="1"/>
            <a:endParaRPr lang="en-US" smtClean="0">
              <a:latin typeface="Arial" pitchFamily="34" charset="0"/>
              <a:ea typeface="ＭＳ Ｐゴシック"/>
              <a:cs typeface="ＭＳ Ｐゴシック"/>
            </a:endParaRPr>
          </a:p>
          <a:p>
            <a:pPr eaLnBrk="1" hangingPunct="1"/>
            <a:endParaRPr lang="en-US" smtClean="0">
              <a:latin typeface="Arial"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79F70F1-7309-44D3-84FE-83912CC0A664}" type="slidenum">
              <a:rPr lang="en-US" smtClean="0">
                <a:latin typeface="Arial" pitchFamily="34" charset="0"/>
                <a:ea typeface="ＭＳ Ｐゴシック"/>
                <a:cs typeface="ＭＳ Ｐゴシック"/>
              </a:rPr>
              <a:pPr/>
              <a:t>2</a:t>
            </a:fld>
            <a:endParaRPr lang="en-US" smtClean="0">
              <a:latin typeface="Arial" pitchFamily="34" charset="0"/>
              <a:ea typeface="ＭＳ Ｐゴシック"/>
              <a:cs typeface="ＭＳ Ｐゴシック"/>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GB" smtClean="0">
                <a:latin typeface="Arial" pitchFamily="34" charset="0"/>
                <a:ea typeface="ＭＳ Ｐゴシック"/>
                <a:cs typeface="Times New Roman" pitchFamily="18" charset="0"/>
              </a:rPr>
              <a:t>As a Student Liaison Manager for Wesleyan Medical Sickness, I’m responsible for sponsorship, and student membership in ………………. school.  We have sponsored all sorts of events and teams  here at .......................school, including the ............team and the ..........ball.  </a:t>
            </a:r>
          </a:p>
          <a:p>
            <a:endParaRPr lang="en-GB" smtClean="0">
              <a:latin typeface="Arial" pitchFamily="34" charset="0"/>
              <a:ea typeface="ＭＳ Ｐゴシック"/>
              <a:cs typeface="Times New Roman" pitchFamily="18" charset="0"/>
            </a:endParaRPr>
          </a:p>
          <a:p>
            <a:r>
              <a:rPr lang="en-GB" smtClean="0">
                <a:latin typeface="Arial" pitchFamily="34" charset="0"/>
                <a:ea typeface="ＭＳ Ｐゴシック"/>
                <a:cs typeface="Times New Roman" pitchFamily="18" charset="0"/>
              </a:rPr>
              <a:t>My contact details will be shown at the end of the slides if you would like to contact me regarding sponsorship, events, or your cover.  If you will be involved in the graduation ball please do contact me as we are always keen to help you celebrate at the end of your time here at medical school. </a:t>
            </a:r>
          </a:p>
          <a:p>
            <a:endParaRPr lang="en-GB" smtClean="0">
              <a:latin typeface="Arial" pitchFamily="34" charset="0"/>
              <a:ea typeface="ＭＳ Ｐゴシック"/>
              <a:cs typeface="Times New Roman" pitchFamily="18" charset="0"/>
            </a:endParaRPr>
          </a:p>
          <a:p>
            <a:endParaRPr lang="en-GB" smtClean="0">
              <a:latin typeface="Arial" pitchFamily="34" charset="0"/>
              <a:ea typeface="ＭＳ Ｐゴシック"/>
              <a:cs typeface="Times New Roman" pitchFamily="18" charset="0"/>
            </a:endParaRPr>
          </a:p>
          <a:p>
            <a:endParaRPr lang="en-GB" smtClean="0">
              <a:latin typeface="Arial" pitchFamily="34" charset="0"/>
              <a:ea typeface="ＭＳ Ｐゴシック"/>
              <a:cs typeface="Times New Roman" pitchFamily="18" charset="0"/>
            </a:endParaRPr>
          </a:p>
          <a:p>
            <a:r>
              <a:rPr lang="en-GB" smtClean="0">
                <a:latin typeface="Arial" pitchFamily="34" charset="0"/>
                <a:ea typeface="ＭＳ Ｐゴシック"/>
                <a:cs typeface="Times New Roman" pitchFamily="18" charset="0"/>
              </a:rPr>
              <a:t>Ok, so hands up here who has already heard of Wesleyan Medical Sickness? Most of you may well have heard of us, but perhaps aren’t too sure of what we do.  Well that’s normal, because it’s only now that you are at this stage of medical school and with qualification around the corner that our products and services are becoming relevant to you.</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47C4727-C587-4BD8-9EA0-3F6E22F31604}" type="slidenum">
              <a:rPr lang="en-US" smtClean="0">
                <a:latin typeface="Arial" pitchFamily="34" charset="0"/>
                <a:ea typeface="ＭＳ Ｐゴシック"/>
                <a:cs typeface="ＭＳ Ｐゴシック"/>
              </a:rPr>
              <a:pPr/>
              <a:t>3</a:t>
            </a:fld>
            <a:endParaRPr lang="en-US" smtClean="0">
              <a:latin typeface="Arial" pitchFamily="34" charset="0"/>
              <a:ea typeface="ＭＳ Ｐゴシック"/>
              <a:cs typeface="ＭＳ Ｐゴシック"/>
            </a:endParaRPr>
          </a:p>
        </p:txBody>
      </p:sp>
      <p:sp>
        <p:nvSpPr>
          <p:cNvPr id="35843"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eaLnBrk="1" hangingPunct="1">
              <a:spcBef>
                <a:spcPts val="0"/>
              </a:spcBef>
              <a:spcAft>
                <a:spcPts val="0"/>
              </a:spcAft>
              <a:defRPr/>
            </a:pPr>
            <a:r>
              <a:rPr lang="en-GB" sz="1050" dirty="0" smtClean="0">
                <a:latin typeface="Arial" pitchFamily="34" charset="0"/>
                <a:ea typeface="ＭＳ Ｐゴシック"/>
                <a:cs typeface="Times New Roman" pitchFamily="18" charset="0"/>
              </a:rPr>
              <a:t>We are very proud of our heritage, and as a financial services company - we feel it’s important that you know our background and how we may differ from other financial organisations that you may come across. </a:t>
            </a:r>
          </a:p>
          <a:p>
            <a:pPr eaLnBrk="1" hangingPunct="1">
              <a:spcBef>
                <a:spcPts val="0"/>
              </a:spcBef>
              <a:spcAft>
                <a:spcPts val="0"/>
              </a:spcAft>
              <a:defRPr/>
            </a:pPr>
            <a:endParaRPr lang="en-GB" sz="1050"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050" dirty="0" smtClean="0">
                <a:latin typeface="Arial" pitchFamily="34" charset="0"/>
                <a:ea typeface="ＭＳ Ｐゴシック"/>
                <a:cs typeface="Times New Roman" pitchFamily="18" charset="0"/>
              </a:rPr>
              <a:t>Medical Sickness was formed by a group of doctors in 1884.  They pooled a proportion of their incomes so that if anyone in the group fell sick and was unable to work and earn a living, they could draw an income from the pot. </a:t>
            </a:r>
          </a:p>
          <a:p>
            <a:pPr eaLnBrk="1" hangingPunct="1">
              <a:spcBef>
                <a:spcPts val="0"/>
              </a:spcBef>
              <a:spcAft>
                <a:spcPts val="0"/>
              </a:spcAft>
              <a:defRPr/>
            </a:pPr>
            <a:endParaRPr lang="en-GB" sz="1050"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050" dirty="0" smtClean="0">
                <a:latin typeface="Arial" pitchFamily="34" charset="0"/>
                <a:ea typeface="ＭＳ Ｐゴシック"/>
                <a:cs typeface="Times New Roman" pitchFamily="18" charset="0"/>
              </a:rPr>
              <a:t>Today, we are now known as Wesleyan Medical Sickness and we provide specialist financial advice to doctors in many aspects of financial planning, from protection to savings, investments, pensions and mortgages.  As you progress through your medical career, these are financial services that you will require. </a:t>
            </a:r>
          </a:p>
          <a:p>
            <a:pPr>
              <a:spcBef>
                <a:spcPts val="0"/>
              </a:spcBef>
              <a:spcAft>
                <a:spcPts val="0"/>
              </a:spcAft>
              <a:defRPr/>
            </a:pPr>
            <a:endParaRPr lang="en-GB" sz="1050" dirty="0" smtClean="0">
              <a:latin typeface="Arial" pitchFamily="34" charset="0"/>
              <a:ea typeface="ＭＳ Ｐゴシック"/>
              <a:cs typeface="ＭＳ Ｐゴシック"/>
            </a:endParaRPr>
          </a:p>
          <a:p>
            <a:pPr>
              <a:spcBef>
                <a:spcPts val="0"/>
              </a:spcBef>
              <a:spcAft>
                <a:spcPts val="0"/>
              </a:spcAft>
              <a:defRPr/>
            </a:pPr>
            <a:r>
              <a:rPr lang="en-GB" sz="1050" dirty="0" smtClean="0">
                <a:latin typeface="Arial" pitchFamily="34" charset="0"/>
                <a:ea typeface="ＭＳ Ｐゴシック"/>
                <a:cs typeface="ＭＳ Ｐゴシック"/>
              </a:rPr>
              <a:t>We work hard to remain informed about the ever changing issues you face throughout your career and this insight sets us apart from other financial organisations. We seek guidance from the Wesleyan Medical Sickness Advisory Board, which includes some of the most eminent members of the medical profession, such as </a:t>
            </a:r>
            <a:r>
              <a:rPr lang="en-GB" sz="1050" dirty="0" smtClean="0">
                <a:solidFill>
                  <a:srgbClr val="FF0000"/>
                </a:solidFill>
                <a:latin typeface="Arial" pitchFamily="34" charset="0"/>
                <a:ea typeface="ＭＳ Ｐゴシック"/>
                <a:cs typeface="ＭＳ Ｐゴシック"/>
              </a:rPr>
              <a:t>Professor Parveen Kumar,  Sir Brian </a:t>
            </a:r>
            <a:r>
              <a:rPr lang="en-GB" sz="1050" dirty="0" err="1" smtClean="0">
                <a:solidFill>
                  <a:srgbClr val="FF0000"/>
                </a:solidFill>
                <a:latin typeface="Arial" pitchFamily="34" charset="0"/>
                <a:ea typeface="ＭＳ Ｐゴシック"/>
                <a:cs typeface="ＭＳ Ｐゴシック"/>
              </a:rPr>
              <a:t>Jarman</a:t>
            </a:r>
            <a:r>
              <a:rPr lang="en-GB" sz="1050" dirty="0" smtClean="0">
                <a:solidFill>
                  <a:srgbClr val="FF0000"/>
                </a:solidFill>
                <a:latin typeface="Arial" pitchFamily="34" charset="0"/>
                <a:ea typeface="ＭＳ Ｐゴシック"/>
                <a:cs typeface="ＭＳ Ｐゴシック"/>
              </a:rPr>
              <a:t> and Sir Kenneth </a:t>
            </a:r>
            <a:r>
              <a:rPr lang="en-GB" sz="1050" dirty="0" err="1" smtClean="0">
                <a:solidFill>
                  <a:srgbClr val="FF0000"/>
                </a:solidFill>
                <a:latin typeface="Arial" pitchFamily="34" charset="0"/>
                <a:ea typeface="ＭＳ Ｐゴシック"/>
                <a:cs typeface="ＭＳ Ｐゴシック"/>
              </a:rPr>
              <a:t>Calman</a:t>
            </a:r>
            <a:r>
              <a:rPr lang="en-GB" sz="1050" dirty="0" smtClean="0">
                <a:solidFill>
                  <a:srgbClr val="FF0000"/>
                </a:solidFill>
                <a:latin typeface="Arial" pitchFamily="34" charset="0"/>
                <a:ea typeface="ＭＳ Ｐゴシック"/>
                <a:cs typeface="ＭＳ Ｐゴシック"/>
              </a:rPr>
              <a:t>.</a:t>
            </a:r>
            <a:endParaRPr lang="en-GB" sz="1050" dirty="0" smtClean="0">
              <a:solidFill>
                <a:srgbClr val="FF0000"/>
              </a:solidFill>
              <a:latin typeface="Arial" pitchFamily="34" charset="0"/>
              <a:ea typeface="ＭＳ Ｐゴシック"/>
              <a:cs typeface="Times New Roman" pitchFamily="18" charset="0"/>
            </a:endParaRPr>
          </a:p>
          <a:p>
            <a:pPr>
              <a:spcBef>
                <a:spcPts val="0"/>
              </a:spcBef>
              <a:spcAft>
                <a:spcPts val="0"/>
              </a:spcAft>
              <a:defRPr/>
            </a:pPr>
            <a:endParaRPr lang="en-GB" sz="1050" dirty="0" smtClean="0">
              <a:latin typeface="Arial" pitchFamily="34" charset="0"/>
              <a:ea typeface="ＭＳ Ｐゴシック"/>
              <a:cs typeface="ＭＳ Ｐゴシック"/>
            </a:endParaRPr>
          </a:p>
          <a:p>
            <a:pPr>
              <a:spcBef>
                <a:spcPts val="0"/>
              </a:spcBef>
              <a:spcAft>
                <a:spcPts val="0"/>
              </a:spcAft>
              <a:defRPr/>
            </a:pPr>
            <a:r>
              <a:rPr lang="en-GB" sz="1050" dirty="0" smtClean="0">
                <a:latin typeface="Arial" pitchFamily="34" charset="0"/>
                <a:ea typeface="ＭＳ Ｐゴシック"/>
                <a:cs typeface="ＭＳ Ｐゴシック"/>
              </a:rPr>
              <a:t>In 2010 we launched the Junior Advisory Board. This is made up of 12 members, ranging from medical and dental students to recently qualified doctors. Each individual was specially selected to reflect the diverse nature of our younger clients. They offer a unique insight in to your worlds, providing a valuable pool of knowledge to help us better understand your needs so we know exactly how to help. </a:t>
            </a:r>
          </a:p>
          <a:p>
            <a:pPr>
              <a:spcBef>
                <a:spcPts val="0"/>
              </a:spcBef>
              <a:spcAft>
                <a:spcPts val="0"/>
              </a:spcAft>
              <a:defRPr/>
            </a:pPr>
            <a:r>
              <a:rPr lang="en-GB" sz="1050" dirty="0" smtClean="0">
                <a:solidFill>
                  <a:srgbClr val="FF0000"/>
                </a:solidFill>
                <a:latin typeface="Arial" pitchFamily="34" charset="0"/>
                <a:ea typeface="ＭＳ Ｐゴシック"/>
                <a:cs typeface="ＭＳ Ｐゴシック"/>
              </a:rPr>
              <a:t>If you are interested in applying for a position please email me and we can discuss this is more detail.  You can find details of our JAB members on our website. </a:t>
            </a:r>
          </a:p>
          <a:p>
            <a:pPr>
              <a:spcBef>
                <a:spcPts val="0"/>
              </a:spcBef>
              <a:spcAft>
                <a:spcPts val="600"/>
              </a:spcAft>
              <a:defRPr/>
            </a:pPr>
            <a:endParaRPr lang="en-GB" sz="1050" dirty="0" smtClean="0">
              <a:latin typeface="Arial" pitchFamily="34" charset="0"/>
              <a:ea typeface="ＭＳ Ｐゴシック"/>
              <a:cs typeface="Times New Roman" pitchFamily="18" charset="0"/>
            </a:endParaRPr>
          </a:p>
          <a:p>
            <a:pPr>
              <a:spcBef>
                <a:spcPts val="0"/>
              </a:spcBef>
              <a:spcAft>
                <a:spcPts val="600"/>
              </a:spcAft>
              <a:defRPr/>
            </a:pPr>
            <a:r>
              <a:rPr lang="en-GB" sz="1000" i="1" dirty="0" smtClean="0">
                <a:latin typeface="Arial" pitchFamily="34" charset="0"/>
                <a:ea typeface="ＭＳ Ｐゴシック"/>
                <a:cs typeface="Times New Roman" pitchFamily="18" charset="0"/>
              </a:rPr>
              <a:t>Source for number of clients: Actual Segment </a:t>
            </a:r>
            <a:r>
              <a:rPr lang="en-GB" sz="1000" i="1" dirty="0" err="1" smtClean="0">
                <a:latin typeface="Arial" pitchFamily="34" charset="0"/>
                <a:ea typeface="ＭＳ Ｐゴシック"/>
                <a:cs typeface="Times New Roman" pitchFamily="18" charset="0"/>
              </a:rPr>
              <a:t>vs</a:t>
            </a:r>
            <a:r>
              <a:rPr lang="en-GB" sz="1000" i="1" dirty="0" smtClean="0">
                <a:latin typeface="Arial" pitchFamily="34" charset="0"/>
                <a:ea typeface="ＭＳ Ｐゴシック"/>
                <a:cs typeface="Times New Roman" pitchFamily="18" charset="0"/>
              </a:rPr>
              <a:t> Occupation Segment 04 2010.xls</a:t>
            </a:r>
          </a:p>
          <a:p>
            <a:pPr>
              <a:defRPr/>
            </a:pPr>
            <a:endParaRPr lang="en-GB" sz="1000" dirty="0" smtClean="0">
              <a:latin typeface="Arial" pitchFamily="34" charset="0"/>
              <a:ea typeface="ＭＳ Ｐゴシック"/>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F57C83D-D6FE-44B0-A182-17061CE55081}" type="slidenum">
              <a:rPr lang="en-US" smtClean="0">
                <a:latin typeface="Arial" pitchFamily="34" charset="0"/>
                <a:ea typeface="ＭＳ Ｐゴシック"/>
                <a:cs typeface="ＭＳ Ｐゴシック"/>
              </a:rPr>
              <a:pPr/>
              <a:t>4</a:t>
            </a:fld>
            <a:endParaRPr lang="en-US" smtClean="0">
              <a:latin typeface="Arial" pitchFamily="34" charset="0"/>
              <a:ea typeface="ＭＳ Ｐゴシック"/>
              <a:cs typeface="ＭＳ Ｐゴシック"/>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ln/>
        </p:spPr>
        <p:txBody>
          <a:bodyPr/>
          <a:lstStyle/>
          <a:p>
            <a:pPr eaLnBrk="1" hangingPunct="1">
              <a:spcBef>
                <a:spcPts val="0"/>
              </a:spcBef>
              <a:spcAft>
                <a:spcPts val="0"/>
              </a:spcAft>
              <a:defRPr/>
            </a:pPr>
            <a:r>
              <a:rPr lang="en-GB" sz="1100" dirty="0" smtClean="0">
                <a:latin typeface="Arial" pitchFamily="34" charset="0"/>
                <a:ea typeface="ＭＳ Ｐゴシック"/>
                <a:cs typeface="Times New Roman" pitchFamily="18" charset="0"/>
              </a:rPr>
              <a:t>Wesleyan Medical Sickness is part of one of the UK’s strongest, financially secure, mutual companies - Wesleyan Assurance Society. </a:t>
            </a:r>
          </a:p>
          <a:p>
            <a:pPr eaLnBrk="1" hangingPunct="1">
              <a:spcBef>
                <a:spcPts val="0"/>
              </a:spcBef>
              <a:spcAft>
                <a:spcPts val="0"/>
              </a:spcAft>
              <a:defRPr/>
            </a:pPr>
            <a:endParaRPr lang="en-GB" sz="1100" b="1"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100" b="1" dirty="0" smtClean="0">
                <a:latin typeface="Arial" pitchFamily="34" charset="0"/>
                <a:ea typeface="ＭＳ Ｐゴシック"/>
                <a:cs typeface="Times New Roman" pitchFamily="18" charset="0"/>
              </a:rPr>
              <a:t>Does any one know what a mutual company is</a:t>
            </a:r>
            <a:r>
              <a:rPr lang="en-GB" sz="1100" b="1" dirty="0" smtClean="0">
                <a:solidFill>
                  <a:srgbClr val="FF0000"/>
                </a:solidFill>
                <a:latin typeface="Arial" pitchFamily="34" charset="0"/>
                <a:ea typeface="ＭＳ Ｐゴシック"/>
                <a:cs typeface="Times New Roman" pitchFamily="18" charset="0"/>
              </a:rPr>
              <a:t>?</a:t>
            </a:r>
            <a:r>
              <a:rPr lang="en-GB" sz="1100" dirty="0" smtClean="0">
                <a:solidFill>
                  <a:srgbClr val="FF0000"/>
                </a:solidFill>
                <a:latin typeface="Arial" pitchFamily="34" charset="0"/>
                <a:ea typeface="ＭＳ Ｐゴシック"/>
                <a:cs typeface="Times New Roman" pitchFamily="18" charset="0"/>
              </a:rPr>
              <a:t>... Hands up please.</a:t>
            </a:r>
          </a:p>
          <a:p>
            <a:pPr eaLnBrk="1" hangingPunct="1">
              <a:spcBef>
                <a:spcPts val="0"/>
              </a:spcBef>
              <a:spcAft>
                <a:spcPts val="0"/>
              </a:spcAft>
              <a:defRPr/>
            </a:pPr>
            <a:endParaRPr lang="en-GB" sz="1100"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100" dirty="0" smtClean="0">
                <a:latin typeface="Arial" pitchFamily="34" charset="0"/>
                <a:ea typeface="ＭＳ Ｐゴシック"/>
                <a:cs typeface="Times New Roman" pitchFamily="18" charset="0"/>
              </a:rPr>
              <a:t>It is an organisation that does not have any shareholders.  So the profits that we make are put back into the business and not paid out in big dividends to shareholders. </a:t>
            </a:r>
            <a:r>
              <a:rPr lang="en-GB" sz="1100" dirty="0" smtClean="0">
                <a:latin typeface="Arial" pitchFamily="34" charset="0"/>
                <a:ea typeface="ＭＳ Ｐゴシック"/>
                <a:cs typeface="ＭＳ Ｐゴシック"/>
              </a:rPr>
              <a:t>We are owned by our members and have no shareholders to satisfy, so everything we do is focused on your financial interests.</a:t>
            </a:r>
          </a:p>
          <a:p>
            <a:pPr eaLnBrk="1" hangingPunct="1">
              <a:spcBef>
                <a:spcPts val="0"/>
              </a:spcBef>
              <a:spcAft>
                <a:spcPts val="0"/>
              </a:spcAft>
              <a:defRPr/>
            </a:pPr>
            <a:endParaRPr lang="en-GB" sz="1050"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100" dirty="0" smtClean="0">
                <a:latin typeface="Arial" pitchFamily="34" charset="0"/>
                <a:ea typeface="ＭＳ Ｐゴシック"/>
                <a:cs typeface="Times New Roman" pitchFamily="18" charset="0"/>
              </a:rPr>
              <a:t>You may feel that knowing that an organisation is financially strong is not that important, but especially in today’ s financial climate, it is vital that you know who you are putting your money with. It’s essential you know that the foundations of the financial organisation are solid and that  if and when you need your money back, that organisation will still exist and be able to pay you. </a:t>
            </a:r>
          </a:p>
          <a:p>
            <a:pPr eaLnBrk="1" hangingPunct="1">
              <a:spcBef>
                <a:spcPts val="0"/>
              </a:spcBef>
              <a:spcAft>
                <a:spcPts val="0"/>
              </a:spcAft>
              <a:defRPr/>
            </a:pPr>
            <a:endParaRPr lang="en-GB" sz="1100" dirty="0" smtClean="0">
              <a:latin typeface="Arial" pitchFamily="34" charset="0"/>
              <a:ea typeface="ＭＳ Ｐゴシック"/>
              <a:cs typeface="Times New Roman" pitchFamily="18" charset="0"/>
            </a:endParaRPr>
          </a:p>
          <a:p>
            <a:pPr eaLnBrk="1" hangingPunct="1">
              <a:spcBef>
                <a:spcPts val="0"/>
              </a:spcBef>
              <a:spcAft>
                <a:spcPts val="0"/>
              </a:spcAft>
              <a:defRPr/>
            </a:pPr>
            <a:r>
              <a:rPr lang="en-GB" sz="1100" dirty="0" smtClean="0">
                <a:latin typeface="Arial" pitchFamily="34" charset="0"/>
                <a:ea typeface="ＭＳ Ｐゴシック"/>
                <a:cs typeface="Times New Roman" pitchFamily="18" charset="0"/>
              </a:rPr>
              <a:t>Something that you may not be aware of but that we are very proud of is that Wesleyan Assurance is currently the British Insurance Association’s Insurer of the year. </a:t>
            </a:r>
            <a:r>
              <a:rPr lang="en-GB" sz="1100" dirty="0" smtClean="0">
                <a:solidFill>
                  <a:srgbClr val="FF0000"/>
                </a:solidFill>
                <a:latin typeface="Arial" pitchFamily="34" charset="0"/>
                <a:ea typeface="ＭＳ Ｐゴシック"/>
                <a:cs typeface="Times New Roman" pitchFamily="18" charset="0"/>
              </a:rPr>
              <a:t>This is the second time in three years that the Society has received this accolade.</a:t>
            </a:r>
          </a:p>
          <a:p>
            <a:pPr eaLnBrk="1" hangingPunct="1">
              <a:defRPr/>
            </a:pPr>
            <a:endParaRPr lang="en-GB" sz="1100" dirty="0" smtClean="0">
              <a:solidFill>
                <a:srgbClr val="FF0000"/>
              </a:solidFill>
              <a:latin typeface="Arial" pitchFamily="34" charset="0"/>
              <a:ea typeface="ＭＳ Ｐゴシック"/>
              <a:cs typeface="Times New Roman" pitchFamily="18" charset="0"/>
            </a:endParaRPr>
          </a:p>
          <a:p>
            <a:pPr eaLnBrk="1" hangingPunct="1">
              <a:defRPr/>
            </a:pPr>
            <a:endParaRPr lang="en-GB" sz="1100" dirty="0" smtClean="0">
              <a:solidFill>
                <a:srgbClr val="FF0000"/>
              </a:solidFill>
              <a:latin typeface="Arial" pitchFamily="34" charset="0"/>
              <a:ea typeface="ＭＳ Ｐゴシック"/>
              <a:cs typeface="Times New Roman" pitchFamily="18" charset="0"/>
            </a:endParaRPr>
          </a:p>
          <a:p>
            <a:pPr eaLnBrk="1" hangingPunct="1">
              <a:defRPr/>
            </a:pPr>
            <a:endParaRPr lang="en-GB" dirty="0" smtClean="0">
              <a:latin typeface="Arial" pitchFamily="34" charset="0"/>
              <a:ea typeface="ＭＳ Ｐゴシック"/>
              <a:cs typeface="ＭＳ Ｐゴシック"/>
            </a:endParaRPr>
          </a:p>
          <a:p>
            <a:pPr eaLnBrk="1" hangingPunct="1">
              <a:defRPr/>
            </a:pPr>
            <a:endParaRPr lang="en-GB" sz="1100" dirty="0" smtClean="0">
              <a:latin typeface="Arial" pitchFamily="34" charset="0"/>
              <a:ea typeface="ＭＳ Ｐゴシック"/>
              <a:cs typeface="Times New Roman" pitchFamily="18" charset="0"/>
            </a:endParaRPr>
          </a:p>
          <a:p>
            <a:pPr eaLnBrk="1" hangingPunct="1">
              <a:defRPr/>
            </a:pPr>
            <a:endParaRPr lang="en-GB" sz="1100" dirty="0" smtClean="0">
              <a:latin typeface="Arial" pitchFamily="34" charset="0"/>
              <a:ea typeface="ＭＳ Ｐゴシック"/>
              <a:cs typeface="Times New Roman" pitchFamily="18" charset="0"/>
            </a:endParaRPr>
          </a:p>
          <a:p>
            <a:pPr eaLnBrk="1" hangingPunct="1">
              <a:defRPr/>
            </a:pPr>
            <a:endParaRPr lang="en-GB" sz="1100" dirty="0" smtClean="0">
              <a:latin typeface="Arial" pitchFamily="34" charset="0"/>
              <a:ea typeface="ＭＳ Ｐゴシック"/>
              <a:cs typeface="Times New Roman" pitchFamily="18" charset="0"/>
            </a:endParaRPr>
          </a:p>
          <a:p>
            <a:pPr eaLnBrk="1" hangingPunct="1">
              <a:defRPr/>
            </a:pPr>
            <a:endParaRPr lang="en-US" dirty="0" smtClean="0">
              <a:latin typeface="Arial"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800B3E4-0518-40FD-9B59-4B05CFB63B15}" type="slidenum">
              <a:rPr lang="en-US" smtClean="0">
                <a:latin typeface="Arial" pitchFamily="34" charset="0"/>
                <a:ea typeface="ＭＳ Ｐゴシック"/>
                <a:cs typeface="ＭＳ Ｐゴシック"/>
              </a:rPr>
              <a:pPr/>
              <a:t>5</a:t>
            </a:fld>
            <a:endParaRPr lang="en-US" smtClean="0">
              <a:latin typeface="Arial" pitchFamily="34" charset="0"/>
              <a:ea typeface="ＭＳ Ｐゴシック"/>
              <a:cs typeface="ＭＳ Ｐゴシック"/>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82277" y="4344607"/>
            <a:ext cx="5515869" cy="4113556"/>
          </a:xfrm>
          <a:noFill/>
          <a:ln/>
        </p:spPr>
        <p:txBody>
          <a:bodyPr/>
          <a:lstStyle/>
          <a:p>
            <a:pPr eaLnBrk="1" hangingPunct="1">
              <a:spcBef>
                <a:spcPct val="0"/>
              </a:spcBef>
            </a:pPr>
            <a:r>
              <a:rPr lang="en-US" sz="900" smtClean="0">
                <a:latin typeface="Arial" pitchFamily="34" charset="0"/>
                <a:ea typeface="ＭＳ Ｐゴシック"/>
                <a:cs typeface="ＭＳ Ｐゴシック"/>
              </a:rPr>
              <a:t>So the road to financial health begins with a type of cover, called Income Protection.  That’s what I am here to educate you about today.  </a:t>
            </a:r>
          </a:p>
          <a:p>
            <a:pPr eaLnBrk="1" hangingPunct="1">
              <a:spcBef>
                <a:spcPct val="0"/>
              </a:spcBef>
            </a:pPr>
            <a:endParaRPr lang="en-US" sz="900" smtClean="0">
              <a:latin typeface="Arial" pitchFamily="34" charset="0"/>
              <a:ea typeface="ＭＳ Ｐゴシック"/>
              <a:cs typeface="ＭＳ Ｐゴシック"/>
            </a:endParaRPr>
          </a:p>
          <a:p>
            <a:pPr eaLnBrk="1" hangingPunct="1">
              <a:spcBef>
                <a:spcPct val="0"/>
              </a:spcBef>
            </a:pPr>
            <a:r>
              <a:rPr lang="en-US" sz="900" smtClean="0">
                <a:latin typeface="Arial" pitchFamily="34" charset="0"/>
                <a:ea typeface="ＭＳ Ｐゴシック"/>
                <a:cs typeface="ＭＳ Ｐゴシック"/>
              </a:rPr>
              <a:t>In order to explain the concept of income protection and it’s relevance to you right now and throughout your career, let’s look at some of the obvious and tangible things that you place a value on.  </a:t>
            </a:r>
          </a:p>
          <a:p>
            <a:pPr eaLnBrk="1" hangingPunct="1">
              <a:spcBef>
                <a:spcPct val="0"/>
              </a:spcBef>
            </a:pPr>
            <a:r>
              <a:rPr lang="en-US" sz="900" smtClean="0">
                <a:latin typeface="Arial" pitchFamily="34" charset="0"/>
                <a:ea typeface="ＭＳ Ｐゴシック"/>
                <a:cs typeface="ＭＳ Ｐゴシック"/>
              </a:rPr>
              <a:t> </a:t>
            </a:r>
          </a:p>
          <a:p>
            <a:pPr eaLnBrk="1" hangingPunct="1">
              <a:spcBef>
                <a:spcPct val="0"/>
              </a:spcBef>
            </a:pPr>
            <a:r>
              <a:rPr lang="en-US" sz="900" b="1" smtClean="0">
                <a:latin typeface="Arial" pitchFamily="34" charset="0"/>
                <a:ea typeface="ＭＳ Ｐゴシック"/>
                <a:cs typeface="ＭＳ Ｐゴシック"/>
              </a:rPr>
              <a:t>Hands up here, who owns a car? </a:t>
            </a:r>
            <a:r>
              <a:rPr lang="en-US" sz="900" smtClean="0">
                <a:latin typeface="Arial" pitchFamily="34" charset="0"/>
                <a:ea typeface="ＭＳ Ｐゴシック"/>
                <a:cs typeface="ＭＳ Ｐゴシック"/>
              </a:rPr>
              <a:t>Do you have car </a:t>
            </a:r>
            <a:r>
              <a:rPr lang="en-US" sz="900" b="1" i="1" smtClean="0">
                <a:latin typeface="Arial" pitchFamily="34" charset="0"/>
                <a:ea typeface="ＭＳ Ｐゴシック"/>
                <a:cs typeface="ＭＳ Ｐゴシック"/>
              </a:rPr>
              <a:t>insurance?  </a:t>
            </a:r>
            <a:r>
              <a:rPr lang="en-US" sz="900" smtClean="0">
                <a:latin typeface="Arial" pitchFamily="34" charset="0"/>
                <a:ea typeface="ＭＳ Ｐゴシック"/>
                <a:cs typeface="ＭＳ Ｐゴシック"/>
              </a:rPr>
              <a:t>Yes of course you do…But why? </a:t>
            </a:r>
          </a:p>
          <a:p>
            <a:pPr eaLnBrk="1" hangingPunct="1">
              <a:spcBef>
                <a:spcPct val="0"/>
              </a:spcBef>
            </a:pPr>
            <a:r>
              <a:rPr lang="en-US" sz="900" smtClean="0">
                <a:latin typeface="Arial" pitchFamily="34" charset="0"/>
                <a:ea typeface="ＭＳ Ｐゴシック"/>
                <a:cs typeface="ＭＳ Ｐゴシック"/>
              </a:rPr>
              <a:t>Firstly, because it’s a legal requirement and secondly because you need to insure your car against the cost of an accident, or it being stolen or </a:t>
            </a:r>
            <a:r>
              <a:rPr lang="en-GB" sz="900" smtClean="0">
                <a:latin typeface="Arial" pitchFamily="34" charset="0"/>
                <a:ea typeface="ＭＳ Ｐゴシック"/>
                <a:cs typeface="ＭＳ Ｐゴシック"/>
              </a:rPr>
              <a:t>vandalised</a:t>
            </a:r>
            <a:r>
              <a:rPr lang="en-US" sz="900" smtClean="0">
                <a:latin typeface="Arial" pitchFamily="34" charset="0"/>
                <a:ea typeface="ＭＳ Ｐゴシック"/>
                <a:cs typeface="ＭＳ Ｐゴシック"/>
              </a:rPr>
              <a:t>.  Your </a:t>
            </a:r>
            <a:r>
              <a:rPr lang="en-US" sz="900" b="1" i="1" smtClean="0">
                <a:latin typeface="Arial" pitchFamily="34" charset="0"/>
                <a:ea typeface="ＭＳ Ｐゴシック"/>
                <a:cs typeface="ＭＳ Ｐゴシック"/>
              </a:rPr>
              <a:t>insurance </a:t>
            </a:r>
            <a:r>
              <a:rPr lang="en-US" sz="900" smtClean="0">
                <a:latin typeface="Arial" pitchFamily="34" charset="0"/>
                <a:ea typeface="ＭＳ Ｐゴシック"/>
                <a:cs typeface="ＭＳ Ｐゴシック"/>
              </a:rPr>
              <a:t>is there to pay for repairs, or if you have written it off – a replacement vehicle.  This happens to people all the time and that’s why the law ensures that provision is made for these situations. </a:t>
            </a:r>
          </a:p>
          <a:p>
            <a:pPr eaLnBrk="1" hangingPunct="1">
              <a:spcBef>
                <a:spcPct val="0"/>
              </a:spcBef>
            </a:pPr>
            <a:endParaRPr lang="en-US" sz="900" smtClean="0">
              <a:latin typeface="Arial" pitchFamily="34" charset="0"/>
              <a:ea typeface="ＭＳ Ｐゴシック"/>
              <a:cs typeface="ＭＳ Ｐゴシック"/>
            </a:endParaRPr>
          </a:p>
          <a:p>
            <a:pPr eaLnBrk="1" hangingPunct="1">
              <a:spcBef>
                <a:spcPct val="0"/>
              </a:spcBef>
            </a:pPr>
            <a:r>
              <a:rPr lang="en-US" sz="900" b="1" smtClean="0">
                <a:latin typeface="Arial" pitchFamily="34" charset="0"/>
                <a:ea typeface="ＭＳ Ｐゴシック"/>
                <a:cs typeface="ＭＳ Ｐゴシック"/>
              </a:rPr>
              <a:t>Ok, is there anyone here who already owns a house?  </a:t>
            </a:r>
            <a:r>
              <a:rPr lang="en-US" sz="900" smtClean="0">
                <a:latin typeface="Arial" pitchFamily="34" charset="0"/>
                <a:ea typeface="ＭＳ Ｐゴシック"/>
                <a:cs typeface="ＭＳ Ｐゴシック"/>
              </a:rPr>
              <a:t>Even if you don’t now, at some point you probably will and then you’ll need </a:t>
            </a:r>
            <a:r>
              <a:rPr lang="en-US" sz="900" b="1" i="1" smtClean="0">
                <a:latin typeface="Arial" pitchFamily="34" charset="0"/>
                <a:ea typeface="ＭＳ Ｐゴシック"/>
                <a:cs typeface="ＭＳ Ｐゴシック"/>
              </a:rPr>
              <a:t>home insurance </a:t>
            </a:r>
            <a:r>
              <a:rPr lang="en-US" sz="900" smtClean="0">
                <a:latin typeface="Arial" pitchFamily="34" charset="0"/>
                <a:ea typeface="ＭＳ Ｐゴシック"/>
                <a:cs typeface="ＭＳ Ｐゴシック"/>
              </a:rPr>
              <a:t>so that if your house gets flooded, for example, or your roof crashes in, or you have a fire, the insurance takes care of the cost of repairs. </a:t>
            </a:r>
          </a:p>
          <a:p>
            <a:pPr eaLnBrk="1" hangingPunct="1">
              <a:spcBef>
                <a:spcPct val="0"/>
              </a:spcBef>
            </a:pPr>
            <a:endParaRPr lang="en-US" sz="900" smtClean="0">
              <a:latin typeface="Arial" pitchFamily="34" charset="0"/>
              <a:ea typeface="ＭＳ Ｐゴシック"/>
              <a:cs typeface="ＭＳ Ｐゴシック"/>
            </a:endParaRPr>
          </a:p>
          <a:p>
            <a:pPr eaLnBrk="1" hangingPunct="1">
              <a:spcBef>
                <a:spcPct val="0"/>
              </a:spcBef>
            </a:pPr>
            <a:r>
              <a:rPr lang="en-US" sz="900" smtClean="0">
                <a:latin typeface="Arial" pitchFamily="34" charset="0"/>
                <a:ea typeface="ＭＳ Ｐゴシック"/>
                <a:cs typeface="ＭＳ Ｐゴシック"/>
              </a:rPr>
              <a:t>Whilst you know that its important to insure these possessions, you probably haven’t considered  how you would afford them in the first place if you were unable to earn an income. After all your studying, your greatest asset is something that </a:t>
            </a:r>
            <a:r>
              <a:rPr lang="en-US" sz="900" i="1" smtClean="0">
                <a:latin typeface="Arial" pitchFamily="34" charset="0"/>
                <a:ea typeface="ＭＳ Ｐゴシック"/>
                <a:cs typeface="ＭＳ Ｐゴシック"/>
              </a:rPr>
              <a:t>is </a:t>
            </a:r>
            <a:r>
              <a:rPr lang="en-US" sz="900" smtClean="0">
                <a:latin typeface="Arial" pitchFamily="34" charset="0"/>
                <a:ea typeface="ＭＳ Ｐゴシック"/>
                <a:cs typeface="ＭＳ Ｐゴシック"/>
              </a:rPr>
              <a:t>insurable, but not necessarily replaceable - your most valuable asset is your ability to work and earn an income.</a:t>
            </a:r>
          </a:p>
          <a:p>
            <a:pPr eaLnBrk="1" hangingPunct="1">
              <a:spcBef>
                <a:spcPct val="0"/>
              </a:spcBef>
            </a:pPr>
            <a:endParaRPr lang="en-US" sz="900" smtClean="0">
              <a:latin typeface="Arial" pitchFamily="34" charset="0"/>
              <a:ea typeface="ＭＳ Ｐゴシック"/>
              <a:cs typeface="ＭＳ Ｐゴシック"/>
            </a:endParaRPr>
          </a:p>
          <a:p>
            <a:pPr eaLnBrk="1" hangingPunct="1">
              <a:spcBef>
                <a:spcPct val="0"/>
              </a:spcBef>
            </a:pPr>
            <a:r>
              <a:rPr lang="en-US" sz="900" smtClean="0">
                <a:latin typeface="Arial" pitchFamily="34" charset="0"/>
                <a:ea typeface="ＭＳ Ｐゴシック"/>
                <a:cs typeface="ＭＳ Ｐゴシック"/>
              </a:rPr>
              <a:t>This becomes even more important when you consider that high levels of debt are unavoidable for most medical students. According to research by the BMA, final </a:t>
            </a:r>
            <a:r>
              <a:rPr lang="en-US" sz="900" smtClean="0">
                <a:solidFill>
                  <a:srgbClr val="FF0000"/>
                </a:solidFill>
                <a:latin typeface="Arial" pitchFamily="34" charset="0"/>
                <a:ea typeface="ＭＳ Ｐゴシック"/>
                <a:cs typeface="ＭＳ Ｐゴシック"/>
              </a:rPr>
              <a:t>year medical students now have average debts of £24,092.  </a:t>
            </a:r>
            <a:r>
              <a:rPr lang="en-US" sz="900" smtClean="0">
                <a:latin typeface="Arial" pitchFamily="34" charset="0"/>
                <a:ea typeface="ＭＳ Ｐゴシック"/>
                <a:cs typeface="ＭＳ Ｐゴシック"/>
              </a:rPr>
              <a:t>Whilst your repayments to the Student Loans Company repayments are dependant on income, your bank will expect you to start repaying your overdraft and any additional loans you have taken out very soon after qualification and these will have to be repaid whether you are earning or not.  Repayment soon becomes a serious business.</a:t>
            </a:r>
          </a:p>
          <a:p>
            <a:pPr eaLnBrk="1" hangingPunct="1">
              <a:spcBef>
                <a:spcPct val="0"/>
              </a:spcBef>
            </a:pPr>
            <a:endParaRPr lang="en-US" sz="900" smtClean="0">
              <a:latin typeface="Arial" pitchFamily="34" charset="0"/>
              <a:ea typeface="ＭＳ Ｐゴシック"/>
              <a:cs typeface="ＭＳ Ｐゴシック"/>
            </a:endParaRPr>
          </a:p>
          <a:p>
            <a:pPr eaLnBrk="1" hangingPunct="1">
              <a:spcBef>
                <a:spcPct val="0"/>
              </a:spcBef>
            </a:pPr>
            <a:r>
              <a:rPr lang="en-US" sz="900" smtClean="0">
                <a:latin typeface="Arial" pitchFamily="34" charset="0"/>
                <a:ea typeface="ＭＳ Ｐゴシック"/>
                <a:cs typeface="ＭＳ Ｐゴシック"/>
              </a:rPr>
              <a:t>However, lets put that aside and on a more positive note, look at your potential future earnings as an F1 doctor.</a:t>
            </a:r>
          </a:p>
          <a:p>
            <a:pPr eaLnBrk="1" hangingPunct="1">
              <a:spcBef>
                <a:spcPct val="0"/>
              </a:spcBef>
              <a:spcAft>
                <a:spcPts val="1200"/>
              </a:spcAft>
            </a:pPr>
            <a:endParaRPr lang="en-US" sz="900" smtClean="0">
              <a:latin typeface="Arial" pitchFamily="34" charset="0"/>
              <a:ea typeface="ＭＳ Ｐゴシック"/>
              <a:cs typeface="ＭＳ Ｐゴシック"/>
            </a:endParaRPr>
          </a:p>
          <a:p>
            <a:pPr eaLnBrk="1" hangingPunct="1">
              <a:spcBef>
                <a:spcPct val="0"/>
              </a:spcBef>
              <a:spcAft>
                <a:spcPts val="1200"/>
              </a:spcAft>
            </a:pPr>
            <a:endParaRPr lang="en-US" sz="900" smtClean="0">
              <a:latin typeface="Arial" pitchFamily="34" charset="0"/>
              <a:ea typeface="ＭＳ Ｐゴシック"/>
              <a:cs typeface="ＭＳ Ｐゴシック"/>
            </a:endParaRPr>
          </a:p>
          <a:p>
            <a:pPr eaLnBrk="1" hangingPunct="1">
              <a:spcBef>
                <a:spcPct val="0"/>
              </a:spcBef>
              <a:spcAft>
                <a:spcPts val="1200"/>
              </a:spcAft>
            </a:pPr>
            <a:endParaRPr lang="en-US" sz="900" smtClean="0">
              <a:latin typeface="Arial" pitchFamily="34"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78DDC5F-634F-49B8-AEB9-16E69269CD5B}" type="slidenum">
              <a:rPr lang="en-US" smtClean="0">
                <a:latin typeface="Arial" pitchFamily="34" charset="0"/>
                <a:ea typeface="ＭＳ Ｐゴシック"/>
                <a:cs typeface="ＭＳ Ｐゴシック"/>
              </a:rPr>
              <a:pPr/>
              <a:t>6</a:t>
            </a:fld>
            <a:endParaRPr lang="en-US" smtClean="0">
              <a:latin typeface="Arial" pitchFamily="34" charset="0"/>
              <a:ea typeface="ＭＳ Ｐゴシック"/>
              <a:cs typeface="ＭＳ Ｐゴシック"/>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GB" smtClean="0">
              <a:latin typeface="Arial" pitchFamily="34" charset="0"/>
              <a:ea typeface="ＭＳ Ｐゴシック"/>
              <a:cs typeface="ＭＳ Ｐゴシック"/>
            </a:endParaRPr>
          </a:p>
          <a:p>
            <a:pPr eaLnBrk="1" hangingPunct="1"/>
            <a:r>
              <a:rPr lang="en-GB" smtClean="0">
                <a:latin typeface="Arial" pitchFamily="34" charset="0"/>
                <a:ea typeface="ＭＳ Ｐゴシック"/>
                <a:cs typeface="Times New Roman" pitchFamily="18" charset="0"/>
              </a:rPr>
              <a:t>Whilst you are a medical student, the Medical Career Protector pays out if </a:t>
            </a:r>
            <a:r>
              <a:rPr lang="en-GB" smtClean="0">
                <a:latin typeface="Arial" pitchFamily="34" charset="0"/>
                <a:ea typeface="ＭＳ Ｐゴシック"/>
                <a:cs typeface="ＭＳ Ｐゴシック"/>
              </a:rPr>
              <a:t>due to illness or accident, you are totally unable to carry out the essential activities of a medical student, as required by the curriculum at that time and validated by a member of faculty staff.</a:t>
            </a:r>
          </a:p>
          <a:p>
            <a:pPr eaLnBrk="1" hangingPunct="1"/>
            <a:endParaRPr lang="en-GB" smtClean="0">
              <a:latin typeface="Arial" pitchFamily="34" charset="0"/>
              <a:ea typeface="ＭＳ Ｐゴシック"/>
              <a:cs typeface="ＭＳ Ｐゴシック"/>
            </a:endParaRPr>
          </a:p>
          <a:p>
            <a:pPr eaLnBrk="1" hangingPunct="1"/>
            <a:r>
              <a:rPr lang="en-GB" smtClean="0">
                <a:latin typeface="Arial" pitchFamily="34" charset="0"/>
                <a:ea typeface="ＭＳ Ｐゴシック"/>
                <a:cs typeface="ＭＳ Ｐゴシック"/>
              </a:rPr>
              <a:t>That is, if you are off for 6 weeks or more, the Medical Career Protector will kick in with £200 a week tax-free, to help you cover your costs and this will be paid until you are able to resume your duties as a medical student.  The deferred period of 6 weeks is there as it is likely that your expected date of qualification would be affected and therefore you may end up in a position where you have to begin to pay your debt back before you are able to begin work </a:t>
            </a:r>
          </a:p>
          <a:p>
            <a:pPr eaLnBrk="1" hangingPunct="1"/>
            <a:endParaRPr lang="en-GB" smtClean="0">
              <a:latin typeface="Arial" pitchFamily="34" charset="0"/>
              <a:ea typeface="ＭＳ Ｐゴシック"/>
              <a:cs typeface="ＭＳ Ｐゴシック"/>
            </a:endParaRPr>
          </a:p>
          <a:p>
            <a:pPr eaLnBrk="1" hangingPunct="1"/>
            <a:r>
              <a:rPr lang="en-GB" smtClean="0">
                <a:latin typeface="Arial" pitchFamily="34" charset="0"/>
                <a:ea typeface="ＭＳ Ｐゴシック"/>
                <a:cs typeface="ＭＳ Ｐゴシック"/>
              </a:rPr>
              <a:t>This continues until you are no longer incapacitated, you reach age 65, or you die, whichever comes first. </a:t>
            </a:r>
          </a:p>
          <a:p>
            <a:pPr eaLnBrk="1" hangingPunct="1"/>
            <a:endParaRPr lang="en-GB" smtClean="0">
              <a:latin typeface="Arial" pitchFamily="34" charset="0"/>
              <a:ea typeface="ＭＳ Ｐゴシック"/>
              <a:cs typeface="ＭＳ Ｐゴシック"/>
            </a:endParaRPr>
          </a:p>
          <a:p>
            <a:pPr eaLnBrk="1" hangingPunct="1"/>
            <a:r>
              <a:rPr lang="en-GB" smtClean="0">
                <a:latin typeface="Arial" pitchFamily="34" charset="0"/>
                <a:ea typeface="ＭＳ Ｐゴシック"/>
                <a:cs typeface="ＭＳ Ｐゴシック"/>
              </a:rPr>
              <a:t>You are able to apply for the cover if you are a member of the armed forces, </a:t>
            </a:r>
            <a:r>
              <a:rPr lang="en-GB" i="1" smtClean="0">
                <a:latin typeface="Arial" pitchFamily="34" charset="0"/>
                <a:ea typeface="ＭＳ Ｐゴシック"/>
                <a:cs typeface="ＭＳ Ｐゴシック"/>
              </a:rPr>
              <a:t>unless</a:t>
            </a:r>
            <a:r>
              <a:rPr lang="en-GB" smtClean="0">
                <a:latin typeface="Arial" pitchFamily="34" charset="0"/>
                <a:ea typeface="ＭＳ Ｐゴシック"/>
                <a:cs typeface="ＭＳ Ｐゴシック"/>
              </a:rPr>
              <a:t> you are being sponsored by them through your degree. If you are entering the armed forces upon graduation, we are unable to cover you. However if you are a member of the TA, you are still able to apply.</a:t>
            </a:r>
          </a:p>
          <a:p>
            <a:pPr eaLnBrk="1" hangingPunct="1"/>
            <a:endParaRPr lang="en-US" smtClean="0">
              <a:latin typeface="Arial" pitchFamily="34" charset="0"/>
              <a:ea typeface="ＭＳ Ｐゴシック"/>
              <a:cs typeface="ＭＳ Ｐゴシック"/>
            </a:endParaRPr>
          </a:p>
          <a:p>
            <a:endParaRPr lang="en-GB" smtClean="0">
              <a:solidFill>
                <a:srgbClr val="FF0000"/>
              </a:solidFill>
              <a:latin typeface="Arial" pitchFamily="34" charset="0"/>
              <a:ea typeface="ＭＳ Ｐゴシック"/>
              <a:cs typeface="ＭＳ Ｐゴシック"/>
            </a:endParaRPr>
          </a:p>
          <a:p>
            <a:r>
              <a:rPr lang="en-GB" smtClean="0">
                <a:solidFill>
                  <a:srgbClr val="FF0000"/>
                </a:solidFill>
                <a:latin typeface="Arial" pitchFamily="34" charset="0"/>
                <a:ea typeface="ＭＳ Ｐゴシック"/>
                <a:cs typeface="ＭＳ Ｐゴシック"/>
              </a:rPr>
              <a:t>If you are intercalating, or considering this, you can only apply for cover after your period of intercalation.  I can take your details and send you an application pack at the appropriate time, please come and see me after the presentation. </a:t>
            </a:r>
          </a:p>
          <a:p>
            <a:endParaRPr lang="en-GB" smtClean="0">
              <a:solidFill>
                <a:srgbClr val="FF0000"/>
              </a:solidFill>
              <a:latin typeface="Arial" pitchFamily="34" charset="0"/>
              <a:ea typeface="ＭＳ Ｐゴシック"/>
              <a:cs typeface="ＭＳ Ｐゴシック"/>
            </a:endParaRPr>
          </a:p>
          <a:p>
            <a:pPr eaLnBrk="1" hangingPunct="1"/>
            <a:endParaRPr lang="en-US" smtClean="0">
              <a:solidFill>
                <a:srgbClr val="FF0000"/>
              </a:solidFill>
              <a:latin typeface="Arial" pitchFamily="34" charset="0"/>
              <a:ea typeface="ＭＳ Ｐゴシック"/>
              <a:cs typeface="ＭＳ Ｐゴシック"/>
            </a:endParaRPr>
          </a:p>
          <a:p>
            <a:pPr eaLnBrk="1" hangingPunct="1"/>
            <a:endParaRPr lang="en-GB" smtClean="0">
              <a:solidFill>
                <a:srgbClr val="FF0000"/>
              </a:solidFill>
              <a:latin typeface="Arial" pitchFamily="34" charset="0"/>
              <a:ea typeface="ＭＳ Ｐゴシック"/>
              <a:cs typeface="ＭＳ Ｐゴシック"/>
            </a:endParaRPr>
          </a:p>
          <a:p>
            <a:pPr eaLnBrk="1" hangingPunct="1"/>
            <a:endParaRPr lang="en-US" smtClean="0">
              <a:solidFill>
                <a:srgbClr val="FF0000"/>
              </a:solidFill>
              <a:latin typeface="Arial"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43EDB17-6C8C-407D-95F7-224DCB2BDEF9}" type="slidenum">
              <a:rPr lang="en-US" smtClean="0">
                <a:latin typeface="Arial" pitchFamily="34" charset="0"/>
                <a:ea typeface="ＭＳ Ｐゴシック"/>
                <a:cs typeface="ＭＳ Ｐゴシック"/>
              </a:rPr>
              <a:pPr/>
              <a:t>7</a:t>
            </a:fld>
            <a:endParaRPr lang="en-US" smtClean="0">
              <a:latin typeface="Arial" pitchFamily="34" charset="0"/>
              <a:ea typeface="ＭＳ Ｐゴシック"/>
              <a:cs typeface="ＭＳ Ｐゴシック"/>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a:spcBef>
                <a:spcPct val="0"/>
              </a:spcBef>
            </a:pPr>
            <a:r>
              <a:rPr lang="en-GB" smtClean="0">
                <a:latin typeface="Arial" pitchFamily="34" charset="0"/>
                <a:ea typeface="ＭＳ Ｐゴシック"/>
                <a:cs typeface="ＭＳ Ｐゴシック"/>
              </a:rPr>
              <a:t>As a doctor, you’ll receive NHS Sick Pay once you have completed four months service, so the Medical Career Protector is designed to fit in with this. </a:t>
            </a:r>
          </a:p>
          <a:p>
            <a:pPr>
              <a:spcBef>
                <a:spcPct val="0"/>
              </a:spcBef>
            </a:pPr>
            <a:endParaRPr lang="en-GB" smtClean="0">
              <a:latin typeface="Arial" pitchFamily="34" charset="0"/>
              <a:ea typeface="ＭＳ Ｐゴシック"/>
              <a:cs typeface="ＭＳ Ｐゴシック"/>
            </a:endParaRPr>
          </a:p>
          <a:p>
            <a:pPr>
              <a:spcBef>
                <a:spcPct val="0"/>
              </a:spcBef>
            </a:pPr>
            <a:r>
              <a:rPr lang="en-GB" smtClean="0">
                <a:latin typeface="Arial" pitchFamily="34" charset="0"/>
                <a:ea typeface="ＭＳ Ｐゴシック"/>
                <a:cs typeface="ＭＳ Ｐゴシック"/>
              </a:rPr>
              <a:t>Once your NHS sick pay drops from full to half-pay, we’ll start paying you a regular benefit. This is at a reduced level as you are still receiving some income from the NHS.  </a:t>
            </a:r>
          </a:p>
          <a:p>
            <a:pPr>
              <a:spcBef>
                <a:spcPct val="0"/>
              </a:spcBef>
            </a:pPr>
            <a:endParaRPr lang="en-GB" smtClean="0">
              <a:latin typeface="Arial" pitchFamily="34" charset="0"/>
              <a:ea typeface="ＭＳ Ｐゴシック"/>
              <a:cs typeface="ＭＳ Ｐゴシック"/>
            </a:endParaRPr>
          </a:p>
          <a:p>
            <a:pPr>
              <a:spcBef>
                <a:spcPct val="0"/>
              </a:spcBef>
            </a:pPr>
            <a:r>
              <a:rPr lang="en-GB" smtClean="0">
                <a:solidFill>
                  <a:srgbClr val="FF0000"/>
                </a:solidFill>
                <a:latin typeface="Arial" pitchFamily="34" charset="0"/>
                <a:ea typeface="ＭＳ Ｐゴシック"/>
                <a:cs typeface="ＭＳ Ｐゴシック"/>
              </a:rPr>
              <a:t>When your work Sick Pay ends, you’ll receive the maximum amount of benefit, which is a monthly payment equal to 50% of your total income BEFORE TAX -at the point of incapacity. This can be a maximum of £400 per week. Please </a:t>
            </a:r>
            <a:r>
              <a:rPr lang="en-GB" smtClean="0">
                <a:latin typeface="Arial" pitchFamily="34" charset="0"/>
                <a:ea typeface="ＭＳ Ｐゴシック"/>
                <a:cs typeface="ＭＳ Ｐゴシック"/>
              </a:rPr>
              <a:t>note that this may be reduced if you are receiving any income from other insurers or employers. </a:t>
            </a:r>
          </a:p>
          <a:p>
            <a:pPr>
              <a:spcBef>
                <a:spcPct val="0"/>
              </a:spcBef>
            </a:pPr>
            <a:endParaRPr lang="en-GB" smtClean="0">
              <a:latin typeface="Arial" pitchFamily="34" charset="0"/>
              <a:ea typeface="ＭＳ Ｐゴシック"/>
              <a:cs typeface="ＭＳ Ｐゴシック"/>
            </a:endParaRPr>
          </a:p>
          <a:p>
            <a:pPr>
              <a:spcBef>
                <a:spcPct val="0"/>
              </a:spcBef>
            </a:pPr>
            <a:r>
              <a:rPr lang="en-GB" smtClean="0">
                <a:solidFill>
                  <a:srgbClr val="FF0000"/>
                </a:solidFill>
                <a:latin typeface="Arial" pitchFamily="34" charset="0"/>
                <a:ea typeface="ＭＳ Ｐゴシック"/>
                <a:cs typeface="ＭＳ Ｐゴシック"/>
              </a:rPr>
              <a:t>If you are wondering why we don’t pay 100% of your income, it’s because insurance companies generally will </a:t>
            </a:r>
            <a:r>
              <a:rPr lang="en-GB" b="1" smtClean="0">
                <a:solidFill>
                  <a:srgbClr val="FF0000"/>
                </a:solidFill>
                <a:latin typeface="Arial" pitchFamily="34" charset="0"/>
                <a:ea typeface="ＭＳ Ｐゴシック"/>
                <a:cs typeface="ＭＳ Ｐゴシック"/>
              </a:rPr>
              <a:t>not</a:t>
            </a:r>
            <a:r>
              <a:rPr lang="en-GB" smtClean="0">
                <a:solidFill>
                  <a:srgbClr val="FF0000"/>
                </a:solidFill>
                <a:latin typeface="Arial" pitchFamily="34" charset="0"/>
                <a:ea typeface="ＭＳ Ｐゴシック"/>
                <a:cs typeface="ＭＳ Ｐゴシック"/>
              </a:rPr>
              <a:t> cover the exact equivalent of your income as there has to be an incentive to return to work – however, you won’t pay any tax on the benefit so it will be closer to your take home pay than it sounds.  This is designed for your early years as  a doctor, you will need to review your level of cover with one of our consultants as your circumstances change, there are options to tailor your cover later on. </a:t>
            </a:r>
          </a:p>
          <a:p>
            <a:pPr eaLnBrk="1" hangingPunct="1">
              <a:spcBef>
                <a:spcPct val="0"/>
              </a:spcBef>
            </a:pPr>
            <a:endParaRPr lang="en-US" smtClean="0">
              <a:solidFill>
                <a:srgbClr val="FF0000"/>
              </a:solidFill>
              <a:latin typeface="Arial" pitchFamily="34"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053FEEB-3C0D-4BB3-9312-BF8001B039CD}" type="slidenum">
              <a:rPr lang="en-US" smtClean="0">
                <a:latin typeface="Arial" pitchFamily="34" charset="0"/>
                <a:ea typeface="ＭＳ Ｐゴシック"/>
                <a:cs typeface="ＭＳ Ｐゴシック"/>
              </a:rPr>
              <a:pPr/>
              <a:t>8</a:t>
            </a:fld>
            <a:endParaRPr lang="en-US" smtClean="0">
              <a:latin typeface="Arial" pitchFamily="34" charset="0"/>
              <a:ea typeface="ＭＳ Ｐゴシック"/>
              <a:cs typeface="ＭＳ Ｐゴシック"/>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spcBef>
                <a:spcPct val="0"/>
              </a:spcBef>
            </a:pPr>
            <a:r>
              <a:rPr lang="en-GB" sz="1100" b="1" smtClean="0">
                <a:latin typeface="Arial" pitchFamily="34" charset="0"/>
                <a:ea typeface="ＭＳ Ｐゴシック"/>
                <a:cs typeface="Times New Roman" pitchFamily="18" charset="0"/>
              </a:rPr>
              <a:t>So, what are the main benefits of Medical Career Protector?</a:t>
            </a:r>
          </a:p>
          <a:p>
            <a:pPr eaLnBrk="1" hangingPunct="1">
              <a:spcBef>
                <a:spcPct val="0"/>
              </a:spcBef>
            </a:pPr>
            <a:r>
              <a:rPr lang="en-GB" sz="1100" smtClean="0">
                <a:latin typeface="Arial" pitchFamily="34" charset="0"/>
                <a:ea typeface="ＭＳ Ｐゴシック"/>
                <a:cs typeface="Times New Roman" pitchFamily="18" charset="0"/>
              </a:rPr>
              <a:t>We said earlier that everything we do is done with your needs in mind - here are some examples of how our cover reflects this:</a:t>
            </a:r>
          </a:p>
          <a:p>
            <a:pPr eaLnBrk="1" hangingPunct="1">
              <a:spcBef>
                <a:spcPct val="0"/>
              </a:spcBef>
            </a:pPr>
            <a:endParaRPr lang="en-GB" sz="1100" b="1" smtClean="0">
              <a:latin typeface="Arial" pitchFamily="34" charset="0"/>
              <a:ea typeface="ＭＳ Ｐゴシック"/>
              <a:cs typeface="Times New Roman" pitchFamily="18" charset="0"/>
            </a:endParaRPr>
          </a:p>
          <a:p>
            <a:pPr eaLnBrk="1" hangingPunct="1">
              <a:spcBef>
                <a:spcPct val="0"/>
              </a:spcBef>
              <a:buFontTx/>
              <a:buChar char="•"/>
            </a:pPr>
            <a:r>
              <a:rPr lang="en-GB" sz="1100" smtClean="0">
                <a:latin typeface="Arial" pitchFamily="34" charset="0"/>
                <a:ea typeface="ＭＳ Ｐゴシック"/>
                <a:cs typeface="Times New Roman" pitchFamily="18" charset="0"/>
              </a:rPr>
              <a:t> It will cover you for HIV infection via Needle stick injury contracted in the course of your normal work – a </a:t>
            </a:r>
            <a:r>
              <a:rPr lang="en-GB" sz="1100" b="1" smtClean="0">
                <a:latin typeface="Arial" pitchFamily="34" charset="0"/>
                <a:ea typeface="ＭＳ Ｐゴシック"/>
                <a:cs typeface="Times New Roman" pitchFamily="18" charset="0"/>
              </a:rPr>
              <a:t>very</a:t>
            </a:r>
            <a:r>
              <a:rPr lang="en-GB" sz="1100" smtClean="0">
                <a:latin typeface="Arial" pitchFamily="34" charset="0"/>
                <a:ea typeface="ＭＳ Ｐゴシック"/>
                <a:cs typeface="Times New Roman" pitchFamily="18" charset="0"/>
              </a:rPr>
              <a:t> important feature relevant to your position as a doctor. </a:t>
            </a:r>
          </a:p>
          <a:p>
            <a:pPr eaLnBrk="1" hangingPunct="1">
              <a:spcBef>
                <a:spcPct val="0"/>
              </a:spcBef>
              <a:buFontTx/>
              <a:buChar char="•"/>
            </a:pPr>
            <a:r>
              <a:rPr lang="en-GB" sz="1100" smtClean="0">
                <a:latin typeface="Arial" pitchFamily="34" charset="0"/>
                <a:ea typeface="ＭＳ Ｐゴシック"/>
                <a:cs typeface="Times New Roman" pitchFamily="18" charset="0"/>
              </a:rPr>
              <a:t> It covers women for complications of pregnancy, no matter what stage of pregnancy you are at.</a:t>
            </a:r>
            <a:endParaRPr lang="en-GB" sz="1100" u="sng" smtClean="0">
              <a:latin typeface="Arial" pitchFamily="34" charset="0"/>
              <a:ea typeface="ＭＳ Ｐゴシック"/>
              <a:cs typeface="Times New Roman" pitchFamily="18" charset="0"/>
            </a:endParaRPr>
          </a:p>
          <a:p>
            <a:pPr eaLnBrk="1" hangingPunct="1">
              <a:spcBef>
                <a:spcPct val="0"/>
              </a:spcBef>
              <a:buFontTx/>
              <a:buChar char="•"/>
            </a:pPr>
            <a:r>
              <a:rPr lang="en-GB" sz="1100" smtClean="0">
                <a:latin typeface="Arial" pitchFamily="34" charset="0"/>
                <a:ea typeface="ＭＳ Ｐゴシック"/>
                <a:cs typeface="Times New Roman" pitchFamily="18" charset="0"/>
              </a:rPr>
              <a:t> By this, we mean you are covered for conditions above and beyond normal symptoms, so although you wouldn’t be covered for morning sickness, you would be covered, for example, for pre-eclampsia or post-natal depression</a:t>
            </a:r>
          </a:p>
          <a:p>
            <a:pPr eaLnBrk="1" hangingPunct="1">
              <a:spcBef>
                <a:spcPct val="0"/>
              </a:spcBef>
              <a:buFontTx/>
              <a:buChar char="•"/>
            </a:pPr>
            <a:r>
              <a:rPr lang="en-GB" sz="1100" smtClean="0">
                <a:latin typeface="Arial" pitchFamily="34" charset="0"/>
                <a:ea typeface="ＭＳ Ｐゴシック"/>
                <a:cs typeface="Times New Roman" pitchFamily="18" charset="0"/>
              </a:rPr>
              <a:t> Also you will be covered for injuries sustained as a result of dangerous sports. You might be surprised to hear that rugby, horse riding, kick boxing all come under this classification as well as more obvious sports such as sky diving, white water rafting or rock climbing – as long as you are not taking part at a professional level you will be covered.</a:t>
            </a:r>
          </a:p>
          <a:p>
            <a:pPr eaLnBrk="1" hangingPunct="1">
              <a:spcBef>
                <a:spcPct val="0"/>
              </a:spcBef>
              <a:buFontTx/>
              <a:buChar char="•"/>
            </a:pPr>
            <a:r>
              <a:rPr lang="en-GB" sz="1100" smtClean="0">
                <a:latin typeface="Arial" pitchFamily="34" charset="0"/>
                <a:ea typeface="ＭＳ Ｐゴシック"/>
                <a:cs typeface="Times New Roman" pitchFamily="18" charset="0"/>
              </a:rPr>
              <a:t>If you are soon to be going on elective, ensure that you consider taking income protection before you leave.  It is essential to consider how you would survive, financially, if you need to take time out from your studies , possibly affecting your date of qualification, following your elective .</a:t>
            </a:r>
          </a:p>
          <a:p>
            <a:pPr eaLnBrk="1" hangingPunct="1">
              <a:spcBef>
                <a:spcPct val="0"/>
              </a:spcBef>
              <a:buFontTx/>
              <a:buChar char="•"/>
            </a:pPr>
            <a:r>
              <a:rPr lang="en-GB" sz="1100" smtClean="0">
                <a:latin typeface="Arial" pitchFamily="34" charset="0"/>
                <a:ea typeface="ＭＳ Ｐゴシック"/>
                <a:cs typeface="Times New Roman" pitchFamily="18" charset="0"/>
              </a:rPr>
              <a:t> The plan is permanent. This means that, no matter how many times you claim, or for however long the illness lasts, it won’t affect your individual premiums, unlike car insurance for example, which usually goes up each time you make a claim. Also, Wesleyan can’t cancel the plan although you can at any time. However, if you cancel as a student then you cannot then re-apply as a student.</a:t>
            </a:r>
            <a:endParaRPr lang="en-GB" sz="1100" b="1" smtClean="0">
              <a:latin typeface="Arial" pitchFamily="34" charset="0"/>
              <a:ea typeface="ＭＳ Ｐゴシック"/>
              <a:cs typeface="ＭＳ Ｐゴシック"/>
            </a:endParaRPr>
          </a:p>
          <a:p>
            <a:pPr eaLnBrk="1" hangingPunct="1">
              <a:spcBef>
                <a:spcPct val="0"/>
              </a:spcBef>
              <a:buFontTx/>
              <a:buChar char="•"/>
            </a:pPr>
            <a:r>
              <a:rPr lang="en-GB" sz="1100" smtClean="0">
                <a:latin typeface="Arial" pitchFamily="34" charset="0"/>
                <a:ea typeface="ＭＳ Ｐゴシック"/>
                <a:cs typeface="Times New Roman" pitchFamily="18" charset="0"/>
              </a:rPr>
              <a:t> Once you qualify, the cover is </a:t>
            </a:r>
            <a:r>
              <a:rPr lang="en-GB" sz="1100" b="1" smtClean="0">
                <a:latin typeface="Arial" pitchFamily="34" charset="0"/>
                <a:ea typeface="ＭＳ Ｐゴシック"/>
                <a:cs typeface="Times New Roman" pitchFamily="18" charset="0"/>
              </a:rPr>
              <a:t>occupation specific</a:t>
            </a:r>
            <a:r>
              <a:rPr lang="en-GB" sz="1100" smtClean="0">
                <a:latin typeface="Arial" pitchFamily="34" charset="0"/>
                <a:ea typeface="ＭＳ Ｐゴシック"/>
                <a:cs typeface="Times New Roman" pitchFamily="18" charset="0"/>
              </a:rPr>
              <a:t>,</a:t>
            </a:r>
            <a:r>
              <a:rPr lang="en-GB" sz="1100" b="1" smtClean="0">
                <a:latin typeface="Arial" pitchFamily="34" charset="0"/>
                <a:ea typeface="ＭＳ Ｐゴシック"/>
                <a:cs typeface="Times New Roman" pitchFamily="18" charset="0"/>
              </a:rPr>
              <a:t> </a:t>
            </a:r>
            <a:r>
              <a:rPr lang="en-GB" sz="1100" i="1" smtClean="0">
                <a:latin typeface="Arial" pitchFamily="34" charset="0"/>
                <a:ea typeface="ＭＳ Ｐゴシック"/>
                <a:cs typeface="Times New Roman" pitchFamily="18" charset="0"/>
              </a:rPr>
              <a:t> </a:t>
            </a:r>
            <a:r>
              <a:rPr lang="en-GB" sz="1100" smtClean="0">
                <a:latin typeface="Arial" pitchFamily="34" charset="0"/>
                <a:ea typeface="ＭＳ Ｐゴシック"/>
                <a:cs typeface="Times New Roman" pitchFamily="18" charset="0"/>
              </a:rPr>
              <a:t>which is one of the most important features in any income protection policy. This means that you’ll be covered in whichever speciality you decide to work, such as anaesthetics, general practice, paediatrics or surgery, as you progress in your career.</a:t>
            </a:r>
          </a:p>
          <a:p>
            <a:pPr eaLnBrk="1" hangingPunct="1">
              <a:spcBef>
                <a:spcPct val="0"/>
              </a:spcBef>
              <a:buFontTx/>
              <a:buChar char="•"/>
            </a:pPr>
            <a:r>
              <a:rPr lang="en-GB" sz="1100" smtClean="0">
                <a:latin typeface="Arial" pitchFamily="34" charset="0"/>
                <a:ea typeface="ＭＳ Ｐゴシック"/>
                <a:cs typeface="ＭＳ Ｐゴシック"/>
              </a:rPr>
              <a:t> Following a return from incapacity it may make sense to return on a part time basis to ease yourself back in. This plan can help support you through this process by paying a reduced level of benefit whilst your earnings are reduced. It may be that the incapacity you suffered means that you have to return to an alternative role or occupation </a:t>
            </a:r>
            <a:r>
              <a:rPr lang="en-GB" sz="1100" smtClean="0">
                <a:solidFill>
                  <a:srgbClr val="FF0000"/>
                </a:solidFill>
                <a:latin typeface="Arial" pitchFamily="34" charset="0"/>
                <a:ea typeface="ＭＳ Ｐゴシック"/>
                <a:cs typeface="ＭＳ Ｐゴシック"/>
              </a:rPr>
              <a:t>which results in lower earnings .Our cover can help cover the shortfall in this scenario as well (as shown </a:t>
            </a:r>
            <a:r>
              <a:rPr lang="en-GB" sz="1100" smtClean="0">
                <a:latin typeface="Arial" pitchFamily="34" charset="0"/>
                <a:ea typeface="ＭＳ Ｐゴシック"/>
                <a:cs typeface="ＭＳ Ｐゴシック"/>
              </a:rPr>
              <a:t>in our earlier example).  </a:t>
            </a:r>
          </a:p>
          <a:p>
            <a:pPr eaLnBrk="1" hangingPunct="1">
              <a:spcBef>
                <a:spcPct val="0"/>
              </a:spcBef>
              <a:buFontTx/>
              <a:buChar char="•"/>
            </a:pPr>
            <a:endParaRPr lang="en-GB" sz="1100" smtClean="0">
              <a:latin typeface="Arial" pitchFamily="34" charset="0"/>
              <a:ea typeface="ＭＳ Ｐゴシック"/>
              <a:cs typeface="ＭＳ Ｐゴシック"/>
            </a:endParaRPr>
          </a:p>
          <a:p>
            <a:pPr eaLnBrk="1" hangingPunct="1">
              <a:spcBef>
                <a:spcPct val="0"/>
              </a:spcBef>
            </a:pPr>
            <a:r>
              <a:rPr lang="en-GB" sz="1100" smtClean="0">
                <a:latin typeface="Arial" pitchFamily="34" charset="0"/>
                <a:ea typeface="ＭＳ Ｐゴシック"/>
                <a:cs typeface="ＭＳ Ｐゴシック"/>
              </a:rPr>
              <a:t>There is a lot of information in your application packs, make sure that you read and keep in a safe place</a:t>
            </a:r>
            <a:r>
              <a:rPr lang="en-GB" sz="1100" b="1" smtClean="0">
                <a:latin typeface="Arial" pitchFamily="34" charset="0"/>
                <a:ea typeface="ＭＳ Ｐゴシック"/>
                <a:cs typeface="ＭＳ Ｐゴシック"/>
              </a:rPr>
              <a:t> </a:t>
            </a:r>
          </a:p>
          <a:p>
            <a:pPr eaLnBrk="1" hangingPunct="1">
              <a:spcBef>
                <a:spcPct val="0"/>
              </a:spcBef>
              <a:buFontTx/>
              <a:buChar char="•"/>
            </a:pPr>
            <a:endParaRPr lang="en-GB" sz="1100" smtClean="0">
              <a:latin typeface="Arial" pitchFamily="34" charset="0"/>
              <a:ea typeface="ＭＳ Ｐゴシック"/>
              <a:cs typeface="ＭＳ Ｐゴシック"/>
            </a:endParaRPr>
          </a:p>
          <a:p>
            <a:pPr eaLnBrk="1" hangingPunct="1">
              <a:spcBef>
                <a:spcPct val="0"/>
              </a:spcBef>
              <a:buFontTx/>
              <a:buChar char="•"/>
            </a:pPr>
            <a:endParaRPr lang="en-GB" sz="1100" b="1" smtClean="0">
              <a:latin typeface="Arial" pitchFamily="34" charset="0"/>
              <a:ea typeface="ＭＳ Ｐゴシック"/>
              <a:cs typeface="ＭＳ Ｐゴシック"/>
            </a:endParaRPr>
          </a:p>
          <a:p>
            <a:pPr eaLnBrk="1" hangingPunct="1">
              <a:spcBef>
                <a:spcPct val="0"/>
              </a:spcBef>
              <a:buFontTx/>
              <a:buChar char="•"/>
            </a:pPr>
            <a:endParaRPr lang="en-GB" sz="1100" b="1" smtClean="0">
              <a:latin typeface="Arial" pitchFamily="34" charset="0"/>
              <a:ea typeface="ＭＳ Ｐゴシック"/>
              <a:cs typeface="ＭＳ Ｐゴシック"/>
            </a:endParaRPr>
          </a:p>
          <a:p>
            <a:pPr eaLnBrk="1" hangingPunct="1">
              <a:spcBef>
                <a:spcPct val="0"/>
              </a:spcBef>
            </a:pPr>
            <a:endParaRPr lang="en-US" sz="1100" smtClean="0">
              <a:latin typeface="Arial"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302A0D1-400F-4E0B-B085-48ABA5D707FE}" type="slidenum">
              <a:rPr lang="en-US" smtClean="0">
                <a:latin typeface="Arial" pitchFamily="34" charset="0"/>
                <a:ea typeface="ＭＳ Ｐゴシック"/>
                <a:cs typeface="ＭＳ Ｐゴシック"/>
              </a:rPr>
              <a:pPr/>
              <a:t>9</a:t>
            </a:fld>
            <a:endParaRPr lang="en-US" smtClean="0">
              <a:latin typeface="Arial" pitchFamily="34" charset="0"/>
              <a:ea typeface="ＭＳ Ｐゴシック"/>
              <a:cs typeface="ＭＳ Ｐゴシック"/>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GB" sz="800" b="1" i="1" smtClean="0">
                <a:latin typeface="Arial" pitchFamily="34" charset="0"/>
                <a:ea typeface="ＭＳ Ｐゴシック"/>
                <a:cs typeface="ＭＳ Ｐゴシック"/>
              </a:rPr>
              <a:t>When you take out your income protection cover, in addition to the benefits of the cover I’ve just described, you will also receive additional member benefits to help out with your studies and your career in medicine.</a:t>
            </a:r>
          </a:p>
          <a:p>
            <a:endParaRPr lang="en-GB" sz="800" smtClean="0">
              <a:latin typeface="Arial" pitchFamily="34" charset="0"/>
              <a:ea typeface="ＭＳ Ｐゴシック"/>
              <a:cs typeface="ＭＳ Ｐゴシック"/>
            </a:endParaRPr>
          </a:p>
          <a:p>
            <a:r>
              <a:rPr lang="en-GB" sz="800" smtClean="0">
                <a:latin typeface="Arial" pitchFamily="34" charset="0"/>
                <a:ea typeface="ＭＳ Ｐゴシック"/>
                <a:cs typeface="ＭＳ Ｐゴシック"/>
              </a:rPr>
              <a:t>We know that as your medical career develops you need all the support you can get. That’s why we’ve launched Wesleyan Rewards, our benefits scheme that’s available to everyone who has an </a:t>
            </a:r>
            <a:r>
              <a:rPr lang="en-GB" sz="800" b="1" u="sng" smtClean="0">
                <a:latin typeface="Arial" pitchFamily="34" charset="0"/>
                <a:ea typeface="ＭＳ Ｐゴシック"/>
                <a:cs typeface="ＭＳ Ｐゴシック"/>
              </a:rPr>
              <a:t>income protection</a:t>
            </a:r>
            <a:r>
              <a:rPr lang="en-GB" sz="800" smtClean="0">
                <a:latin typeface="Arial" pitchFamily="34" charset="0"/>
                <a:ea typeface="ＭＳ Ｐゴシック"/>
                <a:cs typeface="ＭＳ Ｐゴシック"/>
              </a:rPr>
              <a:t> policy with us.</a:t>
            </a:r>
          </a:p>
          <a:p>
            <a:r>
              <a:rPr lang="en-GB" sz="800" smtClean="0">
                <a:latin typeface="Arial" pitchFamily="34" charset="0"/>
                <a:ea typeface="ＭＳ Ｐゴシック"/>
                <a:cs typeface="ＭＳ Ｐゴシック"/>
              </a:rPr>
              <a:t> </a:t>
            </a:r>
          </a:p>
          <a:p>
            <a:r>
              <a:rPr lang="en-GB" sz="800" smtClean="0">
                <a:latin typeface="Arial" pitchFamily="34" charset="0"/>
                <a:ea typeface="ＭＳ Ｐゴシック"/>
                <a:cs typeface="ＭＳ Ｐゴシック"/>
              </a:rPr>
              <a:t>Wesleyan Rewards is a package of benefits and offers which are tailored to your career stage from medical student, right through to the end of GP VTS or Specialty Training . We want to make sure that as your professional needs develop, so will your rewards – from free career guides and discounts off course books to savings on CPD courses and membership of professional bodies.</a:t>
            </a:r>
          </a:p>
          <a:p>
            <a:r>
              <a:rPr lang="en-GB" sz="800" smtClean="0">
                <a:latin typeface="Arial" pitchFamily="34" charset="0"/>
                <a:ea typeface="ＭＳ Ｐゴシック"/>
                <a:cs typeface="ＭＳ Ｐゴシック"/>
              </a:rPr>
              <a:t> </a:t>
            </a:r>
          </a:p>
          <a:p>
            <a:r>
              <a:rPr lang="en-GB" sz="800" smtClean="0">
                <a:latin typeface="Arial" pitchFamily="34" charset="0"/>
                <a:ea typeface="ＭＳ Ｐゴシック"/>
                <a:cs typeface="ＭＳ Ｐゴシック"/>
              </a:rPr>
              <a:t>Each year we will consult with members of our </a:t>
            </a:r>
            <a:r>
              <a:rPr lang="en-GB" sz="800" b="1" u="sng" smtClean="0">
                <a:latin typeface="Arial" pitchFamily="34" charset="0"/>
                <a:ea typeface="ＭＳ Ｐゴシック"/>
                <a:cs typeface="ＭＳ Ｐゴシック"/>
              </a:rPr>
              <a:t>Advisory Boards</a:t>
            </a:r>
            <a:r>
              <a:rPr lang="en-GB" sz="800" smtClean="0">
                <a:latin typeface="Arial" pitchFamily="34" charset="0"/>
                <a:ea typeface="ＭＳ Ｐゴシック"/>
                <a:cs typeface="ＭＳ Ｐゴシック"/>
              </a:rPr>
              <a:t> and review the range of benefits on offer </a:t>
            </a:r>
            <a:r>
              <a:rPr lang="en-GB" sz="800" b="1" i="1" smtClean="0">
                <a:solidFill>
                  <a:srgbClr val="FF0000"/>
                </a:solidFill>
                <a:latin typeface="Arial" pitchFamily="34" charset="0"/>
                <a:ea typeface="ＭＳ Ｐゴシック"/>
                <a:cs typeface="ＭＳ Ｐゴシック"/>
              </a:rPr>
              <a:t>to make sure that they are relevant to your career stage</a:t>
            </a:r>
            <a:r>
              <a:rPr lang="en-GB" sz="800" smtClean="0">
                <a:latin typeface="Arial" pitchFamily="34" charset="0"/>
                <a:ea typeface="ＭＳ Ｐゴシック"/>
                <a:cs typeface="ＭＳ Ｐゴシック"/>
              </a:rPr>
              <a:t>, so you continue to receive real value from being part of the scheme.</a:t>
            </a:r>
          </a:p>
          <a:p>
            <a:r>
              <a:rPr lang="en-GB" sz="800" smtClean="0">
                <a:latin typeface="Arial" pitchFamily="34" charset="0"/>
                <a:ea typeface="ＭＳ Ｐゴシック"/>
                <a:cs typeface="ＭＳ Ｐゴシック"/>
              </a:rPr>
              <a:t> </a:t>
            </a:r>
          </a:p>
          <a:p>
            <a:r>
              <a:rPr lang="en-GB" sz="800" smtClean="0">
                <a:latin typeface="Arial" pitchFamily="34" charset="0"/>
                <a:ea typeface="ＭＳ Ｐゴシック"/>
                <a:cs typeface="ＭＳ Ｐゴシック"/>
              </a:rPr>
              <a:t>As a medical student you will receive: </a:t>
            </a:r>
          </a:p>
          <a:p>
            <a:r>
              <a:rPr lang="en-GB" sz="800" b="1" smtClean="0">
                <a:latin typeface="Arial" pitchFamily="34" charset="0"/>
                <a:ea typeface="ＭＳ Ｐゴシック"/>
                <a:cs typeface="ＭＳ Ｐゴシック"/>
              </a:rPr>
              <a:t>Discounted medical books. </a:t>
            </a:r>
            <a:r>
              <a:rPr lang="en-GB" sz="800" smtClean="0">
                <a:latin typeface="Arial" pitchFamily="34" charset="0"/>
                <a:ea typeface="ＭＳ Ｐゴシック"/>
                <a:cs typeface="ＭＳ Ｐゴシック"/>
              </a:rPr>
              <a:t>The cost of journals and books soon adds up. To help you manage this, you can take advantage of 20% discount off medical books with the leading publisher, Elsevier. You will receive a unique discount code which you can use to access this. </a:t>
            </a:r>
          </a:p>
          <a:p>
            <a:r>
              <a:rPr lang="en-GB" sz="800" b="1" smtClean="0">
                <a:latin typeface="Arial" pitchFamily="34" charset="0"/>
                <a:ea typeface="ＭＳ Ｐゴシック"/>
                <a:cs typeface="ＭＳ Ｐゴシック"/>
              </a:rPr>
              <a:t>Free ‘Ready to Excel’ book. </a:t>
            </a:r>
            <a:r>
              <a:rPr lang="en-GB" sz="800" smtClean="0">
                <a:latin typeface="Arial" pitchFamily="34" charset="0"/>
                <a:ea typeface="ＭＳ Ｐゴシック"/>
                <a:cs typeface="ＭＳ Ｐゴシック"/>
              </a:rPr>
              <a:t>Discover all the secrets of clinical life with</a:t>
            </a:r>
            <a:r>
              <a:rPr lang="en-GB" sz="800" b="1" smtClean="0">
                <a:latin typeface="Arial" pitchFamily="34" charset="0"/>
                <a:ea typeface="ＭＳ Ｐゴシック"/>
                <a:cs typeface="ＭＳ Ｐゴシック"/>
              </a:rPr>
              <a:t> </a:t>
            </a:r>
            <a:r>
              <a:rPr lang="en-GB" sz="800" smtClean="0">
                <a:latin typeface="Arial" pitchFamily="34" charset="0"/>
                <a:ea typeface="ＭＳ Ｐゴシック"/>
                <a:cs typeface="ＭＳ Ｐゴシック"/>
              </a:rPr>
              <a:t>Dr William Alazawi and Dr Laura Maria Vearncombe’s book, ‘Ready to Excel: Secrets for the New Doctor’. This will be handed to you when you hand in your application form to myself of one of my colleagues here today. </a:t>
            </a:r>
          </a:p>
          <a:p>
            <a:r>
              <a:rPr lang="en-GB" sz="800" b="1" smtClean="0">
                <a:latin typeface="Arial" pitchFamily="34" charset="0"/>
                <a:ea typeface="ＭＳ Ｐゴシック"/>
                <a:cs typeface="ＭＳ Ｐゴシック"/>
              </a:rPr>
              <a:t>FREE RSM student lite membership. </a:t>
            </a:r>
            <a:r>
              <a:rPr lang="en-GB" sz="800" smtClean="0">
                <a:latin typeface="Arial" pitchFamily="34" charset="0"/>
                <a:ea typeface="ＭＳ Ｐゴシック"/>
                <a:cs typeface="ＭＳ Ｐゴシック"/>
              </a:rPr>
              <a:t>Another bonus of Wesleyan Rewards is free </a:t>
            </a:r>
            <a:r>
              <a:rPr lang="en-GB" sz="800" i="1" smtClean="0">
                <a:latin typeface="Arial" pitchFamily="34" charset="0"/>
                <a:ea typeface="ＭＳ Ｐゴシック"/>
                <a:cs typeface="ＭＳ Ｐゴシック"/>
              </a:rPr>
              <a:t>“student lite”</a:t>
            </a:r>
            <a:r>
              <a:rPr lang="en-GB" sz="800" smtClean="0">
                <a:latin typeface="Arial" pitchFamily="34" charset="0"/>
                <a:ea typeface="ＭＳ Ｐゴシック"/>
                <a:cs typeface="ＭＳ Ｐゴシック"/>
              </a:rPr>
              <a:t> membership of the </a:t>
            </a:r>
            <a:r>
              <a:rPr lang="en-GB" sz="800" u="sng" smtClean="0">
                <a:latin typeface="Arial" pitchFamily="34" charset="0"/>
                <a:ea typeface="ＭＳ Ｐゴシック"/>
                <a:cs typeface="ＭＳ Ｐゴシック"/>
              </a:rPr>
              <a:t>Royal Society of Medicine (RSM)</a:t>
            </a:r>
            <a:r>
              <a:rPr lang="en-GB" sz="800" i="1" smtClean="0">
                <a:latin typeface="Arial" pitchFamily="34" charset="0"/>
                <a:ea typeface="ＭＳ Ｐゴシック"/>
                <a:cs typeface="ＭＳ Ｐゴシック"/>
              </a:rPr>
              <a:t> </a:t>
            </a:r>
            <a:r>
              <a:rPr lang="en-GB" sz="800" smtClean="0">
                <a:latin typeface="Arial" pitchFamily="34" charset="0"/>
                <a:ea typeface="ＭＳ Ｐゴシック"/>
                <a:cs typeface="ＭＳ Ｐゴシック"/>
              </a:rPr>
              <a:t>– one of the largest providers of continuing medical education in the UK. As a member you’ll save money when attending RSM meetings, have access to their vast postgraduate library with study areas and use of their central London Club facilities. We’ve also negotiated that you can upgrade to full RSM student membership including access to a wealth of online resources for just £30 for 2 years (usually £30 each year). RSM will contact you and arrange this for you. </a:t>
            </a:r>
          </a:p>
          <a:p>
            <a:r>
              <a:rPr lang="en-GB" sz="800" b="1" smtClean="0">
                <a:latin typeface="Arial" pitchFamily="34" charset="0"/>
                <a:ea typeface="ＭＳ Ｐゴシック"/>
                <a:cs typeface="ＭＳ Ｐゴシック"/>
              </a:rPr>
              <a:t>FREE career guide on CV writing tips, interview skills and applying for your first job. </a:t>
            </a:r>
            <a:r>
              <a:rPr lang="en-GB" sz="800" smtClean="0">
                <a:latin typeface="Arial" pitchFamily="34" charset="0"/>
                <a:ea typeface="ＭＳ Ｐゴシック"/>
                <a:cs typeface="ＭＳ Ｐゴシック"/>
              </a:rPr>
              <a:t>With exams to prepare for and coursework to complete, we know you don’t always have time to start planning your career. </a:t>
            </a:r>
            <a:r>
              <a:rPr lang="en-GB" sz="800" u="sng" smtClean="0">
                <a:latin typeface="Arial" pitchFamily="34" charset="0"/>
                <a:ea typeface="ＭＳ Ｐゴシック"/>
                <a:cs typeface="ＭＳ Ｐゴシック"/>
              </a:rPr>
              <a:t>We have worked with In</a:t>
            </a:r>
            <a:r>
              <a:rPr lang="en-GB" sz="800" smtClean="0">
                <a:latin typeface="Arial" pitchFamily="34" charset="0"/>
                <a:ea typeface="ＭＳ Ｐゴシック"/>
                <a:cs typeface="ＭＳ Ｐゴシック"/>
              </a:rPr>
              <a:t>s</a:t>
            </a:r>
            <a:r>
              <a:rPr lang="en-GB" sz="800" u="sng" smtClean="0">
                <a:latin typeface="Arial" pitchFamily="34" charset="0"/>
                <a:ea typeface="ＭＳ Ｐゴシック"/>
                <a:cs typeface="ＭＳ Ｐゴシック"/>
              </a:rPr>
              <a:t>pire Change to provide a car</a:t>
            </a:r>
            <a:r>
              <a:rPr lang="en-GB" sz="800" smtClean="0">
                <a:latin typeface="Arial" pitchFamily="34" charset="0"/>
                <a:ea typeface="ＭＳ Ｐゴシック"/>
                <a:cs typeface="ＭＳ Ｐゴシック"/>
              </a:rPr>
              <a:t>eers guide </a:t>
            </a:r>
            <a:r>
              <a:rPr lang="en-GB" sz="800" u="sng" smtClean="0">
                <a:latin typeface="Arial" pitchFamily="34" charset="0"/>
                <a:ea typeface="ＭＳ Ｐゴシック"/>
                <a:cs typeface="ＭＳ Ｐゴシック"/>
              </a:rPr>
              <a:t>that </a:t>
            </a:r>
            <a:r>
              <a:rPr lang="en-GB" sz="800" smtClean="0">
                <a:latin typeface="Arial" pitchFamily="34" charset="0"/>
                <a:ea typeface="ＭＳ Ｐゴシック"/>
                <a:cs typeface="ＭＳ Ｐゴシック"/>
              </a:rPr>
              <a:t>will quickly get you up to speed with key skills such as writing an effective CV, making a great impression in interviews and identifying those all-important job opportunities.   This will be emailed to you after you have taken out the income protection. </a:t>
            </a:r>
          </a:p>
          <a:p>
            <a:r>
              <a:rPr lang="en-GB" sz="800" b="1" smtClean="0">
                <a:latin typeface="Arial" pitchFamily="34" charset="0"/>
                <a:ea typeface="ＭＳ Ｐゴシック"/>
                <a:cs typeface="ＭＳ Ｐゴシック"/>
              </a:rPr>
              <a:t>Free QUACK guide</a:t>
            </a:r>
            <a:endParaRPr lang="en-GB" sz="800" smtClean="0">
              <a:latin typeface="Arial" pitchFamily="34" charset="0"/>
              <a:ea typeface="ＭＳ Ｐゴシック"/>
              <a:cs typeface="ＭＳ Ｐゴシック"/>
            </a:endParaRPr>
          </a:p>
          <a:p>
            <a:r>
              <a:rPr lang="en-GB" sz="800" smtClean="0">
                <a:latin typeface="Arial" pitchFamily="34" charset="0"/>
                <a:ea typeface="ＭＳ Ｐゴシック"/>
                <a:cs typeface="ＭＳ Ｐゴシック"/>
              </a:rPr>
              <a:t>We will also provide you with a free QUACK guide that is the only independent guide to foundation schools in the UK, </a:t>
            </a:r>
            <a:r>
              <a:rPr lang="en-GB" sz="800" b="1" i="1" smtClean="0">
                <a:latin typeface="Arial" pitchFamily="34" charset="0"/>
                <a:ea typeface="ＭＳ Ｐゴシック"/>
                <a:cs typeface="ＭＳ Ｐゴシック"/>
              </a:rPr>
              <a:t>to help you decide where to apply for your foundation job.  </a:t>
            </a:r>
          </a:p>
          <a:p>
            <a:r>
              <a:rPr lang="en-GB" sz="800" smtClean="0">
                <a:latin typeface="Arial" pitchFamily="34" charset="0"/>
                <a:ea typeface="ＭＳ Ｐゴシック"/>
                <a:cs typeface="ＭＳ Ｐゴシック"/>
              </a:rPr>
              <a:t> </a:t>
            </a:r>
            <a:r>
              <a:rPr lang="en-GB" sz="800" b="1" smtClean="0">
                <a:latin typeface="Arial" pitchFamily="34" charset="0"/>
                <a:ea typeface="ＭＳ Ｐゴシック"/>
                <a:cs typeface="ＭＳ Ｐゴシック"/>
              </a:rPr>
              <a:t>Discounted medical equipment. </a:t>
            </a:r>
            <a:r>
              <a:rPr lang="en-GB" sz="800" smtClean="0">
                <a:latin typeface="Arial" pitchFamily="34" charset="0"/>
                <a:ea typeface="ＭＳ Ｐゴシック"/>
                <a:cs typeface="ＭＳ Ｐゴシック"/>
              </a:rPr>
              <a:t>As a member of Wesleyan Rewards you’ll also get  15% discount on stethoscopes, medical bags and blood pressure monitors, you will receive a unique discount code which you can use to access this. </a:t>
            </a:r>
          </a:p>
          <a:p>
            <a:endParaRPr lang="en-GB" sz="800" smtClean="0">
              <a:latin typeface="Arial" pitchFamily="34" charset="0"/>
              <a:ea typeface="ＭＳ Ｐゴシック"/>
              <a:cs typeface="ＭＳ Ｐゴシック"/>
            </a:endParaRPr>
          </a:p>
          <a:p>
            <a:r>
              <a:rPr lang="en-GB" sz="800" smtClean="0">
                <a:latin typeface="Arial" pitchFamily="34" charset="0"/>
                <a:ea typeface="ＭＳ Ｐゴシック"/>
                <a:cs typeface="ＭＳ Ｐゴシック"/>
              </a:rPr>
              <a:t>  </a:t>
            </a:r>
          </a:p>
          <a:p>
            <a:endParaRPr lang="en-GB" sz="800" smtClean="0">
              <a:latin typeface="Arial" pitchFamily="34" charset="0"/>
              <a:ea typeface="ＭＳ Ｐゴシック"/>
              <a:cs typeface="ＭＳ Ｐゴシック"/>
            </a:endParaRPr>
          </a:p>
          <a:p>
            <a:r>
              <a:rPr lang="en-GB" sz="800" smtClean="0">
                <a:latin typeface="Arial" pitchFamily="34" charset="0"/>
                <a:ea typeface="ＭＳ Ｐゴシック"/>
                <a:cs typeface="ＭＳ Ｐゴシック"/>
              </a:rPr>
              <a:t> </a:t>
            </a:r>
          </a:p>
          <a:p>
            <a:pPr eaLnBrk="1" hangingPunct="1">
              <a:spcBef>
                <a:spcPct val="0"/>
              </a:spcBef>
              <a:spcAft>
                <a:spcPts val="1200"/>
              </a:spcAft>
            </a:pPr>
            <a:endParaRPr lang="en-US" sz="800" u="sng" smtClean="0">
              <a:latin typeface="Arial"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8610E-CAD5-451B-80DB-C852170AFD0B}" type="datetimeFigureOut">
              <a:rPr lang="en-GB" smtClean="0"/>
              <a:pPr/>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C6C646-3576-473F-98D0-F10A658328F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8610E-CAD5-451B-80DB-C852170AFD0B}" type="datetimeFigureOut">
              <a:rPr lang="en-GB" smtClean="0"/>
              <a:pPr/>
              <a:t>29/03/2012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6C646-3576-473F-98D0-F10A658328F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6" descr="DSC_b0005_M063.jpg"/>
          <p:cNvPicPr>
            <a:picLocks noChangeAspect="1"/>
          </p:cNvPicPr>
          <p:nvPr/>
        </p:nvPicPr>
        <p:blipFill>
          <a:blip r:embed="rId3" cstate="print"/>
          <a:srcRect/>
          <a:stretch>
            <a:fillRect/>
          </a:stretch>
        </p:blipFill>
        <p:spPr bwMode="auto">
          <a:xfrm>
            <a:off x="0" y="0"/>
            <a:ext cx="9137650" cy="6858000"/>
          </a:xfrm>
          <a:prstGeom prst="rect">
            <a:avLst/>
          </a:prstGeom>
          <a:noFill/>
          <a:ln w="9525">
            <a:noFill/>
            <a:miter lim="800000"/>
            <a:headEnd/>
            <a:tailEnd/>
          </a:ln>
        </p:spPr>
      </p:pic>
      <p:grpSp>
        <p:nvGrpSpPr>
          <p:cNvPr id="2" name="Group 14"/>
          <p:cNvGrpSpPr>
            <a:grpSpLocks/>
          </p:cNvGrpSpPr>
          <p:nvPr/>
        </p:nvGrpSpPr>
        <p:grpSpPr bwMode="auto">
          <a:xfrm>
            <a:off x="381000" y="487363"/>
            <a:ext cx="4800600" cy="4694237"/>
            <a:chOff x="240" y="224"/>
            <a:chExt cx="3120" cy="3040"/>
          </a:xfrm>
        </p:grpSpPr>
        <p:sp>
          <p:nvSpPr>
            <p:cNvPr id="2062" name="Rectangle 15"/>
            <p:cNvSpPr>
              <a:spLocks noChangeArrowheads="1"/>
            </p:cNvSpPr>
            <p:nvPr/>
          </p:nvSpPr>
          <p:spPr bwMode="auto">
            <a:xfrm>
              <a:off x="240" y="224"/>
              <a:ext cx="3120" cy="2839"/>
            </a:xfrm>
            <a:prstGeom prst="rect">
              <a:avLst/>
            </a:prstGeom>
            <a:solidFill>
              <a:srgbClr val="333F7F">
                <a:alpha val="74901"/>
              </a:srgbClr>
            </a:solidFill>
            <a:ln w="9525">
              <a:noFill/>
              <a:miter lim="800000"/>
              <a:headEnd/>
              <a:tailEnd/>
            </a:ln>
          </p:spPr>
          <p:txBody>
            <a:bodyPr wrap="none" anchor="ctr"/>
            <a:lstStyle/>
            <a:p>
              <a:pPr eaLnBrk="0" hangingPunct="0"/>
              <a:endParaRPr lang="en-US"/>
            </a:p>
          </p:txBody>
        </p:sp>
        <p:sp>
          <p:nvSpPr>
            <p:cNvPr id="2063" name="Rectangle 16"/>
            <p:cNvSpPr>
              <a:spLocks noChangeArrowheads="1"/>
            </p:cNvSpPr>
            <p:nvPr/>
          </p:nvSpPr>
          <p:spPr bwMode="auto">
            <a:xfrm>
              <a:off x="240" y="3063"/>
              <a:ext cx="3120" cy="201"/>
            </a:xfrm>
            <a:prstGeom prst="rect">
              <a:avLst/>
            </a:prstGeom>
            <a:solidFill>
              <a:srgbClr val="72B8B4">
                <a:alpha val="70195"/>
              </a:srgbClr>
            </a:solidFill>
            <a:ln w="9525">
              <a:noFill/>
              <a:miter lim="800000"/>
              <a:headEnd/>
              <a:tailEnd/>
            </a:ln>
          </p:spPr>
          <p:txBody>
            <a:bodyPr wrap="none" anchor="ctr"/>
            <a:lstStyle/>
            <a:p>
              <a:pPr eaLnBrk="0" hangingPunct="0"/>
              <a:endParaRPr lang="en-US"/>
            </a:p>
          </p:txBody>
        </p:sp>
      </p:grpSp>
      <p:sp>
        <p:nvSpPr>
          <p:cNvPr id="2065" name="Text Box 17"/>
          <p:cNvSpPr txBox="1">
            <a:spLocks noChangeArrowheads="1"/>
          </p:cNvSpPr>
          <p:nvPr/>
        </p:nvSpPr>
        <p:spPr bwMode="auto">
          <a:xfrm>
            <a:off x="457200" y="473075"/>
            <a:ext cx="4724400" cy="4032250"/>
          </a:xfrm>
          <a:prstGeom prst="rect">
            <a:avLst/>
          </a:prstGeom>
          <a:noFill/>
          <a:ln w="9525">
            <a:noFill/>
            <a:miter lim="800000"/>
            <a:headEnd/>
            <a:tailEnd/>
          </a:ln>
        </p:spPr>
        <p:txBody>
          <a:bodyPr>
            <a:spAutoFit/>
          </a:bodyPr>
          <a:lstStyle/>
          <a:p>
            <a:pPr eaLnBrk="0" hangingPunct="0"/>
            <a:r>
              <a:rPr lang="en-US" sz="3600" dirty="0">
                <a:solidFill>
                  <a:srgbClr val="F4F4F4"/>
                </a:solidFill>
              </a:rPr>
              <a:t>Protecting Your</a:t>
            </a:r>
          </a:p>
          <a:p>
            <a:pPr eaLnBrk="0" hangingPunct="0"/>
            <a:r>
              <a:rPr lang="en-US" sz="3600" dirty="0">
                <a:solidFill>
                  <a:srgbClr val="F4F4F4"/>
                </a:solidFill>
              </a:rPr>
              <a:t>Professional Future</a:t>
            </a:r>
          </a:p>
          <a:p>
            <a:pPr eaLnBrk="0" hangingPunct="0"/>
            <a:r>
              <a:rPr lang="en-US" sz="3600" dirty="0" smtClean="0">
                <a:solidFill>
                  <a:srgbClr val="F4F4F4"/>
                </a:solidFill>
              </a:rPr>
              <a:t>James Cameron</a:t>
            </a:r>
            <a:endParaRPr lang="en-US" sz="3600" dirty="0">
              <a:solidFill>
                <a:srgbClr val="F4F4F4"/>
              </a:solidFill>
            </a:endParaRPr>
          </a:p>
          <a:p>
            <a:pPr eaLnBrk="0" hangingPunct="0"/>
            <a:endParaRPr lang="en-US" sz="3600" dirty="0">
              <a:solidFill>
                <a:srgbClr val="F4F4F4"/>
              </a:solidFill>
            </a:endParaRPr>
          </a:p>
          <a:p>
            <a:pPr eaLnBrk="0" hangingPunct="0"/>
            <a:r>
              <a:rPr lang="en-US" sz="3600" dirty="0">
                <a:solidFill>
                  <a:srgbClr val="F4F4F4"/>
                </a:solidFill>
              </a:rPr>
              <a:t>Welcome</a:t>
            </a:r>
          </a:p>
          <a:p>
            <a:pPr eaLnBrk="0" hangingPunct="0"/>
            <a:r>
              <a:rPr lang="en-US" sz="3600" dirty="0" smtClean="0">
                <a:solidFill>
                  <a:srgbClr val="F4F4F4"/>
                </a:solidFill>
              </a:rPr>
              <a:t>Imperial</a:t>
            </a:r>
            <a:endParaRPr lang="en-US" sz="3600" dirty="0">
              <a:solidFill>
                <a:srgbClr val="F4F4F4"/>
              </a:solidFill>
            </a:endParaRPr>
          </a:p>
          <a:p>
            <a:pPr eaLnBrk="0" hangingPunct="0"/>
            <a:endParaRPr lang="en-US" sz="4000" dirty="0">
              <a:solidFill>
                <a:srgbClr val="333F7F"/>
              </a:solidFill>
            </a:endParaRPr>
          </a:p>
        </p:txBody>
      </p:sp>
      <p:grpSp>
        <p:nvGrpSpPr>
          <p:cNvPr id="3" name="Group 18"/>
          <p:cNvGrpSpPr>
            <a:grpSpLocks/>
          </p:cNvGrpSpPr>
          <p:nvPr/>
        </p:nvGrpSpPr>
        <p:grpSpPr bwMode="auto">
          <a:xfrm>
            <a:off x="6705600" y="5562600"/>
            <a:ext cx="2438400" cy="1295400"/>
            <a:chOff x="4224" y="3504"/>
            <a:chExt cx="1536" cy="816"/>
          </a:xfrm>
        </p:grpSpPr>
        <p:sp>
          <p:nvSpPr>
            <p:cNvPr id="2060" name="Rectangle 19"/>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061" name="Picture 20" descr="wesleyan medical sickness logo crop"/>
            <p:cNvPicPr>
              <a:picLocks noChangeAspect="1" noChangeArrowheads="1"/>
            </p:cNvPicPr>
            <p:nvPr/>
          </p:nvPicPr>
          <p:blipFill>
            <a:blip r:embed="rId4" cstate="print"/>
            <a:srcRect/>
            <a:stretch>
              <a:fillRect/>
            </a:stretch>
          </p:blipFill>
          <p:spPr bwMode="auto">
            <a:xfrm>
              <a:off x="4464" y="3688"/>
              <a:ext cx="1062" cy="440"/>
            </a:xfrm>
            <a:prstGeom prst="rect">
              <a:avLst/>
            </a:prstGeom>
            <a:noFill/>
            <a:ln w="9525">
              <a:noFill/>
              <a:miter lim="800000"/>
              <a:headEnd/>
              <a:tailEnd/>
            </a:ln>
          </p:spPr>
        </p:pic>
      </p:grpSp>
      <p:grpSp>
        <p:nvGrpSpPr>
          <p:cNvPr id="4" name="Group 21"/>
          <p:cNvGrpSpPr>
            <a:grpSpLocks/>
          </p:cNvGrpSpPr>
          <p:nvPr/>
        </p:nvGrpSpPr>
        <p:grpSpPr bwMode="auto">
          <a:xfrm>
            <a:off x="0" y="5576888"/>
            <a:ext cx="9144000" cy="1295400"/>
            <a:chOff x="0" y="3504"/>
            <a:chExt cx="5760" cy="816"/>
          </a:xfrm>
        </p:grpSpPr>
        <p:sp>
          <p:nvSpPr>
            <p:cNvPr id="2055" name="Rectangle 22"/>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056" name="Text Box 23"/>
            <p:cNvSpPr txBox="1">
              <a:spLocks noChangeArrowheads="1"/>
            </p:cNvSpPr>
            <p:nvPr/>
          </p:nvSpPr>
          <p:spPr bwMode="auto">
            <a:xfrm>
              <a:off x="245" y="3792"/>
              <a:ext cx="116" cy="233"/>
            </a:xfrm>
            <a:prstGeom prst="rect">
              <a:avLst/>
            </a:prstGeom>
            <a:noFill/>
            <a:ln w="9525">
              <a:noFill/>
              <a:miter lim="800000"/>
              <a:headEnd/>
              <a:tailEnd/>
            </a:ln>
          </p:spPr>
          <p:txBody>
            <a:bodyPr wrap="none">
              <a:spAutoFit/>
            </a:bodyPr>
            <a:lstStyle/>
            <a:p>
              <a:pPr eaLnBrk="0" hangingPunct="0"/>
              <a:endParaRPr lang="en-US" sz="1800">
                <a:solidFill>
                  <a:srgbClr val="333F7F"/>
                </a:solidFill>
              </a:endParaRPr>
            </a:p>
          </p:txBody>
        </p:sp>
        <p:grpSp>
          <p:nvGrpSpPr>
            <p:cNvPr id="5" name="Group 24"/>
            <p:cNvGrpSpPr>
              <a:grpSpLocks/>
            </p:cNvGrpSpPr>
            <p:nvPr/>
          </p:nvGrpSpPr>
          <p:grpSpPr bwMode="auto">
            <a:xfrm>
              <a:off x="4224" y="3504"/>
              <a:ext cx="1536" cy="816"/>
              <a:chOff x="4224" y="3504"/>
              <a:chExt cx="1536" cy="816"/>
            </a:xfrm>
          </p:grpSpPr>
          <p:sp>
            <p:nvSpPr>
              <p:cNvPr id="2058" name="Rectangle 25"/>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059" name="Picture 26" descr="wesleyan medical sickness logo crop"/>
              <p:cNvPicPr>
                <a:picLocks noChangeAspect="1" noChangeArrowheads="1"/>
              </p:cNvPicPr>
              <p:nvPr/>
            </p:nvPicPr>
            <p:blipFill>
              <a:blip r:embed="rId4"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065"/>
                                        </p:tgtEl>
                                        <p:attrNameLst>
                                          <p:attrName>style.visibility</p:attrName>
                                        </p:attrNameLst>
                                      </p:cBhvr>
                                      <p:to>
                                        <p:strVal val="visible"/>
                                      </p:to>
                                    </p:set>
                                    <p:animEffect transition="in" filter="fade">
                                      <p:cBhvr>
                                        <p:cTn id="11" dur="5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3555" name="Rectangle 17"/>
          <p:cNvSpPr>
            <a:spLocks noChangeArrowheads="1"/>
          </p:cNvSpPr>
          <p:nvPr/>
        </p:nvSpPr>
        <p:spPr bwMode="auto">
          <a:xfrm>
            <a:off x="714375" y="1104900"/>
            <a:ext cx="7820025" cy="4238625"/>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grpSp>
        <p:nvGrpSpPr>
          <p:cNvPr id="2" name="Group 18"/>
          <p:cNvGrpSpPr>
            <a:grpSpLocks/>
          </p:cNvGrpSpPr>
          <p:nvPr/>
        </p:nvGrpSpPr>
        <p:grpSpPr bwMode="auto">
          <a:xfrm>
            <a:off x="4800600" y="355600"/>
            <a:ext cx="3962400" cy="939800"/>
            <a:chOff x="2832" y="224"/>
            <a:chExt cx="2688" cy="592"/>
          </a:xfrm>
        </p:grpSpPr>
        <p:sp>
          <p:nvSpPr>
            <p:cNvPr id="23565" name="Rectangle 19"/>
            <p:cNvSpPr>
              <a:spLocks noChangeArrowheads="1"/>
            </p:cNvSpPr>
            <p:nvPr/>
          </p:nvSpPr>
          <p:spPr bwMode="auto">
            <a:xfrm>
              <a:off x="2832" y="224"/>
              <a:ext cx="2688" cy="544"/>
            </a:xfrm>
            <a:prstGeom prst="rect">
              <a:avLst/>
            </a:prstGeom>
            <a:solidFill>
              <a:srgbClr val="527B99"/>
            </a:solidFill>
            <a:ln w="9525">
              <a:noFill/>
              <a:miter lim="800000"/>
              <a:headEnd/>
              <a:tailEnd/>
            </a:ln>
          </p:spPr>
          <p:txBody>
            <a:bodyPr wrap="none" anchor="ctr"/>
            <a:lstStyle/>
            <a:p>
              <a:pPr eaLnBrk="0" hangingPunct="0"/>
              <a:endParaRPr lang="en-US"/>
            </a:p>
          </p:txBody>
        </p:sp>
        <p:sp>
          <p:nvSpPr>
            <p:cNvPr id="23566" name="Rectangle 20"/>
            <p:cNvSpPr>
              <a:spLocks noChangeArrowheads="1"/>
            </p:cNvSpPr>
            <p:nvPr/>
          </p:nvSpPr>
          <p:spPr bwMode="auto">
            <a:xfrm flipV="1">
              <a:off x="2832" y="768"/>
              <a:ext cx="2688"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14357" name="Text Box 21"/>
          <p:cNvSpPr txBox="1">
            <a:spLocks noChangeArrowheads="1"/>
          </p:cNvSpPr>
          <p:nvPr/>
        </p:nvSpPr>
        <p:spPr bwMode="auto">
          <a:xfrm>
            <a:off x="1057275" y="1447800"/>
            <a:ext cx="7056438" cy="3540125"/>
          </a:xfrm>
          <a:prstGeom prst="rect">
            <a:avLst/>
          </a:prstGeom>
          <a:noFill/>
          <a:ln w="9525">
            <a:noFill/>
            <a:miter lim="800000"/>
            <a:headEnd/>
            <a:tailEnd/>
          </a:ln>
        </p:spPr>
        <p:txBody>
          <a:bodyPr>
            <a:spAutoFit/>
          </a:bodyPr>
          <a:lstStyle/>
          <a:p>
            <a:pPr marL="457200" indent="-457200" eaLnBrk="0" hangingPunct="0">
              <a:spcAft>
                <a:spcPct val="50000"/>
              </a:spcAft>
              <a:buFont typeface="Times" pitchFamily="18" charset="0"/>
              <a:buChar char="•"/>
            </a:pPr>
            <a:r>
              <a:rPr lang="en-US" sz="2800">
                <a:solidFill>
                  <a:schemeClr val="bg1"/>
                </a:solidFill>
              </a:rPr>
              <a:t>No payment for Student cover until the November following your qualification</a:t>
            </a:r>
          </a:p>
          <a:p>
            <a:pPr marL="457200" indent="-457200" eaLnBrk="0" hangingPunct="0">
              <a:spcAft>
                <a:spcPct val="50000"/>
              </a:spcAft>
              <a:buFont typeface="Times" pitchFamily="18" charset="0"/>
              <a:buChar char="•"/>
            </a:pPr>
            <a:r>
              <a:rPr lang="en-US" sz="2800">
                <a:solidFill>
                  <a:schemeClr val="bg1"/>
                </a:solidFill>
              </a:rPr>
              <a:t>Standard Premium £28 per month for the first year </a:t>
            </a:r>
            <a:endParaRPr lang="en-US" sz="2800">
              <a:solidFill>
                <a:srgbClr val="FF0000"/>
              </a:solidFill>
            </a:endParaRPr>
          </a:p>
          <a:p>
            <a:pPr marL="457200" indent="-457200" eaLnBrk="0" hangingPunct="0">
              <a:spcAft>
                <a:spcPct val="50000"/>
              </a:spcAft>
              <a:buFont typeface="Times" pitchFamily="18" charset="0"/>
              <a:buChar char="•"/>
            </a:pPr>
            <a:r>
              <a:rPr lang="en-GB" sz="2800">
                <a:solidFill>
                  <a:schemeClr val="bg1"/>
                </a:solidFill>
                <a:cs typeface="Times New Roman" pitchFamily="18" charset="0"/>
              </a:rPr>
              <a:t>Cover not affected by age (up to 39) gender or smoker status</a:t>
            </a:r>
            <a:r>
              <a:rPr lang="en-GB" sz="2800">
                <a:solidFill>
                  <a:schemeClr val="bg1"/>
                </a:solidFill>
              </a:rPr>
              <a:t> for your first five years as a doctor</a:t>
            </a:r>
            <a:endParaRPr lang="en-US" sz="2800">
              <a:solidFill>
                <a:schemeClr val="bg1"/>
              </a:solidFill>
            </a:endParaRPr>
          </a:p>
        </p:txBody>
      </p:sp>
      <p:sp>
        <p:nvSpPr>
          <p:cNvPr id="14358" name="Text Box 22"/>
          <p:cNvSpPr txBox="1">
            <a:spLocks noChangeArrowheads="1"/>
          </p:cNvSpPr>
          <p:nvPr/>
        </p:nvSpPr>
        <p:spPr bwMode="auto">
          <a:xfrm>
            <a:off x="5029200" y="381000"/>
            <a:ext cx="3733800" cy="830263"/>
          </a:xfrm>
          <a:prstGeom prst="rect">
            <a:avLst/>
          </a:prstGeom>
          <a:noFill/>
          <a:ln w="9525">
            <a:noFill/>
            <a:miter lim="800000"/>
            <a:headEnd/>
            <a:tailEnd/>
          </a:ln>
        </p:spPr>
        <p:txBody>
          <a:bodyPr>
            <a:spAutoFit/>
          </a:bodyPr>
          <a:lstStyle/>
          <a:p>
            <a:pPr eaLnBrk="0" hangingPunct="0"/>
            <a:r>
              <a:rPr lang="en-US" sz="4800">
                <a:solidFill>
                  <a:srgbClr val="FFFFFF"/>
                </a:solidFill>
              </a:rPr>
              <a:t>How much?</a:t>
            </a:r>
            <a:endParaRPr lang="en-US" sz="6000">
              <a:solidFill>
                <a:srgbClr val="FFFFFF"/>
              </a:solidFill>
            </a:endParaRPr>
          </a:p>
        </p:txBody>
      </p:sp>
      <p:grpSp>
        <p:nvGrpSpPr>
          <p:cNvPr id="3" name="Group 25"/>
          <p:cNvGrpSpPr>
            <a:grpSpLocks/>
          </p:cNvGrpSpPr>
          <p:nvPr/>
        </p:nvGrpSpPr>
        <p:grpSpPr bwMode="auto">
          <a:xfrm>
            <a:off x="0" y="5576888"/>
            <a:ext cx="9144000" cy="1295400"/>
            <a:chOff x="0" y="3504"/>
            <a:chExt cx="5760" cy="816"/>
          </a:xfrm>
        </p:grpSpPr>
        <p:sp>
          <p:nvSpPr>
            <p:cNvPr id="23560" name="Rectangle 26"/>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3561" name="Text Box 27"/>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8"/>
            <p:cNvGrpSpPr>
              <a:grpSpLocks/>
            </p:cNvGrpSpPr>
            <p:nvPr/>
          </p:nvGrpSpPr>
          <p:grpSpPr bwMode="auto">
            <a:xfrm>
              <a:off x="4224" y="3504"/>
              <a:ext cx="1536" cy="816"/>
              <a:chOff x="4224" y="3504"/>
              <a:chExt cx="1536" cy="816"/>
            </a:xfrm>
          </p:grpSpPr>
          <p:sp>
            <p:nvSpPr>
              <p:cNvPr id="23563" name="Rectangle 29"/>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3564" name="Picture 30"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58"/>
                                        </p:tgtEl>
                                        <p:attrNameLst>
                                          <p:attrName>style.visibility</p:attrName>
                                        </p:attrNameLst>
                                      </p:cBhvr>
                                      <p:to>
                                        <p:strVal val="visible"/>
                                      </p:to>
                                    </p:set>
                                    <p:animEffect transition="in" filter="fade">
                                      <p:cBhvr>
                                        <p:cTn id="7" dur="1000"/>
                                        <p:tgtEl>
                                          <p:spTgt spid="14358"/>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4357">
                                            <p:txEl>
                                              <p:pRg st="0" end="0"/>
                                            </p:txEl>
                                          </p:spTgt>
                                        </p:tgtEl>
                                        <p:attrNameLst>
                                          <p:attrName>style.visibility</p:attrName>
                                        </p:attrNameLst>
                                      </p:cBhvr>
                                      <p:to>
                                        <p:strVal val="visible"/>
                                      </p:to>
                                    </p:set>
                                    <p:animEffect transition="in" filter="fade">
                                      <p:cBhvr>
                                        <p:cTn id="11" dur="1000"/>
                                        <p:tgtEl>
                                          <p:spTgt spid="14357">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4357">
                                            <p:txEl>
                                              <p:pRg st="1" end="1"/>
                                            </p:txEl>
                                          </p:spTgt>
                                        </p:tgtEl>
                                        <p:attrNameLst>
                                          <p:attrName>style.visibility</p:attrName>
                                        </p:attrNameLst>
                                      </p:cBhvr>
                                      <p:to>
                                        <p:strVal val="visible"/>
                                      </p:to>
                                    </p:set>
                                    <p:animEffect transition="in" filter="fade">
                                      <p:cBhvr>
                                        <p:cTn id="15" dur="1000"/>
                                        <p:tgtEl>
                                          <p:spTgt spid="14357">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14357">
                                            <p:txEl>
                                              <p:pRg st="2" end="2"/>
                                            </p:txEl>
                                          </p:spTgt>
                                        </p:tgtEl>
                                        <p:attrNameLst>
                                          <p:attrName>style.visibility</p:attrName>
                                        </p:attrNameLst>
                                      </p:cBhvr>
                                      <p:to>
                                        <p:strVal val="visible"/>
                                      </p:to>
                                    </p:set>
                                    <p:animEffect transition="in" filter="fade">
                                      <p:cBhvr>
                                        <p:cTn id="19" dur="1000"/>
                                        <p:tgtEl>
                                          <p:spTgt spid="143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7" grpId="0" build="p" autoUpdateAnimBg="0"/>
      <p:bldP spid="1435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4579" name="Rectangle 16"/>
          <p:cNvSpPr>
            <a:spLocks noChangeArrowheads="1"/>
          </p:cNvSpPr>
          <p:nvPr/>
        </p:nvSpPr>
        <p:spPr bwMode="auto">
          <a:xfrm>
            <a:off x="609600" y="914400"/>
            <a:ext cx="7848600" cy="43688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7185" name="Text Box 17"/>
          <p:cNvSpPr txBox="1">
            <a:spLocks noChangeArrowheads="1"/>
          </p:cNvSpPr>
          <p:nvPr/>
        </p:nvSpPr>
        <p:spPr bwMode="auto">
          <a:xfrm>
            <a:off x="914400" y="1552575"/>
            <a:ext cx="7315200" cy="3632200"/>
          </a:xfrm>
          <a:prstGeom prst="rect">
            <a:avLst/>
          </a:prstGeom>
          <a:noFill/>
          <a:ln w="9525">
            <a:noFill/>
            <a:miter lim="800000"/>
            <a:headEnd/>
            <a:tailEnd/>
          </a:ln>
        </p:spPr>
        <p:txBody>
          <a:bodyPr>
            <a:spAutoFit/>
          </a:bodyPr>
          <a:lstStyle/>
          <a:p>
            <a:pPr marL="377825" indent="-377825" eaLnBrk="0" hangingPunct="0">
              <a:spcAft>
                <a:spcPct val="50000"/>
              </a:spcAft>
              <a:buFontTx/>
              <a:buChar char="•"/>
            </a:pPr>
            <a:r>
              <a:rPr lang="en-US" sz="2300">
                <a:solidFill>
                  <a:schemeClr val="bg1"/>
                </a:solidFill>
              </a:rPr>
              <a:t>Income protection claims can not be retrospective</a:t>
            </a:r>
          </a:p>
          <a:p>
            <a:pPr marL="377825" indent="-377825" eaLnBrk="0" hangingPunct="0">
              <a:spcAft>
                <a:spcPct val="50000"/>
              </a:spcAft>
              <a:buFontTx/>
              <a:buChar char="•"/>
            </a:pPr>
            <a:r>
              <a:rPr lang="en-US" sz="2300">
                <a:solidFill>
                  <a:schemeClr val="bg1"/>
                </a:solidFill>
              </a:rPr>
              <a:t>You are in a very vulnerable financial position right now – many of you will have high debts and no income</a:t>
            </a:r>
          </a:p>
          <a:p>
            <a:pPr marL="377825" indent="-377825" eaLnBrk="0" hangingPunct="0">
              <a:spcAft>
                <a:spcPct val="50000"/>
              </a:spcAft>
              <a:buFontTx/>
              <a:buChar char="•"/>
            </a:pPr>
            <a:r>
              <a:rPr lang="en-US" sz="2300">
                <a:solidFill>
                  <a:schemeClr val="bg1"/>
                </a:solidFill>
              </a:rPr>
              <a:t>Credit wont be so easy to obtain once you are ill</a:t>
            </a:r>
          </a:p>
          <a:p>
            <a:pPr marL="377825" indent="-377825" eaLnBrk="0" hangingPunct="0">
              <a:spcAft>
                <a:spcPct val="50000"/>
              </a:spcAft>
              <a:buFontTx/>
              <a:buChar char="•"/>
            </a:pPr>
            <a:r>
              <a:rPr lang="en-US" sz="2300">
                <a:solidFill>
                  <a:schemeClr val="bg1"/>
                </a:solidFill>
              </a:rPr>
              <a:t>We will write to you following results to inform you when you non premium cover is coming to an end.</a:t>
            </a:r>
          </a:p>
          <a:p>
            <a:pPr marL="377825" indent="-377825" eaLnBrk="0" hangingPunct="0">
              <a:spcAft>
                <a:spcPct val="50000"/>
              </a:spcAft>
              <a:buFontTx/>
              <a:buChar char="•"/>
            </a:pPr>
            <a:r>
              <a:rPr lang="en-US" sz="2300">
                <a:solidFill>
                  <a:schemeClr val="bg1"/>
                </a:solidFill>
              </a:rPr>
              <a:t>This cover is not available online</a:t>
            </a:r>
          </a:p>
        </p:txBody>
      </p:sp>
      <p:grpSp>
        <p:nvGrpSpPr>
          <p:cNvPr id="2" name="Group 18"/>
          <p:cNvGrpSpPr>
            <a:grpSpLocks/>
          </p:cNvGrpSpPr>
          <p:nvPr/>
        </p:nvGrpSpPr>
        <p:grpSpPr bwMode="auto">
          <a:xfrm>
            <a:off x="381000" y="355600"/>
            <a:ext cx="4859338" cy="939800"/>
            <a:chOff x="240" y="224"/>
            <a:chExt cx="3024" cy="592"/>
          </a:xfrm>
        </p:grpSpPr>
        <p:sp>
          <p:nvSpPr>
            <p:cNvPr id="24589"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24590"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7189" name="Text Box 21"/>
          <p:cNvSpPr txBox="1">
            <a:spLocks noChangeArrowheads="1"/>
          </p:cNvSpPr>
          <p:nvPr/>
        </p:nvSpPr>
        <p:spPr bwMode="auto">
          <a:xfrm>
            <a:off x="533400" y="381000"/>
            <a:ext cx="3429000" cy="830263"/>
          </a:xfrm>
          <a:prstGeom prst="rect">
            <a:avLst/>
          </a:prstGeom>
          <a:noFill/>
          <a:ln w="9525">
            <a:noFill/>
            <a:miter lim="800000"/>
            <a:headEnd/>
            <a:tailEnd/>
          </a:ln>
        </p:spPr>
        <p:txBody>
          <a:bodyPr>
            <a:spAutoFit/>
          </a:bodyPr>
          <a:lstStyle/>
          <a:p>
            <a:pPr eaLnBrk="0" hangingPunct="0"/>
            <a:r>
              <a:rPr lang="en-US" sz="4800">
                <a:solidFill>
                  <a:schemeClr val="bg1"/>
                </a:solidFill>
              </a:rPr>
              <a:t>Why today?</a:t>
            </a:r>
            <a:endParaRPr lang="en-US">
              <a:solidFill>
                <a:schemeClr val="bg1"/>
              </a:solidFill>
            </a:endParaRPr>
          </a:p>
        </p:txBody>
      </p:sp>
      <p:grpSp>
        <p:nvGrpSpPr>
          <p:cNvPr id="3" name="Group 22"/>
          <p:cNvGrpSpPr>
            <a:grpSpLocks/>
          </p:cNvGrpSpPr>
          <p:nvPr/>
        </p:nvGrpSpPr>
        <p:grpSpPr bwMode="auto">
          <a:xfrm>
            <a:off x="0" y="5576888"/>
            <a:ext cx="9144000" cy="1295400"/>
            <a:chOff x="0" y="3504"/>
            <a:chExt cx="5760" cy="816"/>
          </a:xfrm>
        </p:grpSpPr>
        <p:sp>
          <p:nvSpPr>
            <p:cNvPr id="24584"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4585"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4224" y="3504"/>
              <a:ext cx="1536" cy="816"/>
              <a:chOff x="4224" y="3504"/>
              <a:chExt cx="1536" cy="816"/>
            </a:xfrm>
          </p:grpSpPr>
          <p:sp>
            <p:nvSpPr>
              <p:cNvPr id="24587"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4588"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1000"/>
                                        <p:tgtEl>
                                          <p:spTgt spid="7189"/>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7185">
                                            <p:txEl>
                                              <p:pRg st="0" end="0"/>
                                            </p:txEl>
                                          </p:spTgt>
                                        </p:tgtEl>
                                        <p:attrNameLst>
                                          <p:attrName>style.visibility</p:attrName>
                                        </p:attrNameLst>
                                      </p:cBhvr>
                                      <p:to>
                                        <p:strVal val="visible"/>
                                      </p:to>
                                    </p:set>
                                    <p:animEffect transition="in" filter="fade">
                                      <p:cBhvr>
                                        <p:cTn id="11" dur="1000"/>
                                        <p:tgtEl>
                                          <p:spTgt spid="718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7185">
                                            <p:txEl>
                                              <p:pRg st="1" end="1"/>
                                            </p:txEl>
                                          </p:spTgt>
                                        </p:tgtEl>
                                        <p:attrNameLst>
                                          <p:attrName>style.visibility</p:attrName>
                                        </p:attrNameLst>
                                      </p:cBhvr>
                                      <p:to>
                                        <p:strVal val="visible"/>
                                      </p:to>
                                    </p:set>
                                    <p:animEffect transition="in" filter="fade">
                                      <p:cBhvr>
                                        <p:cTn id="15" dur="1000"/>
                                        <p:tgtEl>
                                          <p:spTgt spid="7185">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7185">
                                            <p:txEl>
                                              <p:pRg st="2" end="2"/>
                                            </p:txEl>
                                          </p:spTgt>
                                        </p:tgtEl>
                                        <p:attrNameLst>
                                          <p:attrName>style.visibility</p:attrName>
                                        </p:attrNameLst>
                                      </p:cBhvr>
                                      <p:to>
                                        <p:strVal val="visible"/>
                                      </p:to>
                                    </p:set>
                                    <p:animEffect transition="in" filter="fade">
                                      <p:cBhvr>
                                        <p:cTn id="19" dur="1000"/>
                                        <p:tgtEl>
                                          <p:spTgt spid="718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85">
                                            <p:txEl>
                                              <p:pRg st="3" end="3"/>
                                            </p:txEl>
                                          </p:spTgt>
                                        </p:tgtEl>
                                        <p:attrNameLst>
                                          <p:attrName>style.visibility</p:attrName>
                                        </p:attrNameLst>
                                      </p:cBhvr>
                                      <p:to>
                                        <p:strVal val="visible"/>
                                      </p:to>
                                    </p:set>
                                    <p:animEffect transition="in" filter="fade">
                                      <p:cBhvr>
                                        <p:cTn id="24" dur="1000"/>
                                        <p:tgtEl>
                                          <p:spTgt spid="718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185">
                                            <p:txEl>
                                              <p:pRg st="4" end="4"/>
                                            </p:txEl>
                                          </p:spTgt>
                                        </p:tgtEl>
                                        <p:attrNameLst>
                                          <p:attrName>style.visibility</p:attrName>
                                        </p:attrNameLst>
                                      </p:cBhvr>
                                      <p:to>
                                        <p:strVal val="visible"/>
                                      </p:to>
                                    </p:set>
                                    <p:animEffect transition="in" filter="fade">
                                      <p:cBhvr>
                                        <p:cTn id="29" dur="1000"/>
                                        <p:tgtEl>
                                          <p:spTgt spid="71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build="p" autoUpdateAnimBg="0"/>
      <p:bldP spid="71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
          <p:cNvSpPr>
            <a:spLocks noChangeArrowheads="1"/>
          </p:cNvSpPr>
          <p:nvPr/>
        </p:nvSpPr>
        <p:spPr bwMode="auto">
          <a:xfrm>
            <a:off x="0" y="0"/>
            <a:ext cx="9144000" cy="5570538"/>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9699" name="Rectangle 21"/>
          <p:cNvSpPr>
            <a:spLocks noChangeArrowheads="1"/>
          </p:cNvSpPr>
          <p:nvPr/>
        </p:nvSpPr>
        <p:spPr bwMode="auto">
          <a:xfrm>
            <a:off x="1219200" y="914400"/>
            <a:ext cx="7315200" cy="35814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grpSp>
        <p:nvGrpSpPr>
          <p:cNvPr id="2" name="Group 22"/>
          <p:cNvGrpSpPr>
            <a:grpSpLocks/>
          </p:cNvGrpSpPr>
          <p:nvPr/>
        </p:nvGrpSpPr>
        <p:grpSpPr bwMode="auto">
          <a:xfrm>
            <a:off x="4876800" y="355600"/>
            <a:ext cx="3886200" cy="1106488"/>
            <a:chOff x="3072" y="224"/>
            <a:chExt cx="2448" cy="697"/>
          </a:xfrm>
        </p:grpSpPr>
        <p:sp>
          <p:nvSpPr>
            <p:cNvPr id="29710" name="Rectangle 23"/>
            <p:cNvSpPr>
              <a:spLocks noChangeArrowheads="1"/>
            </p:cNvSpPr>
            <p:nvPr/>
          </p:nvSpPr>
          <p:spPr bwMode="auto">
            <a:xfrm>
              <a:off x="3072" y="224"/>
              <a:ext cx="2448" cy="640"/>
            </a:xfrm>
            <a:prstGeom prst="rect">
              <a:avLst/>
            </a:prstGeom>
            <a:solidFill>
              <a:srgbClr val="527B99"/>
            </a:solidFill>
            <a:ln w="9525">
              <a:noFill/>
              <a:miter lim="800000"/>
              <a:headEnd/>
              <a:tailEnd/>
            </a:ln>
          </p:spPr>
          <p:txBody>
            <a:bodyPr wrap="none" anchor="ctr"/>
            <a:lstStyle/>
            <a:p>
              <a:pPr eaLnBrk="0" hangingPunct="0"/>
              <a:endParaRPr lang="en-US"/>
            </a:p>
          </p:txBody>
        </p:sp>
        <p:sp>
          <p:nvSpPr>
            <p:cNvPr id="29711" name="Rectangle 24"/>
            <p:cNvSpPr>
              <a:spLocks noChangeArrowheads="1"/>
            </p:cNvSpPr>
            <p:nvPr/>
          </p:nvSpPr>
          <p:spPr bwMode="auto">
            <a:xfrm flipV="1">
              <a:off x="3072" y="864"/>
              <a:ext cx="2448" cy="57"/>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9241" name="Text Box 25"/>
          <p:cNvSpPr txBox="1">
            <a:spLocks noChangeArrowheads="1"/>
          </p:cNvSpPr>
          <p:nvPr/>
        </p:nvSpPr>
        <p:spPr bwMode="auto">
          <a:xfrm>
            <a:off x="2133600" y="1752600"/>
            <a:ext cx="5978525" cy="2246313"/>
          </a:xfrm>
          <a:prstGeom prst="rect">
            <a:avLst/>
          </a:prstGeom>
          <a:noFill/>
          <a:ln w="9525">
            <a:noFill/>
            <a:miter lim="800000"/>
            <a:headEnd/>
            <a:tailEnd/>
          </a:ln>
        </p:spPr>
        <p:txBody>
          <a:bodyPr>
            <a:spAutoFit/>
          </a:bodyPr>
          <a:lstStyle/>
          <a:p>
            <a:pPr eaLnBrk="0" hangingPunct="0"/>
            <a:r>
              <a:rPr lang="en-GB" sz="2800" dirty="0" smtClean="0">
                <a:solidFill>
                  <a:srgbClr val="F4F4F4"/>
                </a:solidFill>
              </a:rPr>
              <a:t>James Cameron</a:t>
            </a:r>
            <a:endParaRPr lang="en-GB" sz="2800" dirty="0">
              <a:solidFill>
                <a:srgbClr val="F4F4F4"/>
              </a:solidFill>
            </a:endParaRPr>
          </a:p>
          <a:p>
            <a:pPr eaLnBrk="0" hangingPunct="0"/>
            <a:r>
              <a:rPr lang="en-GB" sz="2800" dirty="0" smtClean="0">
                <a:solidFill>
                  <a:srgbClr val="F4F4F4"/>
                </a:solidFill>
              </a:rPr>
              <a:t>07899761700</a:t>
            </a:r>
            <a:endParaRPr lang="en-GB" sz="2800" dirty="0">
              <a:solidFill>
                <a:srgbClr val="F4F4F4"/>
              </a:solidFill>
            </a:endParaRPr>
          </a:p>
          <a:p>
            <a:pPr eaLnBrk="0" hangingPunct="0"/>
            <a:r>
              <a:rPr lang="en-GB" sz="2800" dirty="0" smtClean="0">
                <a:solidFill>
                  <a:srgbClr val="F4F4F4"/>
                </a:solidFill>
              </a:rPr>
              <a:t>James.cameron@wesleyan.co.uk</a:t>
            </a:r>
            <a:endParaRPr lang="en-GB" sz="2800" dirty="0">
              <a:solidFill>
                <a:srgbClr val="F4F4F4"/>
              </a:solidFill>
            </a:endParaRPr>
          </a:p>
          <a:p>
            <a:pPr eaLnBrk="0" hangingPunct="0"/>
            <a:r>
              <a:rPr lang="en-GB" sz="2800" dirty="0">
                <a:solidFill>
                  <a:srgbClr val="F4F4F4"/>
                </a:solidFill>
              </a:rPr>
              <a:t>Thank you and good luck!</a:t>
            </a:r>
          </a:p>
          <a:p>
            <a:pPr algn="ctr" eaLnBrk="0" hangingPunct="0"/>
            <a:endParaRPr lang="en-US" sz="2800" dirty="0">
              <a:solidFill>
                <a:srgbClr val="333F7F"/>
              </a:solidFill>
            </a:endParaRPr>
          </a:p>
        </p:txBody>
      </p:sp>
      <p:sp>
        <p:nvSpPr>
          <p:cNvPr id="29702" name="Rectangle 26"/>
          <p:cNvSpPr>
            <a:spLocks noChangeArrowheads="1"/>
          </p:cNvSpPr>
          <p:nvPr/>
        </p:nvSpPr>
        <p:spPr bwMode="auto">
          <a:xfrm>
            <a:off x="381000" y="2438400"/>
            <a:ext cx="1295400" cy="2438400"/>
          </a:xfrm>
          <a:prstGeom prst="rect">
            <a:avLst/>
          </a:prstGeom>
          <a:solidFill>
            <a:schemeClr val="bg1">
              <a:alpha val="25098"/>
            </a:schemeClr>
          </a:solidFill>
          <a:ln w="9525">
            <a:noFill/>
            <a:miter lim="800000"/>
            <a:headEnd/>
            <a:tailEnd/>
          </a:ln>
        </p:spPr>
        <p:txBody>
          <a:bodyPr wrap="none" anchor="ctr"/>
          <a:lstStyle/>
          <a:p>
            <a:pPr eaLnBrk="0" hangingPunct="0"/>
            <a:endParaRPr lang="en-US"/>
          </a:p>
        </p:txBody>
      </p:sp>
      <p:sp>
        <p:nvSpPr>
          <p:cNvPr id="29703" name="Rectangle 27"/>
          <p:cNvSpPr>
            <a:spLocks noChangeArrowheads="1"/>
          </p:cNvSpPr>
          <p:nvPr/>
        </p:nvSpPr>
        <p:spPr bwMode="auto">
          <a:xfrm>
            <a:off x="6400800" y="4038600"/>
            <a:ext cx="2362200" cy="1143000"/>
          </a:xfrm>
          <a:prstGeom prst="rect">
            <a:avLst/>
          </a:prstGeom>
          <a:solidFill>
            <a:schemeClr val="bg1">
              <a:alpha val="25098"/>
            </a:schemeClr>
          </a:solidFill>
          <a:ln w="9525">
            <a:noFill/>
            <a:miter lim="800000"/>
            <a:headEnd/>
            <a:tailEnd/>
          </a:ln>
        </p:spPr>
        <p:txBody>
          <a:bodyPr wrap="none" anchor="ctr"/>
          <a:lstStyle/>
          <a:p>
            <a:pPr eaLnBrk="0" hangingPunct="0"/>
            <a:endParaRPr lang="en-US"/>
          </a:p>
        </p:txBody>
      </p:sp>
      <p:grpSp>
        <p:nvGrpSpPr>
          <p:cNvPr id="3" name="Group 28"/>
          <p:cNvGrpSpPr>
            <a:grpSpLocks/>
          </p:cNvGrpSpPr>
          <p:nvPr/>
        </p:nvGrpSpPr>
        <p:grpSpPr bwMode="auto">
          <a:xfrm>
            <a:off x="0" y="5562600"/>
            <a:ext cx="9144000" cy="1295400"/>
            <a:chOff x="0" y="3504"/>
            <a:chExt cx="5760" cy="816"/>
          </a:xfrm>
        </p:grpSpPr>
        <p:sp>
          <p:nvSpPr>
            <p:cNvPr id="29705" name="Rectangle 29"/>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9706" name="Text Box 30"/>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31"/>
            <p:cNvGrpSpPr>
              <a:grpSpLocks/>
            </p:cNvGrpSpPr>
            <p:nvPr/>
          </p:nvGrpSpPr>
          <p:grpSpPr bwMode="auto">
            <a:xfrm>
              <a:off x="4224" y="3504"/>
              <a:ext cx="1536" cy="816"/>
              <a:chOff x="4224" y="3504"/>
              <a:chExt cx="1536" cy="816"/>
            </a:xfrm>
          </p:grpSpPr>
          <p:sp>
            <p:nvSpPr>
              <p:cNvPr id="29708" name="Rectangle 32"/>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9709" name="Picture 33"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41"/>
                                        </p:tgtEl>
                                        <p:attrNameLst>
                                          <p:attrName>style.visibility</p:attrName>
                                        </p:attrNameLst>
                                      </p:cBhvr>
                                      <p:to>
                                        <p:strVal val="visible"/>
                                      </p:to>
                                    </p:set>
                                    <p:animEffect transition="in" filter="fade">
                                      <p:cBhvr>
                                        <p:cTn id="7" dur="1000"/>
                                        <p:tgtEl>
                                          <p:spTgt spid="9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3075" name="Rectangle 16"/>
          <p:cNvSpPr>
            <a:spLocks noChangeArrowheads="1"/>
          </p:cNvSpPr>
          <p:nvPr/>
        </p:nvSpPr>
        <p:spPr bwMode="auto">
          <a:xfrm>
            <a:off x="609600" y="914400"/>
            <a:ext cx="78486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7185" name="Text Box 17"/>
          <p:cNvSpPr txBox="1">
            <a:spLocks noChangeArrowheads="1"/>
          </p:cNvSpPr>
          <p:nvPr/>
        </p:nvSpPr>
        <p:spPr bwMode="auto">
          <a:xfrm>
            <a:off x="914400" y="1741488"/>
            <a:ext cx="7086600" cy="3022600"/>
          </a:xfrm>
          <a:prstGeom prst="rect">
            <a:avLst/>
          </a:prstGeom>
          <a:noFill/>
          <a:ln w="9525">
            <a:noFill/>
            <a:miter lim="800000"/>
            <a:headEnd/>
            <a:tailEnd/>
          </a:ln>
        </p:spPr>
        <p:txBody>
          <a:bodyPr>
            <a:spAutoFit/>
          </a:bodyPr>
          <a:lstStyle/>
          <a:p>
            <a:pPr marL="361950" indent="-361950">
              <a:spcBef>
                <a:spcPct val="20000"/>
              </a:spcBef>
              <a:buFont typeface="Arial" pitchFamily="34" charset="0"/>
              <a:buChar char="•"/>
            </a:pPr>
            <a:r>
              <a:rPr lang="en-GB" sz="2800">
                <a:solidFill>
                  <a:srgbClr val="FFFFFF"/>
                </a:solidFill>
              </a:rPr>
              <a:t>Supporting students and medical schools for over 35 years</a:t>
            </a:r>
            <a:endParaRPr lang="en-US" sz="2800" b="1">
              <a:solidFill>
                <a:schemeClr val="bg1"/>
              </a:solidFill>
            </a:endParaRPr>
          </a:p>
          <a:p>
            <a:pPr marL="361950" indent="-361950">
              <a:spcBef>
                <a:spcPct val="20000"/>
              </a:spcBef>
              <a:buFont typeface="Arial" pitchFamily="34" charset="0"/>
              <a:buChar char="•"/>
            </a:pPr>
            <a:r>
              <a:rPr lang="en-GB" sz="2800">
                <a:solidFill>
                  <a:srgbClr val="FFFFFF"/>
                </a:solidFill>
              </a:rPr>
              <a:t>Student income protection cover</a:t>
            </a:r>
          </a:p>
          <a:p>
            <a:pPr marL="361950" indent="-361950">
              <a:spcBef>
                <a:spcPct val="20000"/>
              </a:spcBef>
              <a:buFont typeface="Arial" pitchFamily="34" charset="0"/>
              <a:buChar char="•"/>
            </a:pPr>
            <a:r>
              <a:rPr lang="en-GB" sz="2800">
                <a:solidFill>
                  <a:srgbClr val="FFFFFF"/>
                </a:solidFill>
              </a:rPr>
              <a:t>Educational presentations</a:t>
            </a:r>
          </a:p>
          <a:p>
            <a:pPr marL="361950" indent="-361950">
              <a:spcBef>
                <a:spcPct val="20000"/>
              </a:spcBef>
              <a:buFont typeface="Arial" pitchFamily="34" charset="0"/>
              <a:buChar char="•"/>
            </a:pPr>
            <a:r>
              <a:rPr lang="en-GB" sz="2800">
                <a:solidFill>
                  <a:srgbClr val="FFFFFF"/>
                </a:solidFill>
              </a:rPr>
              <a:t>Sponsorship of events and societies</a:t>
            </a:r>
            <a:endParaRPr lang="en-GB" sz="2800">
              <a:solidFill>
                <a:srgbClr val="FF0000"/>
              </a:solidFill>
            </a:endParaRPr>
          </a:p>
          <a:p>
            <a:pPr marL="361950" indent="-361950">
              <a:spcBef>
                <a:spcPct val="20000"/>
              </a:spcBef>
              <a:buFont typeface="Arial" pitchFamily="34" charset="0"/>
              <a:buChar char="•"/>
            </a:pPr>
            <a:endParaRPr lang="en-GB" sz="2800">
              <a:solidFill>
                <a:srgbClr val="FFFFFF"/>
              </a:solidFill>
            </a:endParaRPr>
          </a:p>
        </p:txBody>
      </p:sp>
      <p:grpSp>
        <p:nvGrpSpPr>
          <p:cNvPr id="2" name="Group 18"/>
          <p:cNvGrpSpPr>
            <a:grpSpLocks/>
          </p:cNvGrpSpPr>
          <p:nvPr/>
        </p:nvGrpSpPr>
        <p:grpSpPr bwMode="auto">
          <a:xfrm>
            <a:off x="381000" y="355600"/>
            <a:ext cx="7543800" cy="939800"/>
            <a:chOff x="240" y="224"/>
            <a:chExt cx="3024" cy="592"/>
          </a:xfrm>
        </p:grpSpPr>
        <p:sp>
          <p:nvSpPr>
            <p:cNvPr id="3085"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3086"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7189" name="Text Box 21"/>
          <p:cNvSpPr txBox="1">
            <a:spLocks noChangeArrowheads="1"/>
          </p:cNvSpPr>
          <p:nvPr/>
        </p:nvSpPr>
        <p:spPr bwMode="auto">
          <a:xfrm>
            <a:off x="533400" y="381000"/>
            <a:ext cx="7239000" cy="708025"/>
          </a:xfrm>
          <a:prstGeom prst="rect">
            <a:avLst/>
          </a:prstGeom>
          <a:noFill/>
          <a:ln w="9525">
            <a:noFill/>
            <a:miter lim="800000"/>
            <a:headEnd/>
            <a:tailEnd/>
          </a:ln>
        </p:spPr>
        <p:txBody>
          <a:bodyPr>
            <a:spAutoFit/>
          </a:bodyPr>
          <a:lstStyle/>
          <a:p>
            <a:pPr eaLnBrk="0" hangingPunct="0"/>
            <a:r>
              <a:rPr lang="en-US" sz="4000">
                <a:solidFill>
                  <a:schemeClr val="bg1"/>
                </a:solidFill>
              </a:rPr>
              <a:t>Your Student Liaison Manager</a:t>
            </a:r>
          </a:p>
        </p:txBody>
      </p:sp>
      <p:grpSp>
        <p:nvGrpSpPr>
          <p:cNvPr id="3" name="Group 22"/>
          <p:cNvGrpSpPr>
            <a:grpSpLocks/>
          </p:cNvGrpSpPr>
          <p:nvPr/>
        </p:nvGrpSpPr>
        <p:grpSpPr bwMode="auto">
          <a:xfrm>
            <a:off x="0" y="5576888"/>
            <a:ext cx="9144000" cy="1295400"/>
            <a:chOff x="0" y="3504"/>
            <a:chExt cx="5760" cy="816"/>
          </a:xfrm>
        </p:grpSpPr>
        <p:sp>
          <p:nvSpPr>
            <p:cNvPr id="3080"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3081" name="Text Box 24"/>
            <p:cNvSpPr txBox="1">
              <a:spLocks noChangeArrowheads="1"/>
            </p:cNvSpPr>
            <p:nvPr/>
          </p:nvSpPr>
          <p:spPr bwMode="auto">
            <a:xfrm>
              <a:off x="245" y="3792"/>
              <a:ext cx="3723" cy="233"/>
            </a:xfrm>
            <a:prstGeom prst="rect">
              <a:avLst/>
            </a:prstGeom>
            <a:noFill/>
            <a:ln w="9525">
              <a:noFill/>
              <a:miter lim="800000"/>
              <a:headEnd/>
              <a:tailEnd/>
            </a:ln>
          </p:spPr>
          <p:txBody>
            <a:bodyPr>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4224" y="3504"/>
              <a:ext cx="1536" cy="816"/>
              <a:chOff x="4224" y="3504"/>
              <a:chExt cx="1536" cy="816"/>
            </a:xfrm>
          </p:grpSpPr>
          <p:sp>
            <p:nvSpPr>
              <p:cNvPr id="3083"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3084"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1000"/>
                                        <p:tgtEl>
                                          <p:spTgt spid="7189"/>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7185">
                                            <p:txEl>
                                              <p:pRg st="0" end="0"/>
                                            </p:txEl>
                                          </p:spTgt>
                                        </p:tgtEl>
                                        <p:attrNameLst>
                                          <p:attrName>style.visibility</p:attrName>
                                        </p:attrNameLst>
                                      </p:cBhvr>
                                      <p:to>
                                        <p:strVal val="visible"/>
                                      </p:to>
                                    </p:set>
                                    <p:animEffect transition="in" filter="fade">
                                      <p:cBhvr>
                                        <p:cTn id="11" dur="1000"/>
                                        <p:tgtEl>
                                          <p:spTgt spid="718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7185">
                                            <p:txEl>
                                              <p:pRg st="1" end="1"/>
                                            </p:txEl>
                                          </p:spTgt>
                                        </p:tgtEl>
                                        <p:attrNameLst>
                                          <p:attrName>style.visibility</p:attrName>
                                        </p:attrNameLst>
                                      </p:cBhvr>
                                      <p:to>
                                        <p:strVal val="visible"/>
                                      </p:to>
                                    </p:set>
                                    <p:animEffect transition="in" filter="fade">
                                      <p:cBhvr>
                                        <p:cTn id="15" dur="1000"/>
                                        <p:tgtEl>
                                          <p:spTgt spid="7185">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7185">
                                            <p:txEl>
                                              <p:pRg st="2" end="2"/>
                                            </p:txEl>
                                          </p:spTgt>
                                        </p:tgtEl>
                                        <p:attrNameLst>
                                          <p:attrName>style.visibility</p:attrName>
                                        </p:attrNameLst>
                                      </p:cBhvr>
                                      <p:to>
                                        <p:strVal val="visible"/>
                                      </p:to>
                                    </p:set>
                                    <p:animEffect transition="in" filter="fade">
                                      <p:cBhvr>
                                        <p:cTn id="19" dur="1000"/>
                                        <p:tgtEl>
                                          <p:spTgt spid="7185">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7185">
                                            <p:txEl>
                                              <p:pRg st="3" end="3"/>
                                            </p:txEl>
                                          </p:spTgt>
                                        </p:tgtEl>
                                        <p:attrNameLst>
                                          <p:attrName>style.visibility</p:attrName>
                                        </p:attrNameLst>
                                      </p:cBhvr>
                                      <p:to>
                                        <p:strVal val="visible"/>
                                      </p:to>
                                    </p:set>
                                    <p:animEffect transition="in" filter="fade">
                                      <p:cBhvr>
                                        <p:cTn id="23" dur="1000"/>
                                        <p:tgtEl>
                                          <p:spTgt spid="71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build="p" autoUpdateAnimBg="0"/>
      <p:bldP spid="718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pic>
        <p:nvPicPr>
          <p:cNvPr id="5123"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5124"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5125"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5145"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US"/>
            </a:p>
          </p:txBody>
        </p:sp>
        <p:sp>
          <p:nvSpPr>
            <p:cNvPr id="5146"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US"/>
            </a:p>
          </p:txBody>
        </p:sp>
      </p:grpSp>
      <p:sp>
        <p:nvSpPr>
          <p:cNvPr id="5127"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5128"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US"/>
          </a:p>
        </p:txBody>
      </p:sp>
      <p:sp>
        <p:nvSpPr>
          <p:cNvPr id="5129"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5130"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5131"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5132"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5133" name="Rectangle 16"/>
          <p:cNvSpPr>
            <a:spLocks noChangeArrowheads="1"/>
          </p:cNvSpPr>
          <p:nvPr/>
        </p:nvSpPr>
        <p:spPr bwMode="auto">
          <a:xfrm>
            <a:off x="609600" y="914400"/>
            <a:ext cx="7902575" cy="44577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13329" name="Text Box 17"/>
          <p:cNvSpPr txBox="1">
            <a:spLocks noChangeArrowheads="1"/>
          </p:cNvSpPr>
          <p:nvPr/>
        </p:nvSpPr>
        <p:spPr bwMode="auto">
          <a:xfrm>
            <a:off x="762000" y="1589088"/>
            <a:ext cx="7639050" cy="2031325"/>
          </a:xfrm>
          <a:prstGeom prst="rect">
            <a:avLst/>
          </a:prstGeom>
          <a:noFill/>
          <a:ln w="9525">
            <a:noFill/>
            <a:miter lim="800000"/>
            <a:headEnd/>
            <a:tailEnd/>
          </a:ln>
        </p:spPr>
        <p:txBody>
          <a:bodyPr>
            <a:spAutoFit/>
          </a:bodyPr>
          <a:lstStyle/>
          <a:p>
            <a:pPr marL="377825" indent="-377825" eaLnBrk="0" hangingPunct="0">
              <a:spcAft>
                <a:spcPct val="50000"/>
              </a:spcAft>
              <a:buClr>
                <a:schemeClr val="bg1"/>
              </a:buClr>
              <a:buFontTx/>
              <a:buChar char="•"/>
            </a:pPr>
            <a:r>
              <a:rPr lang="en-US" dirty="0">
                <a:solidFill>
                  <a:schemeClr val="bg1"/>
                </a:solidFill>
              </a:rPr>
              <a:t>Formed 1884 by doctors for doctors</a:t>
            </a:r>
          </a:p>
          <a:p>
            <a:pPr marL="377825" indent="-377825" eaLnBrk="0" hangingPunct="0">
              <a:spcAft>
                <a:spcPct val="50000"/>
              </a:spcAft>
              <a:buClr>
                <a:schemeClr val="bg1"/>
              </a:buClr>
              <a:buFontTx/>
              <a:buChar char="•"/>
            </a:pPr>
            <a:r>
              <a:rPr lang="en-US" dirty="0">
                <a:solidFill>
                  <a:schemeClr val="bg1"/>
                </a:solidFill>
              </a:rPr>
              <a:t>Specialist financial advice for over 90,000 doctors and dentists</a:t>
            </a:r>
          </a:p>
          <a:p>
            <a:pPr marL="377825" indent="-377825" eaLnBrk="0" hangingPunct="0">
              <a:spcAft>
                <a:spcPct val="50000"/>
              </a:spcAft>
              <a:buClr>
                <a:schemeClr val="bg1"/>
              </a:buClr>
              <a:buFontTx/>
              <a:buChar char="•"/>
            </a:pPr>
            <a:r>
              <a:rPr lang="en-US" dirty="0">
                <a:solidFill>
                  <a:schemeClr val="bg1"/>
                </a:solidFill>
              </a:rPr>
              <a:t>Advisory Board of senior doctors, including </a:t>
            </a:r>
            <a:r>
              <a:rPr lang="en-US" dirty="0" smtClean="0">
                <a:solidFill>
                  <a:schemeClr val="bg1"/>
                </a:solidFill>
              </a:rPr>
              <a:t>Professor </a:t>
            </a:r>
            <a:r>
              <a:rPr lang="en-US" dirty="0" err="1">
                <a:solidFill>
                  <a:schemeClr val="bg1"/>
                </a:solidFill>
              </a:rPr>
              <a:t>Parveen</a:t>
            </a:r>
            <a:r>
              <a:rPr lang="en-US" dirty="0">
                <a:solidFill>
                  <a:schemeClr val="bg1"/>
                </a:solidFill>
              </a:rPr>
              <a:t> Kumar </a:t>
            </a:r>
            <a:r>
              <a:rPr lang="en-US" dirty="0" smtClean="0">
                <a:solidFill>
                  <a:schemeClr val="bg1"/>
                </a:solidFill>
              </a:rPr>
              <a:t>and</a:t>
            </a:r>
          </a:p>
          <a:p>
            <a:pPr marL="377825" indent="-377825" eaLnBrk="0" hangingPunct="0">
              <a:spcAft>
                <a:spcPct val="50000"/>
              </a:spcAft>
              <a:buClr>
                <a:schemeClr val="bg1"/>
              </a:buClr>
            </a:pPr>
            <a:r>
              <a:rPr lang="en-US" dirty="0" smtClean="0">
                <a:solidFill>
                  <a:schemeClr val="bg1"/>
                </a:solidFill>
              </a:rPr>
              <a:t> </a:t>
            </a:r>
            <a:r>
              <a:rPr lang="en-US" dirty="0">
                <a:solidFill>
                  <a:schemeClr val="bg1"/>
                </a:solidFill>
              </a:rPr>
              <a:t>Sir Brian </a:t>
            </a:r>
            <a:r>
              <a:rPr lang="en-US" dirty="0" err="1">
                <a:solidFill>
                  <a:schemeClr val="bg1"/>
                </a:solidFill>
              </a:rPr>
              <a:t>Jarman</a:t>
            </a:r>
            <a:endParaRPr lang="en-US" dirty="0">
              <a:solidFill>
                <a:schemeClr val="bg1"/>
              </a:solidFill>
            </a:endParaRPr>
          </a:p>
          <a:p>
            <a:pPr marL="377825" indent="-377825" eaLnBrk="0" hangingPunct="0">
              <a:spcAft>
                <a:spcPct val="50000"/>
              </a:spcAft>
              <a:buClr>
                <a:schemeClr val="bg1"/>
              </a:buClr>
              <a:buFontTx/>
              <a:buChar char="•"/>
            </a:pPr>
            <a:r>
              <a:rPr lang="en-US" dirty="0">
                <a:solidFill>
                  <a:schemeClr val="bg1"/>
                </a:solidFill>
              </a:rPr>
              <a:t>2010 Junior Advisory Board launched featuring medical students and F1/F2s </a:t>
            </a:r>
          </a:p>
        </p:txBody>
      </p:sp>
      <p:grpSp>
        <p:nvGrpSpPr>
          <p:cNvPr id="3" name="Group 18"/>
          <p:cNvGrpSpPr>
            <a:grpSpLocks/>
          </p:cNvGrpSpPr>
          <p:nvPr/>
        </p:nvGrpSpPr>
        <p:grpSpPr bwMode="auto">
          <a:xfrm>
            <a:off x="381000" y="355600"/>
            <a:ext cx="8534400" cy="939800"/>
            <a:chOff x="240" y="224"/>
            <a:chExt cx="3024" cy="592"/>
          </a:xfrm>
        </p:grpSpPr>
        <p:sp>
          <p:nvSpPr>
            <p:cNvPr id="5143"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5144"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13333" name="Text Box 21"/>
          <p:cNvSpPr txBox="1">
            <a:spLocks noChangeArrowheads="1"/>
          </p:cNvSpPr>
          <p:nvPr/>
        </p:nvSpPr>
        <p:spPr bwMode="auto">
          <a:xfrm>
            <a:off x="533400" y="381000"/>
            <a:ext cx="7962900" cy="830263"/>
          </a:xfrm>
          <a:prstGeom prst="rect">
            <a:avLst/>
          </a:prstGeom>
          <a:noFill/>
          <a:ln w="9525">
            <a:noFill/>
            <a:miter lim="800000"/>
            <a:headEnd/>
            <a:tailEnd/>
          </a:ln>
        </p:spPr>
        <p:txBody>
          <a:bodyPr>
            <a:spAutoFit/>
          </a:bodyPr>
          <a:lstStyle/>
          <a:p>
            <a:pPr eaLnBrk="0" hangingPunct="0"/>
            <a:r>
              <a:rPr lang="en-US" sz="4800">
                <a:solidFill>
                  <a:srgbClr val="FFFFFF"/>
                </a:solidFill>
              </a:rPr>
              <a:t>Wesleyan Medical Sickness</a:t>
            </a:r>
            <a:endParaRPr lang="en-US">
              <a:solidFill>
                <a:srgbClr val="FFFFFF"/>
              </a:solidFill>
            </a:endParaRPr>
          </a:p>
        </p:txBody>
      </p:sp>
      <p:grpSp>
        <p:nvGrpSpPr>
          <p:cNvPr id="4" name="Group 22"/>
          <p:cNvGrpSpPr>
            <a:grpSpLocks/>
          </p:cNvGrpSpPr>
          <p:nvPr/>
        </p:nvGrpSpPr>
        <p:grpSpPr bwMode="auto">
          <a:xfrm>
            <a:off x="0" y="5576888"/>
            <a:ext cx="9144000" cy="1295400"/>
            <a:chOff x="0" y="3504"/>
            <a:chExt cx="5760" cy="816"/>
          </a:xfrm>
        </p:grpSpPr>
        <p:sp>
          <p:nvSpPr>
            <p:cNvPr id="5138"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5139"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5" name="Group 25"/>
            <p:cNvGrpSpPr>
              <a:grpSpLocks/>
            </p:cNvGrpSpPr>
            <p:nvPr/>
          </p:nvGrpSpPr>
          <p:grpSpPr bwMode="auto">
            <a:xfrm>
              <a:off x="4224" y="3504"/>
              <a:ext cx="1536" cy="816"/>
              <a:chOff x="4224" y="3504"/>
              <a:chExt cx="1536" cy="816"/>
            </a:xfrm>
          </p:grpSpPr>
          <p:sp>
            <p:nvSpPr>
              <p:cNvPr id="5141"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5142"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13329">
                                            <p:txEl>
                                              <p:pRg st="3" end="3"/>
                                            </p:txEl>
                                          </p:spTgt>
                                        </p:tgtEl>
                                        <p:attrNameLst>
                                          <p:attrName>style.visibility</p:attrName>
                                        </p:attrNameLst>
                                      </p:cBhvr>
                                      <p:to>
                                        <p:strVal val="visible"/>
                                      </p:to>
                                    </p:set>
                                    <p:animEffect transition="in" filter="fade">
                                      <p:cBhvr>
                                        <p:cTn id="23" dur="1000"/>
                                        <p:tgtEl>
                                          <p:spTgt spid="13329">
                                            <p:txEl>
                                              <p:pRg st="3" end="3"/>
                                            </p:txEl>
                                          </p:spTgt>
                                        </p:tgtEl>
                                      </p:cBhvr>
                                    </p:animEffect>
                                  </p:childTnLst>
                                </p:cTn>
                              </p:par>
                            </p:childTnLst>
                          </p:cTn>
                        </p:par>
                        <p:par>
                          <p:cTn id="24" fill="hold">
                            <p:stCondLst>
                              <p:cond delay="7000"/>
                            </p:stCondLst>
                            <p:childTnLst>
                              <p:par>
                                <p:cTn id="25" presetID="10" presetClass="entr" presetSubtype="0" fill="hold" grpId="0" nodeType="afterEffect">
                                  <p:stCondLst>
                                    <p:cond delay="500"/>
                                  </p:stCondLst>
                                  <p:childTnLst>
                                    <p:set>
                                      <p:cBhvr>
                                        <p:cTn id="26" dur="1" fill="hold">
                                          <p:stCondLst>
                                            <p:cond delay="0"/>
                                          </p:stCondLst>
                                        </p:cTn>
                                        <p:tgtEl>
                                          <p:spTgt spid="13329">
                                            <p:txEl>
                                              <p:pRg st="4" end="4"/>
                                            </p:txEl>
                                          </p:spTgt>
                                        </p:tgtEl>
                                        <p:attrNameLst>
                                          <p:attrName>style.visibility</p:attrName>
                                        </p:attrNameLst>
                                      </p:cBhvr>
                                      <p:to>
                                        <p:strVal val="visible"/>
                                      </p:to>
                                    </p:set>
                                    <p:animEffect transition="in" filter="fade">
                                      <p:cBhvr>
                                        <p:cTn id="27" dur="1000"/>
                                        <p:tgtEl>
                                          <p:spTgt spid="133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build="p" autoUpdateAnimBg="0"/>
      <p:bldP spid="1333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pic>
        <p:nvPicPr>
          <p:cNvPr id="6147"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6148"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6149"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6169"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US"/>
            </a:p>
          </p:txBody>
        </p:sp>
        <p:sp>
          <p:nvSpPr>
            <p:cNvPr id="6170"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US"/>
            </a:p>
          </p:txBody>
        </p:sp>
      </p:grpSp>
      <p:sp>
        <p:nvSpPr>
          <p:cNvPr id="6151"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6152"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US"/>
          </a:p>
        </p:txBody>
      </p:sp>
      <p:sp>
        <p:nvSpPr>
          <p:cNvPr id="6153"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6154"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6155"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6156"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6157" name="Rectangle 16"/>
          <p:cNvSpPr>
            <a:spLocks noChangeArrowheads="1"/>
          </p:cNvSpPr>
          <p:nvPr/>
        </p:nvSpPr>
        <p:spPr bwMode="auto">
          <a:xfrm>
            <a:off x="609600" y="914400"/>
            <a:ext cx="7902575" cy="41402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13329" name="Text Box 17"/>
          <p:cNvSpPr txBox="1">
            <a:spLocks noChangeArrowheads="1"/>
          </p:cNvSpPr>
          <p:nvPr/>
        </p:nvSpPr>
        <p:spPr bwMode="auto">
          <a:xfrm>
            <a:off x="762000" y="1741488"/>
            <a:ext cx="7467600" cy="3694112"/>
          </a:xfrm>
          <a:prstGeom prst="rect">
            <a:avLst/>
          </a:prstGeom>
          <a:noFill/>
          <a:ln w="9525">
            <a:noFill/>
            <a:miter lim="800000"/>
            <a:headEnd/>
            <a:tailEnd/>
          </a:ln>
        </p:spPr>
        <p:txBody>
          <a:bodyPr>
            <a:spAutoFit/>
          </a:bodyPr>
          <a:lstStyle/>
          <a:p>
            <a:pPr marL="377825" indent="-377825" eaLnBrk="0" hangingPunct="0">
              <a:spcAft>
                <a:spcPct val="50000"/>
              </a:spcAft>
              <a:buClr>
                <a:schemeClr val="bg1"/>
              </a:buClr>
              <a:buFontTx/>
              <a:buChar char="•"/>
            </a:pPr>
            <a:r>
              <a:rPr lang="en-GB">
                <a:solidFill>
                  <a:schemeClr val="bg1"/>
                </a:solidFill>
              </a:rPr>
              <a:t>Part of Wesleyan Assurance Society</a:t>
            </a:r>
          </a:p>
          <a:p>
            <a:pPr marL="377825" indent="-377825" eaLnBrk="0" hangingPunct="0">
              <a:spcAft>
                <a:spcPct val="50000"/>
              </a:spcAft>
              <a:buClr>
                <a:schemeClr val="bg1"/>
              </a:buClr>
              <a:buFontTx/>
              <a:buChar char="•"/>
            </a:pPr>
            <a:r>
              <a:rPr lang="en-GB">
                <a:solidFill>
                  <a:schemeClr val="bg1"/>
                </a:solidFill>
              </a:rPr>
              <a:t>Established in 1841, one of the financially strongest  mutual societies in the UK with     £4.5bn of funds under management*</a:t>
            </a:r>
          </a:p>
          <a:p>
            <a:pPr marL="377825" indent="-377825" eaLnBrk="0" hangingPunct="0">
              <a:spcAft>
                <a:spcPct val="50000"/>
              </a:spcAft>
              <a:buClr>
                <a:schemeClr val="bg1"/>
              </a:buClr>
              <a:buFontTx/>
              <a:buChar char="•"/>
            </a:pPr>
            <a:r>
              <a:rPr lang="en-GB">
                <a:solidFill>
                  <a:schemeClr val="bg1"/>
                </a:solidFill>
              </a:rPr>
              <a:t>10 out of 10 rating for financial strength for seven consecutive years**</a:t>
            </a:r>
          </a:p>
          <a:p>
            <a:pPr marL="377825" indent="-377825" eaLnBrk="0" hangingPunct="0">
              <a:spcAft>
                <a:spcPct val="50000"/>
              </a:spcAft>
              <a:buClr>
                <a:schemeClr val="bg1"/>
              </a:buClr>
              <a:buFontTx/>
              <a:buChar char="•"/>
            </a:pPr>
            <a:r>
              <a:rPr lang="en-GB">
                <a:solidFill>
                  <a:schemeClr val="bg1"/>
                </a:solidFill>
              </a:rPr>
              <a:t>Winner – BIA Insurer of the Year 2010</a:t>
            </a:r>
          </a:p>
          <a:p>
            <a:pPr marL="377825" indent="-377825" eaLnBrk="0" hangingPunct="0">
              <a:spcAft>
                <a:spcPct val="50000"/>
              </a:spcAft>
              <a:buClr>
                <a:schemeClr val="bg1"/>
              </a:buClr>
            </a:pPr>
            <a:r>
              <a:rPr lang="en-GB" sz="1600">
                <a:solidFill>
                  <a:schemeClr val="bg1"/>
                </a:solidFill>
              </a:rPr>
              <a:t>	**Source: Cazalet Consulting 2005-2011</a:t>
            </a:r>
          </a:p>
        </p:txBody>
      </p:sp>
      <p:grpSp>
        <p:nvGrpSpPr>
          <p:cNvPr id="3" name="Group 18"/>
          <p:cNvGrpSpPr>
            <a:grpSpLocks/>
          </p:cNvGrpSpPr>
          <p:nvPr/>
        </p:nvGrpSpPr>
        <p:grpSpPr bwMode="auto">
          <a:xfrm>
            <a:off x="381000" y="355600"/>
            <a:ext cx="5657850" cy="1073150"/>
            <a:chOff x="240" y="224"/>
            <a:chExt cx="3024" cy="592"/>
          </a:xfrm>
        </p:grpSpPr>
        <p:sp>
          <p:nvSpPr>
            <p:cNvPr id="6167"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6168"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13333" name="Text Box 21"/>
          <p:cNvSpPr txBox="1">
            <a:spLocks noChangeArrowheads="1"/>
          </p:cNvSpPr>
          <p:nvPr/>
        </p:nvSpPr>
        <p:spPr bwMode="auto">
          <a:xfrm>
            <a:off x="533400" y="381000"/>
            <a:ext cx="5314950" cy="830263"/>
          </a:xfrm>
          <a:prstGeom prst="rect">
            <a:avLst/>
          </a:prstGeom>
          <a:noFill/>
          <a:ln w="9525">
            <a:noFill/>
            <a:miter lim="800000"/>
            <a:headEnd/>
            <a:tailEnd/>
          </a:ln>
        </p:spPr>
        <p:txBody>
          <a:bodyPr>
            <a:spAutoFit/>
          </a:bodyPr>
          <a:lstStyle/>
          <a:p>
            <a:pPr eaLnBrk="0" hangingPunct="0"/>
            <a:r>
              <a:rPr lang="en-US" sz="4800">
                <a:solidFill>
                  <a:srgbClr val="FFFFFF"/>
                </a:solidFill>
              </a:rPr>
              <a:t>Financially strong</a:t>
            </a:r>
            <a:endParaRPr lang="en-US">
              <a:solidFill>
                <a:srgbClr val="FFFFFF"/>
              </a:solidFill>
            </a:endParaRPr>
          </a:p>
        </p:txBody>
      </p:sp>
      <p:grpSp>
        <p:nvGrpSpPr>
          <p:cNvPr id="4" name="Group 22"/>
          <p:cNvGrpSpPr>
            <a:grpSpLocks/>
          </p:cNvGrpSpPr>
          <p:nvPr/>
        </p:nvGrpSpPr>
        <p:grpSpPr bwMode="auto">
          <a:xfrm>
            <a:off x="0" y="5576888"/>
            <a:ext cx="9144000" cy="1295400"/>
            <a:chOff x="0" y="3504"/>
            <a:chExt cx="5760" cy="816"/>
          </a:xfrm>
        </p:grpSpPr>
        <p:sp>
          <p:nvSpPr>
            <p:cNvPr id="6162"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6163" name="Text Box 24"/>
            <p:cNvSpPr txBox="1">
              <a:spLocks noChangeArrowheads="1"/>
            </p:cNvSpPr>
            <p:nvPr/>
          </p:nvSpPr>
          <p:spPr bwMode="auto">
            <a:xfrm>
              <a:off x="245" y="3792"/>
              <a:ext cx="1780" cy="233"/>
            </a:xfrm>
            <a:prstGeom prst="rect">
              <a:avLst/>
            </a:prstGeom>
            <a:noFill/>
            <a:ln w="9525">
              <a:noFill/>
              <a:miter lim="800000"/>
              <a:headEnd/>
              <a:tailEnd/>
            </a:ln>
          </p:spPr>
          <p:txBody>
            <a:bodyPr wrap="none">
              <a:spAutoFit/>
            </a:bodyPr>
            <a:lstStyle/>
            <a:p>
              <a:pPr eaLnBrk="0" hangingPunct="0"/>
              <a:r>
                <a:rPr lang="en-US" sz="1800">
                  <a:solidFill>
                    <a:srgbClr val="333F7F"/>
                  </a:solidFill>
                </a:rPr>
                <a:t>*As at 31 December 2010</a:t>
              </a:r>
            </a:p>
          </p:txBody>
        </p:sp>
        <p:grpSp>
          <p:nvGrpSpPr>
            <p:cNvPr id="5" name="Group 25"/>
            <p:cNvGrpSpPr>
              <a:grpSpLocks/>
            </p:cNvGrpSpPr>
            <p:nvPr/>
          </p:nvGrpSpPr>
          <p:grpSpPr bwMode="auto">
            <a:xfrm>
              <a:off x="4224" y="3504"/>
              <a:ext cx="1536" cy="816"/>
              <a:chOff x="4224" y="3504"/>
              <a:chExt cx="1536" cy="816"/>
            </a:xfrm>
          </p:grpSpPr>
          <p:sp>
            <p:nvSpPr>
              <p:cNvPr id="6165"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6166"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13329">
                                            <p:txEl>
                                              <p:pRg st="3" end="3"/>
                                            </p:txEl>
                                          </p:spTgt>
                                        </p:tgtEl>
                                        <p:attrNameLst>
                                          <p:attrName>style.visibility</p:attrName>
                                        </p:attrNameLst>
                                      </p:cBhvr>
                                      <p:to>
                                        <p:strVal val="visible"/>
                                      </p:to>
                                    </p:set>
                                    <p:animEffect transition="in" filter="fade">
                                      <p:cBhvr>
                                        <p:cTn id="23" dur="1000"/>
                                        <p:tgtEl>
                                          <p:spTgt spid="13329">
                                            <p:txEl>
                                              <p:pRg st="3" end="3"/>
                                            </p:txEl>
                                          </p:spTgt>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13329">
                                            <p:txEl>
                                              <p:pRg st="4" end="4"/>
                                            </p:txEl>
                                          </p:spTgt>
                                        </p:tgtEl>
                                        <p:attrNameLst>
                                          <p:attrName>style.visibility</p:attrName>
                                        </p:attrNameLst>
                                      </p:cBhvr>
                                      <p:to>
                                        <p:strVal val="visible"/>
                                      </p:to>
                                    </p:set>
                                    <p:animEffect transition="in" filter="fade">
                                      <p:cBhvr>
                                        <p:cTn id="26" dur="1000"/>
                                        <p:tgtEl>
                                          <p:spTgt spid="133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build="p" autoUpdateAnimBg="0"/>
      <p:bldP spid="1333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pic>
        <p:nvPicPr>
          <p:cNvPr id="8195"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8196"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8197"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8216"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US"/>
            </a:p>
          </p:txBody>
        </p:sp>
        <p:sp>
          <p:nvSpPr>
            <p:cNvPr id="8217"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US"/>
            </a:p>
          </p:txBody>
        </p:sp>
      </p:grpSp>
      <p:sp>
        <p:nvSpPr>
          <p:cNvPr id="8199"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8200"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US"/>
          </a:p>
        </p:txBody>
      </p:sp>
      <p:sp>
        <p:nvSpPr>
          <p:cNvPr id="8201"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8202"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8203"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8204"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8205" name="Rectangle 16"/>
          <p:cNvSpPr>
            <a:spLocks noChangeArrowheads="1"/>
          </p:cNvSpPr>
          <p:nvPr/>
        </p:nvSpPr>
        <p:spPr bwMode="auto">
          <a:xfrm>
            <a:off x="609600" y="914400"/>
            <a:ext cx="760095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grpSp>
        <p:nvGrpSpPr>
          <p:cNvPr id="3" name="Group 18"/>
          <p:cNvGrpSpPr>
            <a:grpSpLocks/>
          </p:cNvGrpSpPr>
          <p:nvPr/>
        </p:nvGrpSpPr>
        <p:grpSpPr bwMode="auto">
          <a:xfrm>
            <a:off x="381000" y="355600"/>
            <a:ext cx="5562600" cy="1016000"/>
            <a:chOff x="240" y="224"/>
            <a:chExt cx="3024" cy="592"/>
          </a:xfrm>
        </p:grpSpPr>
        <p:sp>
          <p:nvSpPr>
            <p:cNvPr id="8214"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8215"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13333" name="Text Box 21"/>
          <p:cNvSpPr txBox="1">
            <a:spLocks noChangeArrowheads="1"/>
          </p:cNvSpPr>
          <p:nvPr/>
        </p:nvSpPr>
        <p:spPr bwMode="auto">
          <a:xfrm>
            <a:off x="533400" y="381000"/>
            <a:ext cx="5410200" cy="784225"/>
          </a:xfrm>
          <a:prstGeom prst="rect">
            <a:avLst/>
          </a:prstGeom>
          <a:noFill/>
          <a:ln w="9525">
            <a:noFill/>
            <a:miter lim="800000"/>
            <a:headEnd/>
            <a:tailEnd/>
          </a:ln>
        </p:spPr>
        <p:txBody>
          <a:bodyPr>
            <a:spAutoFit/>
          </a:bodyPr>
          <a:lstStyle/>
          <a:p>
            <a:pPr eaLnBrk="0" hangingPunct="0"/>
            <a:r>
              <a:rPr lang="en-US" sz="4500">
                <a:solidFill>
                  <a:schemeClr val="bg1"/>
                </a:solidFill>
              </a:rPr>
              <a:t>What do you value?</a:t>
            </a:r>
          </a:p>
        </p:txBody>
      </p:sp>
      <p:grpSp>
        <p:nvGrpSpPr>
          <p:cNvPr id="4" name="Group 22"/>
          <p:cNvGrpSpPr>
            <a:grpSpLocks/>
          </p:cNvGrpSpPr>
          <p:nvPr/>
        </p:nvGrpSpPr>
        <p:grpSpPr bwMode="auto">
          <a:xfrm>
            <a:off x="0" y="5576888"/>
            <a:ext cx="9144000" cy="1295400"/>
            <a:chOff x="0" y="3504"/>
            <a:chExt cx="5760" cy="816"/>
          </a:xfrm>
        </p:grpSpPr>
        <p:sp>
          <p:nvSpPr>
            <p:cNvPr id="8210"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grpSp>
          <p:nvGrpSpPr>
            <p:cNvPr id="5" name="Group 25"/>
            <p:cNvGrpSpPr>
              <a:grpSpLocks/>
            </p:cNvGrpSpPr>
            <p:nvPr/>
          </p:nvGrpSpPr>
          <p:grpSpPr bwMode="auto">
            <a:xfrm>
              <a:off x="4224" y="3504"/>
              <a:ext cx="1536" cy="816"/>
              <a:chOff x="4224" y="3504"/>
              <a:chExt cx="1536" cy="816"/>
            </a:xfrm>
          </p:grpSpPr>
          <p:sp>
            <p:nvSpPr>
              <p:cNvPr id="8212"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8213"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grpSp>
      <p:sp>
        <p:nvSpPr>
          <p:cNvPr id="13329" name="Text Box 17"/>
          <p:cNvSpPr txBox="1">
            <a:spLocks noChangeArrowheads="1"/>
          </p:cNvSpPr>
          <p:nvPr/>
        </p:nvSpPr>
        <p:spPr bwMode="auto">
          <a:xfrm>
            <a:off x="762000" y="1676400"/>
            <a:ext cx="7208838" cy="4216400"/>
          </a:xfrm>
          <a:prstGeom prst="rect">
            <a:avLst/>
          </a:prstGeom>
          <a:noFill/>
          <a:ln w="9525">
            <a:noFill/>
            <a:miter lim="800000"/>
            <a:headEnd/>
            <a:tailEnd/>
          </a:ln>
        </p:spPr>
        <p:txBody>
          <a:bodyPr>
            <a:spAutoFit/>
          </a:bodyPr>
          <a:lstStyle/>
          <a:p>
            <a:pPr marL="288925" indent="-288925" eaLnBrk="0" hangingPunct="0">
              <a:spcAft>
                <a:spcPct val="50000"/>
              </a:spcAft>
              <a:buFontTx/>
              <a:buChar char="•"/>
            </a:pPr>
            <a:r>
              <a:rPr lang="en-US" dirty="0">
                <a:solidFill>
                  <a:schemeClr val="bg1"/>
                </a:solidFill>
              </a:rPr>
              <a:t>Would you insure your car?</a:t>
            </a:r>
          </a:p>
          <a:p>
            <a:pPr marL="288925" indent="-288925" eaLnBrk="0" hangingPunct="0">
              <a:spcAft>
                <a:spcPct val="50000"/>
              </a:spcAft>
              <a:buFontTx/>
              <a:buChar char="•"/>
            </a:pPr>
            <a:r>
              <a:rPr lang="en-US" dirty="0">
                <a:solidFill>
                  <a:schemeClr val="bg1"/>
                </a:solidFill>
              </a:rPr>
              <a:t>What about your home?</a:t>
            </a:r>
          </a:p>
          <a:p>
            <a:pPr marL="288925" indent="-288925" eaLnBrk="0" hangingPunct="0">
              <a:spcAft>
                <a:spcPct val="50000"/>
              </a:spcAft>
              <a:buFontTx/>
              <a:buChar char="•"/>
            </a:pPr>
            <a:r>
              <a:rPr lang="en-US" dirty="0">
                <a:solidFill>
                  <a:schemeClr val="bg1"/>
                </a:solidFill>
              </a:rPr>
              <a:t>So why wouldn’t you insure yourself?</a:t>
            </a:r>
          </a:p>
          <a:p>
            <a:pPr marL="288925" indent="-288925" eaLnBrk="0" hangingPunct="0">
              <a:spcAft>
                <a:spcPct val="50000"/>
              </a:spcAft>
              <a:buFontTx/>
              <a:buChar char="•"/>
            </a:pPr>
            <a:r>
              <a:rPr lang="en-GB" dirty="0">
                <a:solidFill>
                  <a:schemeClr val="bg1"/>
                </a:solidFill>
              </a:rPr>
              <a:t>Average final year debt of £24,092*</a:t>
            </a:r>
          </a:p>
          <a:p>
            <a:pPr marL="288925" indent="-288925" eaLnBrk="0" hangingPunct="0">
              <a:spcAft>
                <a:spcPct val="50000"/>
              </a:spcAft>
              <a:buFontTx/>
              <a:buChar char="•"/>
            </a:pPr>
            <a:r>
              <a:rPr lang="en-GB" dirty="0">
                <a:solidFill>
                  <a:schemeClr val="bg1"/>
                </a:solidFill>
              </a:rPr>
              <a:t>How much will </a:t>
            </a:r>
            <a:r>
              <a:rPr lang="en-GB" dirty="0" smtClean="0">
                <a:solidFill>
                  <a:schemeClr val="bg1"/>
                </a:solidFill>
              </a:rPr>
              <a:t>you earn as a Foundation Doctor?</a:t>
            </a:r>
            <a:endParaRPr lang="en-GB" dirty="0">
              <a:solidFill>
                <a:schemeClr val="bg1"/>
              </a:solidFill>
            </a:endParaRPr>
          </a:p>
          <a:p>
            <a:pPr marL="288925" indent="-288925" eaLnBrk="0" hangingPunct="0">
              <a:spcAft>
                <a:spcPct val="50000"/>
              </a:spcAft>
            </a:pPr>
            <a:endParaRPr lang="en-GB" sz="1600" dirty="0">
              <a:solidFill>
                <a:schemeClr val="bg1"/>
              </a:solidFill>
            </a:endParaRPr>
          </a:p>
          <a:p>
            <a:pPr marL="288925" indent="-288925" eaLnBrk="0" hangingPunct="0">
              <a:spcAft>
                <a:spcPct val="50000"/>
              </a:spcAft>
            </a:pPr>
            <a:r>
              <a:rPr lang="en-GB" sz="1600" dirty="0">
                <a:solidFill>
                  <a:schemeClr val="bg1"/>
                </a:solidFill>
              </a:rPr>
              <a:t/>
            </a:r>
            <a:br>
              <a:rPr lang="en-GB" sz="1600" dirty="0">
                <a:solidFill>
                  <a:schemeClr val="bg1"/>
                </a:solidFill>
              </a:rPr>
            </a:br>
            <a:r>
              <a:rPr lang="en-GB" sz="1600" dirty="0">
                <a:solidFill>
                  <a:schemeClr val="bg1"/>
                </a:solidFill>
              </a:rPr>
              <a:t>*Source: </a:t>
            </a:r>
            <a:r>
              <a:rPr lang="en-US" sz="1600" dirty="0">
                <a:solidFill>
                  <a:schemeClr val="bg1"/>
                </a:solidFill>
              </a:rPr>
              <a:t>BMA medical student finance report 2011</a:t>
            </a:r>
            <a:endParaRPr lang="en-GB" dirty="0">
              <a:solidFill>
                <a:schemeClr val="bg1"/>
              </a:solidFill>
            </a:endParaRPr>
          </a:p>
          <a:p>
            <a:pPr marL="288925" indent="-288925" eaLnBrk="0" hangingPunct="0">
              <a:spcAft>
                <a:spcPct val="50000"/>
              </a:spcAft>
              <a:buFontTx/>
              <a:buChar char="•"/>
            </a:pP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13329">
                                            <p:txEl>
                                              <p:pRg st="3" end="3"/>
                                            </p:txEl>
                                          </p:spTgt>
                                        </p:tgtEl>
                                        <p:attrNameLst>
                                          <p:attrName>style.visibility</p:attrName>
                                        </p:attrNameLst>
                                      </p:cBhvr>
                                      <p:to>
                                        <p:strVal val="visible"/>
                                      </p:to>
                                    </p:set>
                                    <p:animEffect transition="in" filter="fade">
                                      <p:cBhvr>
                                        <p:cTn id="23" dur="1000"/>
                                        <p:tgtEl>
                                          <p:spTgt spid="13329">
                                            <p:txEl>
                                              <p:pRg st="3" end="3"/>
                                            </p:txEl>
                                          </p:spTgt>
                                        </p:tgtEl>
                                      </p:cBhvr>
                                    </p:animEffect>
                                  </p:childTnLst>
                                </p:cTn>
                              </p:par>
                            </p:childTnLst>
                          </p:cTn>
                        </p:par>
                        <p:par>
                          <p:cTn id="24" fill="hold">
                            <p:stCondLst>
                              <p:cond delay="7000"/>
                            </p:stCondLst>
                            <p:childTnLst>
                              <p:par>
                                <p:cTn id="25" presetID="10" presetClass="entr" presetSubtype="0" fill="hold" grpId="0" nodeType="afterEffect">
                                  <p:stCondLst>
                                    <p:cond delay="500"/>
                                  </p:stCondLst>
                                  <p:childTnLst>
                                    <p:set>
                                      <p:cBhvr>
                                        <p:cTn id="26" dur="1" fill="hold">
                                          <p:stCondLst>
                                            <p:cond delay="0"/>
                                          </p:stCondLst>
                                        </p:cTn>
                                        <p:tgtEl>
                                          <p:spTgt spid="13329">
                                            <p:txEl>
                                              <p:pRg st="4" end="4"/>
                                            </p:txEl>
                                          </p:spTgt>
                                        </p:tgtEl>
                                        <p:attrNameLst>
                                          <p:attrName>style.visibility</p:attrName>
                                        </p:attrNameLst>
                                      </p:cBhvr>
                                      <p:to>
                                        <p:strVal val="visible"/>
                                      </p:to>
                                    </p:set>
                                    <p:animEffect transition="in" filter="fade">
                                      <p:cBhvr>
                                        <p:cTn id="27" dur="1000"/>
                                        <p:tgtEl>
                                          <p:spTgt spid="13329">
                                            <p:txEl>
                                              <p:pRg st="4" end="4"/>
                                            </p:txEl>
                                          </p:spTgt>
                                        </p:tgtEl>
                                      </p:cBhvr>
                                    </p:animEffect>
                                  </p:childTnLst>
                                </p:cTn>
                              </p:par>
                              <p:par>
                                <p:cTn id="28" presetID="10" presetClass="entr" presetSubtype="0" fill="hold" grpId="0" nodeType="withEffect">
                                  <p:stCondLst>
                                    <p:cond delay="500"/>
                                  </p:stCondLst>
                                  <p:childTnLst>
                                    <p:set>
                                      <p:cBhvr>
                                        <p:cTn id="29" dur="1" fill="hold">
                                          <p:stCondLst>
                                            <p:cond delay="0"/>
                                          </p:stCondLst>
                                        </p:cTn>
                                        <p:tgtEl>
                                          <p:spTgt spid="13329">
                                            <p:txEl>
                                              <p:pRg st="6" end="6"/>
                                            </p:txEl>
                                          </p:spTgt>
                                        </p:tgtEl>
                                        <p:attrNameLst>
                                          <p:attrName>style.visibility</p:attrName>
                                        </p:attrNameLst>
                                      </p:cBhvr>
                                      <p:to>
                                        <p:strVal val="visible"/>
                                      </p:to>
                                    </p:set>
                                    <p:animEffect transition="in" filter="fade">
                                      <p:cBhvr>
                                        <p:cTn id="30" dur="1000"/>
                                        <p:tgtEl>
                                          <p:spTgt spid="133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3" grpId="0" autoUpdateAnimBg="0"/>
      <p:bldP spid="1332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19459" name="Rectangle 16"/>
          <p:cNvSpPr>
            <a:spLocks noChangeArrowheads="1"/>
          </p:cNvSpPr>
          <p:nvPr/>
        </p:nvSpPr>
        <p:spPr bwMode="auto">
          <a:xfrm>
            <a:off x="609600" y="914400"/>
            <a:ext cx="7848600" cy="42799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7185" name="Text Box 17"/>
          <p:cNvSpPr txBox="1">
            <a:spLocks noChangeArrowheads="1"/>
          </p:cNvSpPr>
          <p:nvPr/>
        </p:nvSpPr>
        <p:spPr bwMode="auto">
          <a:xfrm>
            <a:off x="939800" y="1658938"/>
            <a:ext cx="7086600" cy="4708525"/>
          </a:xfrm>
          <a:prstGeom prst="rect">
            <a:avLst/>
          </a:prstGeom>
          <a:noFill/>
          <a:ln w="9525">
            <a:noFill/>
            <a:miter lim="800000"/>
            <a:headEnd/>
            <a:tailEnd/>
          </a:ln>
        </p:spPr>
        <p:txBody>
          <a:bodyPr>
            <a:spAutoFit/>
          </a:bodyPr>
          <a:lstStyle/>
          <a:p>
            <a:pPr marL="377825" indent="-377825" eaLnBrk="0" hangingPunct="0">
              <a:spcAft>
                <a:spcPct val="50000"/>
              </a:spcAft>
              <a:buFontTx/>
              <a:buChar char="•"/>
            </a:pPr>
            <a:r>
              <a:rPr lang="en-US">
                <a:solidFill>
                  <a:schemeClr val="bg1"/>
                </a:solidFill>
              </a:rPr>
              <a:t>Medical students are eligible from March in their penultimate year (</a:t>
            </a:r>
            <a:r>
              <a:rPr lang="en-GB">
                <a:solidFill>
                  <a:schemeClr val="bg1"/>
                </a:solidFill>
                <a:cs typeface="Times New Roman" pitchFamily="18" charset="0"/>
              </a:rPr>
              <a:t>maximum age 39) </a:t>
            </a:r>
          </a:p>
          <a:p>
            <a:pPr marL="377825" indent="-377825" eaLnBrk="0" hangingPunct="0">
              <a:spcAft>
                <a:spcPct val="50000"/>
              </a:spcAft>
              <a:buFontTx/>
              <a:buChar char="•"/>
            </a:pPr>
            <a:r>
              <a:rPr lang="en-US">
                <a:solidFill>
                  <a:schemeClr val="bg1"/>
                </a:solidFill>
              </a:rPr>
              <a:t>Medical Career Protector will pay a benefit of £200 per week if you are unable to perform the essential activities of a medical student for six weeks</a:t>
            </a:r>
          </a:p>
          <a:p>
            <a:pPr marL="377825" indent="-377825" eaLnBrk="0" hangingPunct="0">
              <a:spcAft>
                <a:spcPct val="50000"/>
              </a:spcAft>
              <a:buFontTx/>
              <a:buChar char="•"/>
            </a:pPr>
            <a:r>
              <a:rPr lang="en-US">
                <a:solidFill>
                  <a:schemeClr val="bg1"/>
                </a:solidFill>
              </a:rPr>
              <a:t>Intercalating Students</a:t>
            </a:r>
          </a:p>
          <a:p>
            <a:pPr marL="377825" indent="-377825" eaLnBrk="0" hangingPunct="0">
              <a:spcAft>
                <a:spcPct val="50000"/>
              </a:spcAft>
              <a:buFontTx/>
              <a:buChar char="•"/>
            </a:pPr>
            <a:r>
              <a:rPr lang="en-US">
                <a:solidFill>
                  <a:schemeClr val="bg1"/>
                </a:solidFill>
              </a:rPr>
              <a:t>Armed Forces</a:t>
            </a:r>
          </a:p>
          <a:p>
            <a:pPr marL="377825" indent="-377825" eaLnBrk="0" hangingPunct="0">
              <a:spcAft>
                <a:spcPct val="50000"/>
              </a:spcAft>
              <a:buFontTx/>
              <a:buChar char="•"/>
            </a:pPr>
            <a:endParaRPr lang="en-US">
              <a:solidFill>
                <a:schemeClr val="bg1"/>
              </a:solidFill>
            </a:endParaRPr>
          </a:p>
          <a:p>
            <a:pPr marL="377825" indent="-377825" eaLnBrk="0" hangingPunct="0">
              <a:spcAft>
                <a:spcPct val="50000"/>
              </a:spcAft>
            </a:pPr>
            <a:endParaRPr lang="en-US">
              <a:solidFill>
                <a:schemeClr val="bg1"/>
              </a:solidFill>
            </a:endParaRPr>
          </a:p>
        </p:txBody>
      </p:sp>
      <p:grpSp>
        <p:nvGrpSpPr>
          <p:cNvPr id="2" name="Group 18"/>
          <p:cNvGrpSpPr>
            <a:grpSpLocks/>
          </p:cNvGrpSpPr>
          <p:nvPr/>
        </p:nvGrpSpPr>
        <p:grpSpPr bwMode="auto">
          <a:xfrm>
            <a:off x="381000" y="355600"/>
            <a:ext cx="7543800" cy="939800"/>
            <a:chOff x="240" y="224"/>
            <a:chExt cx="3024" cy="592"/>
          </a:xfrm>
        </p:grpSpPr>
        <p:sp>
          <p:nvSpPr>
            <p:cNvPr id="19469"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19470"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7189" name="Text Box 21"/>
          <p:cNvSpPr txBox="1">
            <a:spLocks noChangeArrowheads="1"/>
          </p:cNvSpPr>
          <p:nvPr/>
        </p:nvSpPr>
        <p:spPr bwMode="auto">
          <a:xfrm>
            <a:off x="533400" y="381000"/>
            <a:ext cx="7239000" cy="830263"/>
          </a:xfrm>
          <a:prstGeom prst="rect">
            <a:avLst/>
          </a:prstGeom>
          <a:noFill/>
          <a:ln w="9525">
            <a:noFill/>
            <a:miter lim="800000"/>
            <a:headEnd/>
            <a:tailEnd/>
          </a:ln>
        </p:spPr>
        <p:txBody>
          <a:bodyPr>
            <a:spAutoFit/>
          </a:bodyPr>
          <a:lstStyle/>
          <a:p>
            <a:pPr eaLnBrk="0" hangingPunct="0"/>
            <a:r>
              <a:rPr lang="en-US" sz="4800">
                <a:solidFill>
                  <a:schemeClr val="bg1"/>
                </a:solidFill>
              </a:rPr>
              <a:t>How it works - students</a:t>
            </a:r>
            <a:endParaRPr lang="en-US">
              <a:solidFill>
                <a:schemeClr val="bg1"/>
              </a:solidFill>
            </a:endParaRPr>
          </a:p>
        </p:txBody>
      </p:sp>
      <p:grpSp>
        <p:nvGrpSpPr>
          <p:cNvPr id="3" name="Group 22"/>
          <p:cNvGrpSpPr>
            <a:grpSpLocks/>
          </p:cNvGrpSpPr>
          <p:nvPr/>
        </p:nvGrpSpPr>
        <p:grpSpPr bwMode="auto">
          <a:xfrm>
            <a:off x="0" y="5576888"/>
            <a:ext cx="9144000" cy="1295400"/>
            <a:chOff x="0" y="3504"/>
            <a:chExt cx="5760" cy="816"/>
          </a:xfrm>
        </p:grpSpPr>
        <p:sp>
          <p:nvSpPr>
            <p:cNvPr id="19464"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19465"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4224" y="3504"/>
              <a:ext cx="1536" cy="816"/>
              <a:chOff x="4224" y="3504"/>
              <a:chExt cx="1536" cy="816"/>
            </a:xfrm>
          </p:grpSpPr>
          <p:sp>
            <p:nvSpPr>
              <p:cNvPr id="19467"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19468"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1000"/>
                                        <p:tgtEl>
                                          <p:spTgt spid="7189"/>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7185">
                                            <p:txEl>
                                              <p:pRg st="0" end="0"/>
                                            </p:txEl>
                                          </p:spTgt>
                                        </p:tgtEl>
                                        <p:attrNameLst>
                                          <p:attrName>style.visibility</p:attrName>
                                        </p:attrNameLst>
                                      </p:cBhvr>
                                      <p:to>
                                        <p:strVal val="visible"/>
                                      </p:to>
                                    </p:set>
                                    <p:animEffect transition="in" filter="fade">
                                      <p:cBhvr>
                                        <p:cTn id="11" dur="1000"/>
                                        <p:tgtEl>
                                          <p:spTgt spid="718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7185">
                                            <p:txEl>
                                              <p:pRg st="1" end="1"/>
                                            </p:txEl>
                                          </p:spTgt>
                                        </p:tgtEl>
                                        <p:attrNameLst>
                                          <p:attrName>style.visibility</p:attrName>
                                        </p:attrNameLst>
                                      </p:cBhvr>
                                      <p:to>
                                        <p:strVal val="visible"/>
                                      </p:to>
                                    </p:set>
                                    <p:animEffect transition="in" filter="fade">
                                      <p:cBhvr>
                                        <p:cTn id="15" dur="1000"/>
                                        <p:tgtEl>
                                          <p:spTgt spid="718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85">
                                            <p:txEl>
                                              <p:pRg st="2" end="2"/>
                                            </p:txEl>
                                          </p:spTgt>
                                        </p:tgtEl>
                                        <p:attrNameLst>
                                          <p:attrName>style.visibility</p:attrName>
                                        </p:attrNameLst>
                                      </p:cBhvr>
                                      <p:to>
                                        <p:strVal val="visible"/>
                                      </p:to>
                                    </p:set>
                                    <p:animEffect transition="in" filter="fade">
                                      <p:cBhvr>
                                        <p:cTn id="20" dur="1000"/>
                                        <p:tgtEl>
                                          <p:spTgt spid="718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185">
                                            <p:txEl>
                                              <p:pRg st="3" end="3"/>
                                            </p:txEl>
                                          </p:spTgt>
                                        </p:tgtEl>
                                        <p:attrNameLst>
                                          <p:attrName>style.visibility</p:attrName>
                                        </p:attrNameLst>
                                      </p:cBhvr>
                                      <p:to>
                                        <p:strVal val="visible"/>
                                      </p:to>
                                    </p:set>
                                    <p:animEffect transition="in" filter="fade">
                                      <p:cBhvr>
                                        <p:cTn id="25" dur="1000"/>
                                        <p:tgtEl>
                                          <p:spTgt spid="71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build="p" autoUpdateAnimBg="0"/>
      <p:bldP spid="718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0483" name="Rectangle 16"/>
          <p:cNvSpPr>
            <a:spLocks noChangeArrowheads="1"/>
          </p:cNvSpPr>
          <p:nvPr/>
        </p:nvSpPr>
        <p:spPr bwMode="auto">
          <a:xfrm>
            <a:off x="609600" y="914400"/>
            <a:ext cx="7848600" cy="42799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7185" name="Text Box 17"/>
          <p:cNvSpPr txBox="1">
            <a:spLocks noChangeArrowheads="1"/>
          </p:cNvSpPr>
          <p:nvPr/>
        </p:nvSpPr>
        <p:spPr bwMode="auto">
          <a:xfrm>
            <a:off x="939800" y="1635125"/>
            <a:ext cx="7289800" cy="2478088"/>
          </a:xfrm>
          <a:prstGeom prst="rect">
            <a:avLst/>
          </a:prstGeom>
          <a:noFill/>
          <a:ln w="9525">
            <a:noFill/>
            <a:miter lim="800000"/>
            <a:headEnd/>
            <a:tailEnd/>
          </a:ln>
        </p:spPr>
        <p:txBody>
          <a:bodyPr>
            <a:spAutoFit/>
          </a:bodyPr>
          <a:lstStyle/>
          <a:p>
            <a:pPr marL="365125" indent="-365125">
              <a:spcAft>
                <a:spcPts val="600"/>
              </a:spcAft>
              <a:buFont typeface="Arial" pitchFamily="34" charset="0"/>
              <a:buChar char="•"/>
            </a:pPr>
            <a:r>
              <a:rPr lang="en-GB" sz="2000">
                <a:solidFill>
                  <a:schemeClr val="bg1"/>
                </a:solidFill>
              </a:rPr>
              <a:t>Medical Career protector is designed to fit in with your NHS sick pay</a:t>
            </a:r>
          </a:p>
          <a:p>
            <a:pPr marL="365125" indent="-365125">
              <a:spcAft>
                <a:spcPts val="600"/>
              </a:spcAft>
              <a:buFont typeface="Arial" pitchFamily="34" charset="0"/>
              <a:buChar char="•"/>
            </a:pPr>
            <a:r>
              <a:rPr lang="en-GB" sz="2000">
                <a:solidFill>
                  <a:schemeClr val="bg1"/>
                </a:solidFill>
              </a:rPr>
              <a:t>It will pay a regular benefit if you can’t perform the essential duties of your main occupation</a:t>
            </a:r>
            <a:r>
              <a:rPr lang="en-GB" sz="2000"/>
              <a:t>.</a:t>
            </a:r>
          </a:p>
          <a:p>
            <a:pPr marL="365125" indent="-365125">
              <a:spcAft>
                <a:spcPts val="600"/>
              </a:spcAft>
              <a:buFont typeface="Arial" pitchFamily="34" charset="0"/>
              <a:buChar char="•"/>
            </a:pPr>
            <a:r>
              <a:rPr lang="en-US" sz="2000">
                <a:solidFill>
                  <a:schemeClr val="bg1"/>
                </a:solidFill>
              </a:rPr>
              <a:t>Payments begin when your NHS sick pay drops to half-pay</a:t>
            </a:r>
          </a:p>
          <a:p>
            <a:pPr marL="365125" indent="-365125">
              <a:spcAft>
                <a:spcPts val="600"/>
              </a:spcAft>
              <a:buFont typeface="Arial" pitchFamily="34" charset="0"/>
              <a:buChar char="•"/>
            </a:pPr>
            <a:r>
              <a:rPr lang="en-US" sz="2000">
                <a:solidFill>
                  <a:schemeClr val="bg1"/>
                </a:solidFill>
              </a:rPr>
              <a:t>When your NHS sick pay ends, we </a:t>
            </a:r>
            <a:r>
              <a:rPr lang="en-GB" sz="2000">
                <a:solidFill>
                  <a:schemeClr val="bg1"/>
                </a:solidFill>
              </a:rPr>
              <a:t>will pay your maximum benefit of up to £400 per week (dependant on income) </a:t>
            </a:r>
          </a:p>
        </p:txBody>
      </p:sp>
      <p:grpSp>
        <p:nvGrpSpPr>
          <p:cNvPr id="2" name="Group 18"/>
          <p:cNvGrpSpPr>
            <a:grpSpLocks/>
          </p:cNvGrpSpPr>
          <p:nvPr/>
        </p:nvGrpSpPr>
        <p:grpSpPr bwMode="auto">
          <a:xfrm>
            <a:off x="381000" y="355600"/>
            <a:ext cx="7543800" cy="939800"/>
            <a:chOff x="240" y="224"/>
            <a:chExt cx="3024" cy="592"/>
          </a:xfrm>
        </p:grpSpPr>
        <p:sp>
          <p:nvSpPr>
            <p:cNvPr id="20493"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20494"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7189" name="Text Box 21"/>
          <p:cNvSpPr txBox="1">
            <a:spLocks noChangeArrowheads="1"/>
          </p:cNvSpPr>
          <p:nvPr/>
        </p:nvSpPr>
        <p:spPr bwMode="auto">
          <a:xfrm>
            <a:off x="533400" y="381000"/>
            <a:ext cx="7239000" cy="830263"/>
          </a:xfrm>
          <a:prstGeom prst="rect">
            <a:avLst/>
          </a:prstGeom>
          <a:noFill/>
          <a:ln w="9525">
            <a:noFill/>
            <a:miter lim="800000"/>
            <a:headEnd/>
            <a:tailEnd/>
          </a:ln>
        </p:spPr>
        <p:txBody>
          <a:bodyPr>
            <a:spAutoFit/>
          </a:bodyPr>
          <a:lstStyle/>
          <a:p>
            <a:pPr eaLnBrk="0" hangingPunct="0"/>
            <a:r>
              <a:rPr lang="en-US" sz="4800">
                <a:solidFill>
                  <a:schemeClr val="bg1"/>
                </a:solidFill>
              </a:rPr>
              <a:t>How it works – doctors</a:t>
            </a:r>
            <a:endParaRPr lang="en-US">
              <a:solidFill>
                <a:schemeClr val="bg1"/>
              </a:solidFill>
            </a:endParaRPr>
          </a:p>
        </p:txBody>
      </p:sp>
      <p:grpSp>
        <p:nvGrpSpPr>
          <p:cNvPr id="3" name="Group 22"/>
          <p:cNvGrpSpPr>
            <a:grpSpLocks/>
          </p:cNvGrpSpPr>
          <p:nvPr/>
        </p:nvGrpSpPr>
        <p:grpSpPr bwMode="auto">
          <a:xfrm>
            <a:off x="0" y="5576888"/>
            <a:ext cx="9144000" cy="1295400"/>
            <a:chOff x="0" y="3504"/>
            <a:chExt cx="5760" cy="816"/>
          </a:xfrm>
        </p:grpSpPr>
        <p:sp>
          <p:nvSpPr>
            <p:cNvPr id="20488"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0489"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4224" y="3504"/>
              <a:ext cx="1536" cy="816"/>
              <a:chOff x="4224" y="3504"/>
              <a:chExt cx="1536" cy="816"/>
            </a:xfrm>
          </p:grpSpPr>
          <p:sp>
            <p:nvSpPr>
              <p:cNvPr id="20491"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0492"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1000"/>
                                        <p:tgtEl>
                                          <p:spTgt spid="7189"/>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7185">
                                            <p:txEl>
                                              <p:pRg st="0" end="0"/>
                                            </p:txEl>
                                          </p:spTgt>
                                        </p:tgtEl>
                                        <p:attrNameLst>
                                          <p:attrName>style.visibility</p:attrName>
                                        </p:attrNameLst>
                                      </p:cBhvr>
                                      <p:to>
                                        <p:strVal val="visible"/>
                                      </p:to>
                                    </p:set>
                                    <p:animEffect transition="in" filter="fade">
                                      <p:cBhvr>
                                        <p:cTn id="11" dur="1000"/>
                                        <p:tgtEl>
                                          <p:spTgt spid="718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7185">
                                            <p:txEl>
                                              <p:pRg st="1" end="1"/>
                                            </p:txEl>
                                          </p:spTgt>
                                        </p:tgtEl>
                                        <p:attrNameLst>
                                          <p:attrName>style.visibility</p:attrName>
                                        </p:attrNameLst>
                                      </p:cBhvr>
                                      <p:to>
                                        <p:strVal val="visible"/>
                                      </p:to>
                                    </p:set>
                                    <p:animEffect transition="in" filter="fade">
                                      <p:cBhvr>
                                        <p:cTn id="15" dur="1000"/>
                                        <p:tgtEl>
                                          <p:spTgt spid="7185">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7185">
                                            <p:txEl>
                                              <p:pRg st="2" end="2"/>
                                            </p:txEl>
                                          </p:spTgt>
                                        </p:tgtEl>
                                        <p:attrNameLst>
                                          <p:attrName>style.visibility</p:attrName>
                                        </p:attrNameLst>
                                      </p:cBhvr>
                                      <p:to>
                                        <p:strVal val="visible"/>
                                      </p:to>
                                    </p:set>
                                    <p:animEffect transition="in" filter="fade">
                                      <p:cBhvr>
                                        <p:cTn id="19" dur="1000"/>
                                        <p:tgtEl>
                                          <p:spTgt spid="7185">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7185">
                                            <p:txEl>
                                              <p:pRg st="3" end="3"/>
                                            </p:txEl>
                                          </p:spTgt>
                                        </p:tgtEl>
                                        <p:attrNameLst>
                                          <p:attrName>style.visibility</p:attrName>
                                        </p:attrNameLst>
                                      </p:cBhvr>
                                      <p:to>
                                        <p:strVal val="visible"/>
                                      </p:to>
                                    </p:set>
                                    <p:animEffect transition="in" filter="fade">
                                      <p:cBhvr>
                                        <p:cTn id="23" dur="1000"/>
                                        <p:tgtEl>
                                          <p:spTgt spid="71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build="p" autoUpdateAnimBg="0"/>
      <p:bldP spid="718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pic>
        <p:nvPicPr>
          <p:cNvPr id="21507" name="Picture 3" descr="DSC_c0288_M118RE"/>
          <p:cNvPicPr>
            <a:picLocks noChangeAspect="1" noChangeArrowheads="1"/>
          </p:cNvPicPr>
          <p:nvPr/>
        </p:nvPicPr>
        <p:blipFill>
          <a:blip r:embed="rId3" cstate="print"/>
          <a:srcRect l="8182" r="62727"/>
          <a:stretch>
            <a:fillRect/>
          </a:stretch>
        </p:blipFill>
        <p:spPr bwMode="auto">
          <a:xfrm>
            <a:off x="6705600" y="0"/>
            <a:ext cx="2438400" cy="5564188"/>
          </a:xfrm>
          <a:prstGeom prst="rect">
            <a:avLst/>
          </a:prstGeom>
          <a:noFill/>
          <a:ln w="9525">
            <a:noFill/>
            <a:miter lim="800000"/>
            <a:headEnd/>
            <a:tailEnd/>
          </a:ln>
        </p:spPr>
      </p:pic>
      <p:sp>
        <p:nvSpPr>
          <p:cNvPr id="21508" name="Rectangle 4"/>
          <p:cNvSpPr>
            <a:spLocks noChangeArrowheads="1"/>
          </p:cNvSpPr>
          <p:nvPr/>
        </p:nvSpPr>
        <p:spPr bwMode="auto">
          <a:xfrm>
            <a:off x="609600" y="914400"/>
            <a:ext cx="54864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21509" name="Text Box 5"/>
          <p:cNvSpPr txBox="1">
            <a:spLocks noChangeArrowheads="1"/>
          </p:cNvSpPr>
          <p:nvPr/>
        </p:nvSpPr>
        <p:spPr bwMode="auto">
          <a:xfrm>
            <a:off x="762000" y="1447800"/>
            <a:ext cx="5334000" cy="3074988"/>
          </a:xfrm>
          <a:prstGeom prst="rect">
            <a:avLst/>
          </a:prstGeom>
          <a:noFill/>
          <a:ln w="9525">
            <a:noFill/>
            <a:miter lim="800000"/>
            <a:headEnd/>
            <a:tailEnd/>
          </a:ln>
        </p:spPr>
        <p:txBody>
          <a:bodyPr>
            <a:spAutoFit/>
          </a:bodyPr>
          <a:lstStyle/>
          <a:p>
            <a:pPr eaLnBrk="0" hangingPunct="0"/>
            <a:r>
              <a:rPr lang="en-GB" sz="2800">
                <a:solidFill>
                  <a:srgbClr val="F4F4F4"/>
                </a:solidFill>
              </a:rPr>
              <a:t>Sub Heading</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GB">
              <a:solidFill>
                <a:schemeClr val="bg1"/>
              </a:solidFill>
            </a:endParaRPr>
          </a:p>
          <a:p>
            <a:pPr eaLnBrk="0" hangingPunct="0"/>
            <a:r>
              <a:rPr lang="en-GB">
                <a:solidFill>
                  <a:schemeClr val="bg1"/>
                </a:solidFill>
              </a:rPr>
              <a:t>• Bullet</a:t>
            </a:r>
          </a:p>
          <a:p>
            <a:pPr eaLnBrk="0" hangingPunct="0"/>
            <a:endParaRPr lang="en-US">
              <a:solidFill>
                <a:schemeClr val="bg1"/>
              </a:solidFill>
            </a:endParaRPr>
          </a:p>
        </p:txBody>
      </p:sp>
      <p:grpSp>
        <p:nvGrpSpPr>
          <p:cNvPr id="2" name="Group 6"/>
          <p:cNvGrpSpPr>
            <a:grpSpLocks/>
          </p:cNvGrpSpPr>
          <p:nvPr/>
        </p:nvGrpSpPr>
        <p:grpSpPr bwMode="auto">
          <a:xfrm>
            <a:off x="381000" y="355600"/>
            <a:ext cx="4800600" cy="939800"/>
            <a:chOff x="240" y="224"/>
            <a:chExt cx="3024" cy="592"/>
          </a:xfrm>
        </p:grpSpPr>
        <p:sp>
          <p:nvSpPr>
            <p:cNvPr id="21530" name="Rectangle 7"/>
            <p:cNvSpPr>
              <a:spLocks noChangeArrowheads="1"/>
            </p:cNvSpPr>
            <p:nvPr/>
          </p:nvSpPr>
          <p:spPr bwMode="auto">
            <a:xfrm>
              <a:off x="240" y="224"/>
              <a:ext cx="3024" cy="544"/>
            </a:xfrm>
            <a:prstGeom prst="rect">
              <a:avLst/>
            </a:prstGeom>
            <a:solidFill>
              <a:srgbClr val="737BA7"/>
            </a:solidFill>
            <a:ln w="9525">
              <a:noFill/>
              <a:miter lim="800000"/>
              <a:headEnd/>
              <a:tailEnd/>
            </a:ln>
          </p:spPr>
          <p:txBody>
            <a:bodyPr wrap="none" anchor="ctr"/>
            <a:lstStyle/>
            <a:p>
              <a:pPr algn="ctr" eaLnBrk="0" hangingPunct="0"/>
              <a:endParaRPr lang="en-US"/>
            </a:p>
          </p:txBody>
        </p:sp>
        <p:sp>
          <p:nvSpPr>
            <p:cNvPr id="21531" name="Rectangle 8"/>
            <p:cNvSpPr>
              <a:spLocks noChangeArrowheads="1"/>
            </p:cNvSpPr>
            <p:nvPr/>
          </p:nvSpPr>
          <p:spPr bwMode="auto">
            <a:xfrm flipV="1">
              <a:off x="240" y="768"/>
              <a:ext cx="3024" cy="48"/>
            </a:xfrm>
            <a:prstGeom prst="rect">
              <a:avLst/>
            </a:prstGeom>
            <a:solidFill>
              <a:srgbClr val="F1C322"/>
            </a:solidFill>
            <a:ln w="9525">
              <a:noFill/>
              <a:miter lim="800000"/>
              <a:headEnd/>
              <a:tailEnd/>
            </a:ln>
          </p:spPr>
          <p:txBody>
            <a:bodyPr wrap="none" anchor="ctr"/>
            <a:lstStyle/>
            <a:p>
              <a:pPr eaLnBrk="0" hangingPunct="0"/>
              <a:endParaRPr lang="en-US"/>
            </a:p>
          </p:txBody>
        </p:sp>
      </p:grpSp>
      <p:sp>
        <p:nvSpPr>
          <p:cNvPr id="21511" name="Text Box 9"/>
          <p:cNvSpPr txBox="1">
            <a:spLocks noChangeArrowheads="1"/>
          </p:cNvSpPr>
          <p:nvPr/>
        </p:nvSpPr>
        <p:spPr bwMode="auto">
          <a:xfrm>
            <a:off x="533400" y="381000"/>
            <a:ext cx="4114800" cy="823913"/>
          </a:xfrm>
          <a:prstGeom prst="rect">
            <a:avLst/>
          </a:prstGeom>
          <a:noFill/>
          <a:ln w="9525">
            <a:noFill/>
            <a:miter lim="800000"/>
            <a:headEnd/>
            <a:tailEnd/>
          </a:ln>
        </p:spPr>
        <p:txBody>
          <a:bodyPr>
            <a:spAutoFit/>
          </a:bodyPr>
          <a:lstStyle/>
          <a:p>
            <a:pPr eaLnBrk="0" hangingPunct="0"/>
            <a:r>
              <a:rPr lang="en-US" sz="4800">
                <a:solidFill>
                  <a:schemeClr val="bg1"/>
                </a:solidFill>
              </a:rPr>
              <a:t>Title Here</a:t>
            </a:r>
            <a:endParaRPr lang="en-US">
              <a:solidFill>
                <a:srgbClr val="333F7F"/>
              </a:solidFill>
            </a:endParaRPr>
          </a:p>
        </p:txBody>
      </p:sp>
      <p:sp>
        <p:nvSpPr>
          <p:cNvPr id="21512" name="Rectangle 10"/>
          <p:cNvSpPr>
            <a:spLocks noChangeArrowheads="1"/>
          </p:cNvSpPr>
          <p:nvPr/>
        </p:nvSpPr>
        <p:spPr bwMode="auto">
          <a:xfrm>
            <a:off x="0" y="5562600"/>
            <a:ext cx="6705600" cy="1295400"/>
          </a:xfrm>
          <a:prstGeom prst="rect">
            <a:avLst/>
          </a:prstGeom>
          <a:solidFill>
            <a:srgbClr val="F1C322"/>
          </a:solidFill>
          <a:ln w="9525">
            <a:noFill/>
            <a:miter lim="800000"/>
            <a:headEnd/>
            <a:tailEnd/>
          </a:ln>
        </p:spPr>
        <p:txBody>
          <a:bodyPr wrap="none" anchor="ctr"/>
          <a:lstStyle/>
          <a:p>
            <a:pPr eaLnBrk="0" hangingPunct="0"/>
            <a:endParaRPr lang="en-US"/>
          </a:p>
        </p:txBody>
      </p:sp>
      <p:sp>
        <p:nvSpPr>
          <p:cNvPr id="21513" name="Rectangle 11"/>
          <p:cNvSpPr>
            <a:spLocks noChangeArrowheads="1"/>
          </p:cNvSpPr>
          <p:nvPr/>
        </p:nvSpPr>
        <p:spPr bwMode="auto">
          <a:xfrm>
            <a:off x="6705600" y="5562600"/>
            <a:ext cx="2438400" cy="1295400"/>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1514" name="Picture 12" descr="wesleyan logo"/>
          <p:cNvPicPr>
            <a:picLocks noChangeAspect="1" noChangeArrowheads="1"/>
          </p:cNvPicPr>
          <p:nvPr/>
        </p:nvPicPr>
        <p:blipFill>
          <a:blip r:embed="rId4" cstate="print"/>
          <a:srcRect/>
          <a:stretch>
            <a:fillRect/>
          </a:stretch>
        </p:blipFill>
        <p:spPr bwMode="auto">
          <a:xfrm>
            <a:off x="7162800" y="5867400"/>
            <a:ext cx="1447800" cy="782638"/>
          </a:xfrm>
          <a:prstGeom prst="rect">
            <a:avLst/>
          </a:prstGeom>
          <a:noFill/>
          <a:ln w="9525">
            <a:noFill/>
            <a:miter lim="800000"/>
            <a:headEnd/>
            <a:tailEnd/>
          </a:ln>
        </p:spPr>
      </p:pic>
      <p:sp>
        <p:nvSpPr>
          <p:cNvPr id="21515" name="Rectangle 13"/>
          <p:cNvSpPr>
            <a:spLocks noChangeArrowheads="1"/>
          </p:cNvSpPr>
          <p:nvPr/>
        </p:nvSpPr>
        <p:spPr bwMode="auto">
          <a:xfrm>
            <a:off x="381000" y="6019800"/>
            <a:ext cx="3055938" cy="366713"/>
          </a:xfrm>
          <a:prstGeom prst="rect">
            <a:avLst/>
          </a:prstGeom>
          <a:noFill/>
          <a:ln w="9525">
            <a:noFill/>
            <a:miter lim="800000"/>
            <a:headEnd/>
            <a:tailEnd/>
          </a:ln>
        </p:spPr>
        <p:txBody>
          <a:bodyPr wrap="none">
            <a:spAutoFit/>
          </a:bodyPr>
          <a:lstStyle/>
          <a:p>
            <a:pPr eaLnBrk="0" hangingPunct="0"/>
            <a:r>
              <a:rPr lang="en-US" sz="1800">
                <a:solidFill>
                  <a:srgbClr val="333F7F"/>
                </a:solidFill>
              </a:rPr>
              <a:t>Wesleyan Society Title Here</a:t>
            </a:r>
          </a:p>
        </p:txBody>
      </p:sp>
      <p:sp>
        <p:nvSpPr>
          <p:cNvPr id="21516" name="Rectangle 14"/>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1517" name="Rectangle 16"/>
          <p:cNvSpPr>
            <a:spLocks noChangeArrowheads="1"/>
          </p:cNvSpPr>
          <p:nvPr/>
        </p:nvSpPr>
        <p:spPr bwMode="auto">
          <a:xfrm>
            <a:off x="609600" y="914400"/>
            <a:ext cx="5486400" cy="4419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sp>
        <p:nvSpPr>
          <p:cNvPr id="13329" name="Text Box 17"/>
          <p:cNvSpPr txBox="1">
            <a:spLocks noChangeArrowheads="1"/>
          </p:cNvSpPr>
          <p:nvPr/>
        </p:nvSpPr>
        <p:spPr bwMode="auto">
          <a:xfrm>
            <a:off x="800100" y="2019300"/>
            <a:ext cx="5029200" cy="3646488"/>
          </a:xfrm>
          <a:prstGeom prst="rect">
            <a:avLst/>
          </a:prstGeom>
          <a:noFill/>
          <a:ln w="9525">
            <a:noFill/>
            <a:miter lim="800000"/>
            <a:headEnd/>
            <a:tailEnd/>
          </a:ln>
        </p:spPr>
        <p:txBody>
          <a:bodyPr>
            <a:spAutoFit/>
          </a:bodyPr>
          <a:lstStyle/>
          <a:p>
            <a:pPr marL="377825" indent="-377825" eaLnBrk="0" hangingPunct="0">
              <a:spcAft>
                <a:spcPct val="50000"/>
              </a:spcAft>
              <a:buClr>
                <a:schemeClr val="bg1"/>
              </a:buClr>
              <a:buFontTx/>
              <a:buChar char="•"/>
            </a:pPr>
            <a:r>
              <a:rPr lang="en-US" sz="1800">
                <a:solidFill>
                  <a:srgbClr val="FFFFFF"/>
                </a:solidFill>
              </a:rPr>
              <a:t>Needlestick injury (HIV)</a:t>
            </a:r>
          </a:p>
          <a:p>
            <a:pPr marL="377825" indent="-377825" eaLnBrk="0" hangingPunct="0">
              <a:spcAft>
                <a:spcPct val="50000"/>
              </a:spcAft>
              <a:buClr>
                <a:schemeClr val="bg1"/>
              </a:buClr>
              <a:buFontTx/>
              <a:buChar char="•"/>
            </a:pPr>
            <a:r>
              <a:rPr lang="en-US" sz="1800">
                <a:solidFill>
                  <a:srgbClr val="FFFFFF"/>
                </a:solidFill>
              </a:rPr>
              <a:t>Pregnancy related illness</a:t>
            </a:r>
          </a:p>
          <a:p>
            <a:pPr marL="377825" indent="-377825" eaLnBrk="0" hangingPunct="0">
              <a:spcAft>
                <a:spcPct val="50000"/>
              </a:spcAft>
              <a:buClr>
                <a:schemeClr val="bg1"/>
              </a:buClr>
              <a:buFontTx/>
              <a:buChar char="•"/>
            </a:pPr>
            <a:r>
              <a:rPr lang="en-US" sz="1800">
                <a:solidFill>
                  <a:srgbClr val="FFFFFF"/>
                </a:solidFill>
              </a:rPr>
              <a:t>Dangerous sports including such sports as rugby and horse riding  (amateur level)</a:t>
            </a:r>
          </a:p>
          <a:p>
            <a:pPr marL="377825" indent="-377825" eaLnBrk="0" hangingPunct="0">
              <a:spcAft>
                <a:spcPct val="50000"/>
              </a:spcAft>
              <a:buClr>
                <a:schemeClr val="bg1"/>
              </a:buClr>
              <a:buFontTx/>
              <a:buChar char="•"/>
            </a:pPr>
            <a:r>
              <a:rPr lang="en-US" sz="1800">
                <a:solidFill>
                  <a:srgbClr val="FFFFFF"/>
                </a:solidFill>
              </a:rPr>
              <a:t>“Elective friendly”</a:t>
            </a:r>
          </a:p>
          <a:p>
            <a:pPr marL="377825" indent="-377825" eaLnBrk="0" hangingPunct="0">
              <a:spcAft>
                <a:spcPct val="50000"/>
              </a:spcAft>
              <a:buClr>
                <a:schemeClr val="bg1"/>
              </a:buClr>
              <a:buFontTx/>
              <a:buChar char="•"/>
            </a:pPr>
            <a:r>
              <a:rPr lang="en-US" sz="1800">
                <a:solidFill>
                  <a:srgbClr val="FFFFFF"/>
                </a:solidFill>
              </a:rPr>
              <a:t>Permanent protection </a:t>
            </a:r>
          </a:p>
          <a:p>
            <a:pPr marL="377825" indent="-377825" eaLnBrk="0" hangingPunct="0">
              <a:spcAft>
                <a:spcPct val="50000"/>
              </a:spcAft>
              <a:buClr>
                <a:schemeClr val="bg1"/>
              </a:buClr>
              <a:buFontTx/>
              <a:buChar char="•"/>
            </a:pPr>
            <a:r>
              <a:rPr lang="en-US" sz="1800">
                <a:solidFill>
                  <a:srgbClr val="FFFFFF"/>
                </a:solidFill>
              </a:rPr>
              <a:t>Occupation specific</a:t>
            </a:r>
          </a:p>
          <a:p>
            <a:pPr marL="377825" indent="-377825" eaLnBrk="0" hangingPunct="0">
              <a:spcAft>
                <a:spcPct val="50000"/>
              </a:spcAft>
              <a:buClr>
                <a:schemeClr val="bg1"/>
              </a:buClr>
              <a:buFontTx/>
              <a:buChar char="•"/>
            </a:pPr>
            <a:r>
              <a:rPr lang="en-US" sz="1800">
                <a:solidFill>
                  <a:srgbClr val="FFFFFF"/>
                </a:solidFill>
              </a:rPr>
              <a:t>Proportionate and rehabilitation benefit</a:t>
            </a:r>
          </a:p>
          <a:p>
            <a:pPr marL="377825" indent="-377825" eaLnBrk="0" hangingPunct="0">
              <a:spcAft>
                <a:spcPct val="50000"/>
              </a:spcAft>
              <a:buClr>
                <a:schemeClr val="bg1"/>
              </a:buClr>
              <a:buFontTx/>
              <a:buChar char="•"/>
            </a:pPr>
            <a:endParaRPr lang="en-US">
              <a:solidFill>
                <a:srgbClr val="FFFFFF"/>
              </a:solidFill>
            </a:endParaRPr>
          </a:p>
        </p:txBody>
      </p:sp>
      <p:grpSp>
        <p:nvGrpSpPr>
          <p:cNvPr id="3" name="Group 18"/>
          <p:cNvGrpSpPr>
            <a:grpSpLocks/>
          </p:cNvGrpSpPr>
          <p:nvPr/>
        </p:nvGrpSpPr>
        <p:grpSpPr bwMode="auto">
          <a:xfrm>
            <a:off x="381000" y="355600"/>
            <a:ext cx="4038600" cy="1473200"/>
            <a:chOff x="240" y="224"/>
            <a:chExt cx="3024" cy="592"/>
          </a:xfrm>
        </p:grpSpPr>
        <p:sp>
          <p:nvSpPr>
            <p:cNvPr id="21528"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21529"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13333" name="Text Box 21"/>
          <p:cNvSpPr txBox="1">
            <a:spLocks noChangeArrowheads="1"/>
          </p:cNvSpPr>
          <p:nvPr/>
        </p:nvSpPr>
        <p:spPr bwMode="auto">
          <a:xfrm>
            <a:off x="457200" y="381000"/>
            <a:ext cx="5715000" cy="1262063"/>
          </a:xfrm>
          <a:prstGeom prst="rect">
            <a:avLst/>
          </a:prstGeom>
          <a:noFill/>
          <a:ln w="9525">
            <a:noFill/>
            <a:miter lim="800000"/>
            <a:headEnd/>
            <a:tailEnd/>
          </a:ln>
        </p:spPr>
        <p:txBody>
          <a:bodyPr>
            <a:spAutoFit/>
          </a:bodyPr>
          <a:lstStyle/>
          <a:p>
            <a:pPr eaLnBrk="0" hangingPunct="0"/>
            <a:r>
              <a:rPr lang="en-US" sz="3800">
                <a:solidFill>
                  <a:schemeClr val="bg1"/>
                </a:solidFill>
              </a:rPr>
              <a:t>Medical Career </a:t>
            </a:r>
          </a:p>
          <a:p>
            <a:pPr eaLnBrk="0" hangingPunct="0"/>
            <a:r>
              <a:rPr lang="en-US" sz="3800">
                <a:solidFill>
                  <a:schemeClr val="bg1"/>
                </a:solidFill>
              </a:rPr>
              <a:t>Protector benefits</a:t>
            </a:r>
            <a:endParaRPr lang="en-US" sz="3000">
              <a:solidFill>
                <a:schemeClr val="bg1"/>
              </a:solidFill>
            </a:endParaRPr>
          </a:p>
        </p:txBody>
      </p:sp>
      <p:grpSp>
        <p:nvGrpSpPr>
          <p:cNvPr id="4" name="Group 22"/>
          <p:cNvGrpSpPr>
            <a:grpSpLocks/>
          </p:cNvGrpSpPr>
          <p:nvPr/>
        </p:nvGrpSpPr>
        <p:grpSpPr bwMode="auto">
          <a:xfrm>
            <a:off x="0" y="5576888"/>
            <a:ext cx="9144000" cy="1295400"/>
            <a:chOff x="0" y="3504"/>
            <a:chExt cx="5760" cy="816"/>
          </a:xfrm>
        </p:grpSpPr>
        <p:sp>
          <p:nvSpPr>
            <p:cNvPr id="21523"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1524"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5" name="Group 25"/>
            <p:cNvGrpSpPr>
              <a:grpSpLocks/>
            </p:cNvGrpSpPr>
            <p:nvPr/>
          </p:nvGrpSpPr>
          <p:grpSpPr bwMode="auto">
            <a:xfrm>
              <a:off x="4224" y="3504"/>
              <a:ext cx="1536" cy="816"/>
              <a:chOff x="4224" y="3504"/>
              <a:chExt cx="1536" cy="816"/>
            </a:xfrm>
          </p:grpSpPr>
          <p:sp>
            <p:nvSpPr>
              <p:cNvPr id="21526"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1527" name="Picture 27" descr="wesleyan medical sickness logo crop"/>
              <p:cNvPicPr>
                <a:picLocks noChangeAspect="1" noChangeArrowheads="1"/>
              </p:cNvPicPr>
              <p:nvPr/>
            </p:nvPicPr>
            <p:blipFill>
              <a:blip r:embed="rId5" cstate="print"/>
              <a:srcRect/>
              <a:stretch>
                <a:fillRect/>
              </a:stretch>
            </p:blipFill>
            <p:spPr bwMode="auto">
              <a:xfrm>
                <a:off x="4464" y="3688"/>
                <a:ext cx="1062" cy="440"/>
              </a:xfrm>
              <a:prstGeom prst="rect">
                <a:avLst/>
              </a:prstGeom>
              <a:noFill/>
              <a:ln w="9525">
                <a:noFill/>
                <a:miter lim="800000"/>
                <a:headEnd/>
                <a:tailEnd/>
              </a:ln>
            </p:spPr>
          </p:pic>
        </p:grpSp>
      </p:grpSp>
      <p:pic>
        <p:nvPicPr>
          <p:cNvPr id="21522" name="Picture 30"/>
          <p:cNvPicPr>
            <a:picLocks noChangeAspect="1" noChangeArrowheads="1"/>
          </p:cNvPicPr>
          <p:nvPr/>
        </p:nvPicPr>
        <p:blipFill>
          <a:blip r:embed="rId6" cstate="print"/>
          <a:srcRect l="30440" r="28902" b="38425"/>
          <a:stretch>
            <a:fillRect/>
          </a:stretch>
        </p:blipFill>
        <p:spPr bwMode="auto">
          <a:xfrm>
            <a:off x="6710363" y="0"/>
            <a:ext cx="2433637" cy="55800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3329">
                                            <p:txEl>
                                              <p:pRg st="0" end="0"/>
                                            </p:txEl>
                                          </p:spTgt>
                                        </p:tgtEl>
                                        <p:attrNameLst>
                                          <p:attrName>style.visibility</p:attrName>
                                        </p:attrNameLst>
                                      </p:cBhvr>
                                      <p:to>
                                        <p:strVal val="visible"/>
                                      </p:to>
                                    </p:set>
                                    <p:animEffect transition="in" filter="fade">
                                      <p:cBhvr>
                                        <p:cTn id="11" dur="1000"/>
                                        <p:tgtEl>
                                          <p:spTgt spid="13329">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3329">
                                            <p:txEl>
                                              <p:pRg st="1" end="1"/>
                                            </p:txEl>
                                          </p:spTgt>
                                        </p:tgtEl>
                                        <p:attrNameLst>
                                          <p:attrName>style.visibility</p:attrName>
                                        </p:attrNameLst>
                                      </p:cBhvr>
                                      <p:to>
                                        <p:strVal val="visible"/>
                                      </p:to>
                                    </p:set>
                                    <p:animEffect transition="in" filter="fade">
                                      <p:cBhvr>
                                        <p:cTn id="15" dur="1000"/>
                                        <p:tgtEl>
                                          <p:spTgt spid="13329">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500"/>
                                  </p:stCondLst>
                                  <p:childTnLst>
                                    <p:set>
                                      <p:cBhvr>
                                        <p:cTn id="18" dur="1" fill="hold">
                                          <p:stCondLst>
                                            <p:cond delay="0"/>
                                          </p:stCondLst>
                                        </p:cTn>
                                        <p:tgtEl>
                                          <p:spTgt spid="13329">
                                            <p:txEl>
                                              <p:pRg st="2" end="2"/>
                                            </p:txEl>
                                          </p:spTgt>
                                        </p:tgtEl>
                                        <p:attrNameLst>
                                          <p:attrName>style.visibility</p:attrName>
                                        </p:attrNameLst>
                                      </p:cBhvr>
                                      <p:to>
                                        <p:strVal val="visible"/>
                                      </p:to>
                                    </p:set>
                                    <p:animEffect transition="in" filter="fade">
                                      <p:cBhvr>
                                        <p:cTn id="19" dur="1000"/>
                                        <p:tgtEl>
                                          <p:spTgt spid="1332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29">
                                            <p:txEl>
                                              <p:pRg st="3" end="3"/>
                                            </p:txEl>
                                          </p:spTgt>
                                        </p:tgtEl>
                                        <p:attrNameLst>
                                          <p:attrName>style.visibility</p:attrName>
                                        </p:attrNameLst>
                                      </p:cBhvr>
                                      <p:to>
                                        <p:strVal val="visible"/>
                                      </p:to>
                                    </p:set>
                                    <p:animEffect transition="in" filter="fade">
                                      <p:cBhvr>
                                        <p:cTn id="24" dur="1000"/>
                                        <p:tgtEl>
                                          <p:spTgt spid="13329">
                                            <p:txEl>
                                              <p:pRg st="3" end="3"/>
                                            </p:txEl>
                                          </p:spTgt>
                                        </p:tgtEl>
                                      </p:cBhvr>
                                    </p:animEffect>
                                  </p:childTnLst>
                                </p:cTn>
                              </p:par>
                            </p:childTnLst>
                          </p:cTn>
                        </p:par>
                        <p:par>
                          <p:cTn id="25" fill="hold">
                            <p:stCondLst>
                              <p:cond delay="1000"/>
                            </p:stCondLst>
                            <p:childTnLst>
                              <p:par>
                                <p:cTn id="26" presetID="10" presetClass="entr" presetSubtype="0" fill="hold" grpId="0" nodeType="afterEffect">
                                  <p:stCondLst>
                                    <p:cond delay="500"/>
                                  </p:stCondLst>
                                  <p:childTnLst>
                                    <p:set>
                                      <p:cBhvr>
                                        <p:cTn id="27" dur="1" fill="hold">
                                          <p:stCondLst>
                                            <p:cond delay="0"/>
                                          </p:stCondLst>
                                        </p:cTn>
                                        <p:tgtEl>
                                          <p:spTgt spid="13329">
                                            <p:txEl>
                                              <p:pRg st="4" end="4"/>
                                            </p:txEl>
                                          </p:spTgt>
                                        </p:tgtEl>
                                        <p:attrNameLst>
                                          <p:attrName>style.visibility</p:attrName>
                                        </p:attrNameLst>
                                      </p:cBhvr>
                                      <p:to>
                                        <p:strVal val="visible"/>
                                      </p:to>
                                    </p:set>
                                    <p:animEffect transition="in" filter="fade">
                                      <p:cBhvr>
                                        <p:cTn id="28" dur="1000"/>
                                        <p:tgtEl>
                                          <p:spTgt spid="13329">
                                            <p:txEl>
                                              <p:pRg st="4" end="4"/>
                                            </p:txEl>
                                          </p:spTgt>
                                        </p:tgtEl>
                                      </p:cBhvr>
                                    </p:animEffect>
                                  </p:childTnLst>
                                </p:cTn>
                              </p:par>
                            </p:childTnLst>
                          </p:cTn>
                        </p:par>
                        <p:par>
                          <p:cTn id="29" fill="hold">
                            <p:stCondLst>
                              <p:cond delay="2500"/>
                            </p:stCondLst>
                            <p:childTnLst>
                              <p:par>
                                <p:cTn id="30" presetID="10" presetClass="entr" presetSubtype="0" fill="hold" grpId="0" nodeType="afterEffect">
                                  <p:stCondLst>
                                    <p:cond delay="500"/>
                                  </p:stCondLst>
                                  <p:childTnLst>
                                    <p:set>
                                      <p:cBhvr>
                                        <p:cTn id="31" dur="1" fill="hold">
                                          <p:stCondLst>
                                            <p:cond delay="0"/>
                                          </p:stCondLst>
                                        </p:cTn>
                                        <p:tgtEl>
                                          <p:spTgt spid="13329">
                                            <p:txEl>
                                              <p:pRg st="5" end="5"/>
                                            </p:txEl>
                                          </p:spTgt>
                                        </p:tgtEl>
                                        <p:attrNameLst>
                                          <p:attrName>style.visibility</p:attrName>
                                        </p:attrNameLst>
                                      </p:cBhvr>
                                      <p:to>
                                        <p:strVal val="visible"/>
                                      </p:to>
                                    </p:set>
                                    <p:animEffect transition="in" filter="fade">
                                      <p:cBhvr>
                                        <p:cTn id="32" dur="1000"/>
                                        <p:tgtEl>
                                          <p:spTgt spid="13329">
                                            <p:txEl>
                                              <p:pRg st="5" end="5"/>
                                            </p:txEl>
                                          </p:spTgt>
                                        </p:tgtEl>
                                      </p:cBhvr>
                                    </p:animEffect>
                                  </p:childTnLst>
                                </p:cTn>
                              </p:par>
                            </p:childTnLst>
                          </p:cTn>
                        </p:par>
                        <p:par>
                          <p:cTn id="33" fill="hold">
                            <p:stCondLst>
                              <p:cond delay="4000"/>
                            </p:stCondLst>
                            <p:childTnLst>
                              <p:par>
                                <p:cTn id="34" presetID="10" presetClass="entr" presetSubtype="0" fill="hold" grpId="0" nodeType="afterEffect">
                                  <p:stCondLst>
                                    <p:cond delay="500"/>
                                  </p:stCondLst>
                                  <p:childTnLst>
                                    <p:set>
                                      <p:cBhvr>
                                        <p:cTn id="35" dur="1" fill="hold">
                                          <p:stCondLst>
                                            <p:cond delay="0"/>
                                          </p:stCondLst>
                                        </p:cTn>
                                        <p:tgtEl>
                                          <p:spTgt spid="13329">
                                            <p:txEl>
                                              <p:pRg st="6" end="6"/>
                                            </p:txEl>
                                          </p:spTgt>
                                        </p:tgtEl>
                                        <p:attrNameLst>
                                          <p:attrName>style.visibility</p:attrName>
                                        </p:attrNameLst>
                                      </p:cBhvr>
                                      <p:to>
                                        <p:strVal val="visible"/>
                                      </p:to>
                                    </p:set>
                                    <p:animEffect transition="in" filter="fade">
                                      <p:cBhvr>
                                        <p:cTn id="36" dur="1000"/>
                                        <p:tgtEl>
                                          <p:spTgt spid="133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build="p" autoUpdateAnimBg="0"/>
      <p:bldP spid="1333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5"/>
          <p:cNvSpPr>
            <a:spLocks noChangeArrowheads="1"/>
          </p:cNvSpPr>
          <p:nvPr/>
        </p:nvSpPr>
        <p:spPr bwMode="auto">
          <a:xfrm>
            <a:off x="0" y="0"/>
            <a:ext cx="9144000" cy="5638800"/>
          </a:xfrm>
          <a:prstGeom prst="rect">
            <a:avLst/>
          </a:prstGeom>
          <a:solidFill>
            <a:srgbClr val="333F7F"/>
          </a:solidFill>
          <a:ln w="9525">
            <a:noFill/>
            <a:miter lim="800000"/>
            <a:headEnd/>
            <a:tailEnd/>
          </a:ln>
        </p:spPr>
        <p:txBody>
          <a:bodyPr wrap="none" anchor="ctr"/>
          <a:lstStyle/>
          <a:p>
            <a:pPr eaLnBrk="0" hangingPunct="0"/>
            <a:endParaRPr lang="en-US"/>
          </a:p>
        </p:txBody>
      </p:sp>
      <p:sp>
        <p:nvSpPr>
          <p:cNvPr id="22531" name="Rectangle 16"/>
          <p:cNvSpPr>
            <a:spLocks noChangeArrowheads="1"/>
          </p:cNvSpPr>
          <p:nvPr/>
        </p:nvSpPr>
        <p:spPr bwMode="auto">
          <a:xfrm>
            <a:off x="609600" y="914400"/>
            <a:ext cx="7848600" cy="4038600"/>
          </a:xfrm>
          <a:prstGeom prst="rect">
            <a:avLst/>
          </a:prstGeom>
          <a:solidFill>
            <a:schemeClr val="bg1">
              <a:alpha val="14902"/>
            </a:schemeClr>
          </a:solidFill>
          <a:ln w="9525">
            <a:noFill/>
            <a:miter lim="800000"/>
            <a:headEnd/>
            <a:tailEnd/>
          </a:ln>
        </p:spPr>
        <p:txBody>
          <a:bodyPr wrap="none" anchor="ctr"/>
          <a:lstStyle/>
          <a:p>
            <a:pPr algn="ctr" eaLnBrk="0" hangingPunct="0"/>
            <a:endParaRPr lang="en-US"/>
          </a:p>
        </p:txBody>
      </p:sp>
      <p:grpSp>
        <p:nvGrpSpPr>
          <p:cNvPr id="2" name="Group 18"/>
          <p:cNvGrpSpPr>
            <a:grpSpLocks/>
          </p:cNvGrpSpPr>
          <p:nvPr/>
        </p:nvGrpSpPr>
        <p:grpSpPr bwMode="auto">
          <a:xfrm>
            <a:off x="0" y="0"/>
            <a:ext cx="9144000" cy="939800"/>
            <a:chOff x="240" y="224"/>
            <a:chExt cx="3024" cy="592"/>
          </a:xfrm>
        </p:grpSpPr>
        <p:sp>
          <p:nvSpPr>
            <p:cNvPr id="22542" name="Rectangle 19"/>
            <p:cNvSpPr>
              <a:spLocks noChangeArrowheads="1"/>
            </p:cNvSpPr>
            <p:nvPr/>
          </p:nvSpPr>
          <p:spPr bwMode="auto">
            <a:xfrm>
              <a:off x="240" y="224"/>
              <a:ext cx="3024" cy="544"/>
            </a:xfrm>
            <a:prstGeom prst="rect">
              <a:avLst/>
            </a:prstGeom>
            <a:solidFill>
              <a:srgbClr val="527A98"/>
            </a:solidFill>
            <a:ln w="9525">
              <a:noFill/>
              <a:miter lim="800000"/>
              <a:headEnd/>
              <a:tailEnd/>
            </a:ln>
          </p:spPr>
          <p:txBody>
            <a:bodyPr wrap="none" anchor="ctr"/>
            <a:lstStyle/>
            <a:p>
              <a:pPr algn="ctr" eaLnBrk="0" hangingPunct="0"/>
              <a:endParaRPr lang="en-US"/>
            </a:p>
          </p:txBody>
        </p:sp>
        <p:sp>
          <p:nvSpPr>
            <p:cNvPr id="22543" name="Rectangle 20"/>
            <p:cNvSpPr>
              <a:spLocks noChangeArrowheads="1"/>
            </p:cNvSpPr>
            <p:nvPr/>
          </p:nvSpPr>
          <p:spPr bwMode="auto">
            <a:xfrm flipV="1">
              <a:off x="240" y="768"/>
              <a:ext cx="3024" cy="48"/>
            </a:xfrm>
            <a:prstGeom prst="rect">
              <a:avLst/>
            </a:prstGeom>
            <a:solidFill>
              <a:srgbClr val="6299A6"/>
            </a:solidFill>
            <a:ln w="9525">
              <a:noFill/>
              <a:miter lim="800000"/>
              <a:headEnd/>
              <a:tailEnd/>
            </a:ln>
          </p:spPr>
          <p:txBody>
            <a:bodyPr wrap="none" anchor="ctr"/>
            <a:lstStyle/>
            <a:p>
              <a:pPr eaLnBrk="0" hangingPunct="0"/>
              <a:endParaRPr lang="en-US"/>
            </a:p>
          </p:txBody>
        </p:sp>
      </p:grpSp>
      <p:sp>
        <p:nvSpPr>
          <p:cNvPr id="22533" name="Text Box 21"/>
          <p:cNvSpPr txBox="1">
            <a:spLocks noChangeArrowheads="1"/>
          </p:cNvSpPr>
          <p:nvPr/>
        </p:nvSpPr>
        <p:spPr bwMode="auto">
          <a:xfrm>
            <a:off x="0" y="0"/>
            <a:ext cx="7239000" cy="830263"/>
          </a:xfrm>
          <a:prstGeom prst="rect">
            <a:avLst/>
          </a:prstGeom>
          <a:noFill/>
          <a:ln w="9525">
            <a:noFill/>
            <a:miter lim="800000"/>
            <a:headEnd/>
            <a:tailEnd/>
          </a:ln>
        </p:spPr>
        <p:txBody>
          <a:bodyPr>
            <a:spAutoFit/>
          </a:bodyPr>
          <a:lstStyle/>
          <a:p>
            <a:pPr eaLnBrk="0" hangingPunct="0"/>
            <a:r>
              <a:rPr lang="en-US" sz="4800">
                <a:solidFill>
                  <a:schemeClr val="bg1"/>
                </a:solidFill>
              </a:rPr>
              <a:t>Wesleyan Rewards</a:t>
            </a:r>
            <a:endParaRPr lang="en-US">
              <a:solidFill>
                <a:schemeClr val="bg1"/>
              </a:solidFill>
            </a:endParaRPr>
          </a:p>
        </p:txBody>
      </p:sp>
      <p:grpSp>
        <p:nvGrpSpPr>
          <p:cNvPr id="3" name="Group 22"/>
          <p:cNvGrpSpPr>
            <a:grpSpLocks/>
          </p:cNvGrpSpPr>
          <p:nvPr/>
        </p:nvGrpSpPr>
        <p:grpSpPr bwMode="auto">
          <a:xfrm>
            <a:off x="0" y="5576888"/>
            <a:ext cx="9144000" cy="1295400"/>
            <a:chOff x="0" y="3504"/>
            <a:chExt cx="5760" cy="816"/>
          </a:xfrm>
        </p:grpSpPr>
        <p:sp>
          <p:nvSpPr>
            <p:cNvPr id="22537" name="Rectangle 23"/>
            <p:cNvSpPr>
              <a:spLocks noChangeArrowheads="1"/>
            </p:cNvSpPr>
            <p:nvPr/>
          </p:nvSpPr>
          <p:spPr bwMode="auto">
            <a:xfrm>
              <a:off x="0" y="3504"/>
              <a:ext cx="4224" cy="816"/>
            </a:xfrm>
            <a:prstGeom prst="rect">
              <a:avLst/>
            </a:prstGeom>
            <a:solidFill>
              <a:srgbClr val="72B8B4"/>
            </a:solidFill>
            <a:ln w="9525">
              <a:noFill/>
              <a:miter lim="800000"/>
              <a:headEnd/>
              <a:tailEnd/>
            </a:ln>
          </p:spPr>
          <p:txBody>
            <a:bodyPr wrap="none" anchor="ctr"/>
            <a:lstStyle/>
            <a:p>
              <a:pPr eaLnBrk="0" hangingPunct="0"/>
              <a:endParaRPr lang="en-US"/>
            </a:p>
          </p:txBody>
        </p:sp>
        <p:sp>
          <p:nvSpPr>
            <p:cNvPr id="22538" name="Text Box 24"/>
            <p:cNvSpPr txBox="1">
              <a:spLocks noChangeArrowheads="1"/>
            </p:cNvSpPr>
            <p:nvPr/>
          </p:nvSpPr>
          <p:spPr bwMode="auto">
            <a:xfrm>
              <a:off x="245" y="3792"/>
              <a:ext cx="2331" cy="233"/>
            </a:xfrm>
            <a:prstGeom prst="rect">
              <a:avLst/>
            </a:prstGeom>
            <a:noFill/>
            <a:ln w="9525">
              <a:noFill/>
              <a:miter lim="800000"/>
              <a:headEnd/>
              <a:tailEnd/>
            </a:ln>
          </p:spPr>
          <p:txBody>
            <a:bodyPr wrap="none">
              <a:spAutoFit/>
            </a:bodyPr>
            <a:lstStyle/>
            <a:p>
              <a:pPr eaLnBrk="0" hangingPunct="0"/>
              <a:r>
                <a:rPr lang="en-US" sz="1800">
                  <a:solidFill>
                    <a:srgbClr val="333F7F"/>
                  </a:solidFill>
                </a:rPr>
                <a:t>Protecting your professional future</a:t>
              </a:r>
            </a:p>
          </p:txBody>
        </p:sp>
        <p:grpSp>
          <p:nvGrpSpPr>
            <p:cNvPr id="4" name="Group 25"/>
            <p:cNvGrpSpPr>
              <a:grpSpLocks/>
            </p:cNvGrpSpPr>
            <p:nvPr/>
          </p:nvGrpSpPr>
          <p:grpSpPr bwMode="auto">
            <a:xfrm>
              <a:off x="4224" y="3504"/>
              <a:ext cx="1536" cy="816"/>
              <a:chOff x="4224" y="3504"/>
              <a:chExt cx="1536" cy="816"/>
            </a:xfrm>
          </p:grpSpPr>
          <p:sp>
            <p:nvSpPr>
              <p:cNvPr id="22540" name="Rectangle 26"/>
              <p:cNvSpPr>
                <a:spLocks noChangeArrowheads="1"/>
              </p:cNvSpPr>
              <p:nvPr/>
            </p:nvSpPr>
            <p:spPr bwMode="auto">
              <a:xfrm flipH="1">
                <a:off x="4224" y="3504"/>
                <a:ext cx="1536" cy="816"/>
              </a:xfrm>
              <a:prstGeom prst="rect">
                <a:avLst/>
              </a:prstGeom>
              <a:solidFill>
                <a:schemeClr val="bg1"/>
              </a:solidFill>
              <a:ln w="9525">
                <a:noFill/>
                <a:miter lim="800000"/>
                <a:headEnd/>
                <a:tailEnd/>
              </a:ln>
            </p:spPr>
            <p:txBody>
              <a:bodyPr wrap="none" anchor="ctr"/>
              <a:lstStyle/>
              <a:p>
                <a:pPr eaLnBrk="0" hangingPunct="0"/>
                <a:endParaRPr lang="en-US"/>
              </a:p>
            </p:txBody>
          </p:sp>
          <p:pic>
            <p:nvPicPr>
              <p:cNvPr id="22541" name="Picture 27" descr="wesleyan medical sickness logo crop"/>
              <p:cNvPicPr>
                <a:picLocks noChangeAspect="1" noChangeArrowheads="1"/>
              </p:cNvPicPr>
              <p:nvPr/>
            </p:nvPicPr>
            <p:blipFill>
              <a:blip r:embed="rId3" cstate="print"/>
              <a:srcRect/>
              <a:stretch>
                <a:fillRect/>
              </a:stretch>
            </p:blipFill>
            <p:spPr bwMode="auto">
              <a:xfrm>
                <a:off x="4464" y="3688"/>
                <a:ext cx="1062" cy="440"/>
              </a:xfrm>
              <a:prstGeom prst="rect">
                <a:avLst/>
              </a:prstGeom>
              <a:noFill/>
              <a:ln w="9525">
                <a:noFill/>
                <a:miter lim="800000"/>
                <a:headEnd/>
                <a:tailEnd/>
              </a:ln>
            </p:spPr>
          </p:pic>
        </p:grpSp>
      </p:grpSp>
      <p:pic>
        <p:nvPicPr>
          <p:cNvPr id="22535" name="Picture 2"/>
          <p:cNvPicPr>
            <a:picLocks noChangeAspect="1" noChangeArrowheads="1"/>
          </p:cNvPicPr>
          <p:nvPr/>
        </p:nvPicPr>
        <p:blipFill>
          <a:blip r:embed="rId4" cstate="print"/>
          <a:srcRect l="33240" t="6944" r="1135" b="6250"/>
          <a:stretch>
            <a:fillRect/>
          </a:stretch>
        </p:blipFill>
        <p:spPr bwMode="auto">
          <a:xfrm>
            <a:off x="0" y="804863"/>
            <a:ext cx="9144000" cy="4948237"/>
          </a:xfrm>
          <a:prstGeom prst="rect">
            <a:avLst/>
          </a:prstGeom>
          <a:noFill/>
          <a:ln w="9525">
            <a:noFill/>
            <a:miter lim="800000"/>
            <a:headEnd/>
            <a:tailEnd/>
          </a:ln>
        </p:spPr>
      </p:pic>
      <p:sp>
        <p:nvSpPr>
          <p:cNvPr id="8201" name="TextBox 15"/>
          <p:cNvSpPr txBox="1">
            <a:spLocks noChangeArrowheads="1"/>
          </p:cNvSpPr>
          <p:nvPr/>
        </p:nvSpPr>
        <p:spPr bwMode="auto">
          <a:xfrm>
            <a:off x="247650" y="933450"/>
            <a:ext cx="4572000" cy="4600575"/>
          </a:xfrm>
          <a:prstGeom prst="rect">
            <a:avLst/>
          </a:prstGeom>
          <a:solidFill>
            <a:srgbClr val="333F7F"/>
          </a:solidFill>
          <a:ln w="9525">
            <a:noFill/>
            <a:miter lim="800000"/>
            <a:headEnd/>
            <a:tailEnd/>
          </a:ln>
        </p:spPr>
        <p:txBody>
          <a:bodyPr>
            <a:spAutoFit/>
          </a:bodyPr>
          <a:lstStyle/>
          <a:p>
            <a:pPr>
              <a:spcBef>
                <a:spcPts val="600"/>
              </a:spcBef>
              <a:defRPr/>
            </a:pPr>
            <a:r>
              <a:rPr lang="en-GB" sz="2800" b="1" dirty="0">
                <a:solidFill>
                  <a:schemeClr val="accent3"/>
                </a:solidFill>
              </a:rPr>
              <a:t>Get a helping hand through your student years </a:t>
            </a:r>
          </a:p>
          <a:p>
            <a:pPr>
              <a:defRPr/>
            </a:pPr>
            <a:r>
              <a:rPr lang="en-GB" b="1" dirty="0">
                <a:solidFill>
                  <a:schemeClr val="accent3"/>
                </a:solidFill>
              </a:rPr>
              <a:t/>
            </a:r>
            <a:br>
              <a:rPr lang="en-GB" b="1" dirty="0">
                <a:solidFill>
                  <a:schemeClr val="accent3"/>
                </a:solidFill>
              </a:rPr>
            </a:br>
            <a:r>
              <a:rPr lang="en-GB" b="1" dirty="0">
                <a:solidFill>
                  <a:schemeClr val="accent3"/>
                </a:solidFill>
              </a:rPr>
              <a:t>Benefits include....</a:t>
            </a:r>
          </a:p>
          <a:p>
            <a:pPr>
              <a:buFont typeface="Arial" pitchFamily="34" charset="0"/>
              <a:buChar char="•"/>
              <a:defRPr/>
            </a:pPr>
            <a:r>
              <a:rPr lang="en-GB" sz="2300" b="1" dirty="0">
                <a:solidFill>
                  <a:schemeClr val="accent3"/>
                </a:solidFill>
              </a:rPr>
              <a:t> </a:t>
            </a:r>
            <a:r>
              <a:rPr lang="en-GB" sz="2300" dirty="0">
                <a:solidFill>
                  <a:schemeClr val="accent3"/>
                </a:solidFill>
              </a:rPr>
              <a:t>Discounted medical books </a:t>
            </a:r>
          </a:p>
          <a:p>
            <a:pPr>
              <a:buFont typeface="Arial" pitchFamily="34" charset="0"/>
              <a:buChar char="•"/>
              <a:defRPr/>
            </a:pPr>
            <a:r>
              <a:rPr lang="en-GB" sz="2300" dirty="0">
                <a:solidFill>
                  <a:schemeClr val="accent3"/>
                </a:solidFill>
              </a:rPr>
              <a:t> Free ready to Excel Book </a:t>
            </a:r>
          </a:p>
          <a:p>
            <a:pPr>
              <a:buFont typeface="Arial" pitchFamily="34" charset="0"/>
              <a:buChar char="•"/>
              <a:defRPr/>
            </a:pPr>
            <a:r>
              <a:rPr lang="en-GB" sz="2300" dirty="0">
                <a:solidFill>
                  <a:schemeClr val="accent3"/>
                </a:solidFill>
              </a:rPr>
              <a:t> Free RSM membership </a:t>
            </a:r>
          </a:p>
          <a:p>
            <a:pPr>
              <a:buFont typeface="Arial" pitchFamily="34" charset="0"/>
              <a:buChar char="•"/>
              <a:defRPr/>
            </a:pPr>
            <a:r>
              <a:rPr lang="en-GB" sz="2300" dirty="0">
                <a:solidFill>
                  <a:schemeClr val="accent3"/>
                </a:solidFill>
              </a:rPr>
              <a:t> Discounted medical equipment</a:t>
            </a:r>
          </a:p>
          <a:p>
            <a:pPr>
              <a:buFont typeface="Arial" pitchFamily="34" charset="0"/>
              <a:buChar char="•"/>
              <a:defRPr/>
            </a:pPr>
            <a:r>
              <a:rPr lang="en-GB" sz="2300" dirty="0">
                <a:solidFill>
                  <a:schemeClr val="accent3"/>
                </a:solidFill>
              </a:rPr>
              <a:t> Free Careers guide </a:t>
            </a:r>
          </a:p>
          <a:p>
            <a:pPr>
              <a:buFont typeface="Arial" pitchFamily="34" charset="0"/>
              <a:buChar char="•"/>
              <a:defRPr/>
            </a:pPr>
            <a:r>
              <a:rPr lang="en-GB" sz="2300" dirty="0">
                <a:solidFill>
                  <a:schemeClr val="accent3"/>
                </a:solidFill>
              </a:rPr>
              <a:t> Free QUACK guide</a:t>
            </a:r>
          </a:p>
          <a:p>
            <a:pPr>
              <a:buFont typeface="Arial" pitchFamily="34" charset="0"/>
              <a:buChar char="•"/>
              <a:defRPr/>
            </a:pPr>
            <a:endParaRPr lang="en-GB" sz="2300" dirty="0">
              <a:solidFill>
                <a:schemeClr val="accent3"/>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3119</Words>
  <Application>Microsoft Office PowerPoint</Application>
  <PresentationFormat>On-screen Show (4:3)</PresentationFormat>
  <Paragraphs>271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Wesleyan Assurance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Cameron</dc:creator>
  <cp:lastModifiedBy>James Cameron</cp:lastModifiedBy>
  <cp:revision>3</cp:revision>
  <dcterms:created xsi:type="dcterms:W3CDTF">2012-03-17T08:15:38Z</dcterms:created>
  <dcterms:modified xsi:type="dcterms:W3CDTF">2012-03-29T15:07:30Z</dcterms:modified>
</cp:coreProperties>
</file>