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19"/>
  </p:notesMasterIdLst>
  <p:handoutMasterIdLst>
    <p:handoutMasterId r:id="rId20"/>
  </p:handoutMasterIdLst>
  <p:sldIdLst>
    <p:sldId id="276" r:id="rId2"/>
    <p:sldId id="282" r:id="rId3"/>
    <p:sldId id="283" r:id="rId4"/>
    <p:sldId id="286" r:id="rId5"/>
    <p:sldId id="284" r:id="rId6"/>
    <p:sldId id="285" r:id="rId7"/>
    <p:sldId id="289" r:id="rId8"/>
    <p:sldId id="288" r:id="rId9"/>
    <p:sldId id="290" r:id="rId10"/>
    <p:sldId id="291" r:id="rId11"/>
    <p:sldId id="292" r:id="rId12"/>
    <p:sldId id="293" r:id="rId13"/>
    <p:sldId id="294" r:id="rId14"/>
    <p:sldId id="296" r:id="rId15"/>
    <p:sldId id="297" r:id="rId16"/>
    <p:sldId id="295" r:id="rId17"/>
    <p:sldId id="298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0" autoAdjust="0"/>
    <p:restoredTop sz="94660"/>
  </p:normalViewPr>
  <p:slideViewPr>
    <p:cSldViewPr snapToObjects="1">
      <p:cViewPr>
        <p:scale>
          <a:sx n="70" d="100"/>
          <a:sy n="70" d="100"/>
        </p:scale>
        <p:origin x="-1272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EA666AC-815F-4588-81C5-03A6D12124A9}" type="datetimeFigureOut">
              <a:rPr lang="en-US"/>
              <a:pPr>
                <a:defRPr/>
              </a:pPr>
              <a:t>3/27/2012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886830F-54DE-48CD-B6B8-55FF9921B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4F47D2A-C4CB-4222-B36B-C232050D4168}" type="datetimeFigureOut">
              <a:rPr lang="en-US"/>
              <a:pPr>
                <a:defRPr/>
              </a:pPr>
              <a:t>3/27/2012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E47A0D2-39B9-4502-98D5-372BCE1EAC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is what you will be like until very soon before your</a:t>
            </a:r>
            <a:r>
              <a:rPr lang="en-GB" baseline="0" dirty="0" smtClean="0"/>
              <a:t> elective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7A0D2-39B9-4502-98D5-372BCE1EAC2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to get there – expensive, far, how many flights (challenge for me to get to </a:t>
            </a:r>
            <a:r>
              <a:rPr lang="en-GB" dirty="0" err="1" smtClean="0"/>
              <a:t>samoa</a:t>
            </a:r>
            <a:r>
              <a:rPr lang="en-GB" baseline="0" dirty="0" smtClean="0"/>
              <a:t> + fear of flying!)</a:t>
            </a:r>
            <a:endParaRPr lang="en-GB" dirty="0" smtClean="0"/>
          </a:p>
          <a:p>
            <a:r>
              <a:rPr lang="en-GB" dirty="0" smtClean="0"/>
              <a:t>I’d been to </a:t>
            </a:r>
            <a:r>
              <a:rPr lang="en-GB" dirty="0" err="1" smtClean="0"/>
              <a:t>india</a:t>
            </a:r>
            <a:r>
              <a:rPr lang="en-GB" dirty="0" smtClean="0"/>
              <a:t> the year before for 1 month and loved it while travelling but I was knackered by the</a:t>
            </a:r>
            <a:r>
              <a:rPr lang="en-GB" baseline="0" dirty="0" smtClean="0"/>
              <a:t> end, and </a:t>
            </a:r>
            <a:r>
              <a:rPr lang="en-GB" baseline="0" dirty="0" err="1" smtClean="0"/>
              <a:t>couldnt</a:t>
            </a:r>
            <a:r>
              <a:rPr lang="en-GB" baseline="0" dirty="0" smtClean="0"/>
              <a:t> imagine doing it for over 2 months and be expected to go into hospital, be honest with yourself!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7A0D2-39B9-4502-98D5-372BCE1EAC2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endParaRPr lang="en-US" sz="3900" i="0" dirty="0">
              <a:solidFill>
                <a:srgbClr val="C51538"/>
              </a:solidFill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1428750"/>
          </a:xfrm>
          <a:prstGeom prst="rect">
            <a:avLst/>
          </a:prstGeom>
          <a:solidFill>
            <a:srgbClr val="201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dirty="0"/>
          </a:p>
        </p:txBody>
      </p:sp>
      <p:cxnSp>
        <p:nvCxnSpPr>
          <p:cNvPr id="6" name="Straight Connector 11"/>
          <p:cNvCxnSpPr>
            <a:cxnSpLocks noChangeShapeType="1"/>
          </p:cNvCxnSpPr>
          <p:nvPr/>
        </p:nvCxnSpPr>
        <p:spPr bwMode="auto">
          <a:xfrm>
            <a:off x="0" y="273050"/>
            <a:ext cx="9144000" cy="0"/>
          </a:xfrm>
          <a:prstGeom prst="line">
            <a:avLst/>
          </a:prstGeom>
          <a:noFill/>
          <a:ln w="38100" algn="ctr">
            <a:solidFill>
              <a:srgbClr val="ED1847"/>
            </a:solidFill>
            <a:round/>
            <a:headEnd/>
            <a:tailEnd/>
          </a:ln>
        </p:spPr>
      </p:cxnSp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>
            <a:off x="0" y="361950"/>
            <a:ext cx="9144000" cy="0"/>
          </a:xfrm>
          <a:prstGeom prst="line">
            <a:avLst/>
          </a:prstGeom>
          <a:noFill/>
          <a:ln w="76200" algn="ctr">
            <a:solidFill>
              <a:srgbClr val="6E9DD3"/>
            </a:solidFill>
            <a:round/>
            <a:headEnd/>
            <a:tailEnd/>
          </a:ln>
        </p:spPr>
      </p:cxnSp>
      <p:cxnSp>
        <p:nvCxnSpPr>
          <p:cNvPr id="8" name="Straight Connector 13"/>
          <p:cNvCxnSpPr>
            <a:cxnSpLocks noChangeShapeType="1"/>
          </p:cNvCxnSpPr>
          <p:nvPr/>
        </p:nvCxnSpPr>
        <p:spPr bwMode="auto">
          <a:xfrm>
            <a:off x="0" y="450850"/>
            <a:ext cx="9144000" cy="0"/>
          </a:xfrm>
          <a:prstGeom prst="line">
            <a:avLst/>
          </a:prstGeom>
          <a:noFill/>
          <a:ln w="38100" algn="ctr">
            <a:solidFill>
              <a:srgbClr val="FFC20E"/>
            </a:solidFill>
            <a:round/>
            <a:headEnd/>
            <a:tailEnd/>
          </a:ln>
        </p:spPr>
      </p:cxnSp>
      <p:pic>
        <p:nvPicPr>
          <p:cNvPr id="9" name="Picture 17" descr="phoenix (light blue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3717032"/>
            <a:ext cx="2367707" cy="267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438400"/>
            <a:ext cx="7543800" cy="533400"/>
          </a:xfrm>
        </p:spPr>
        <p:txBody>
          <a:bodyPr anchor="t"/>
          <a:lstStyle>
            <a:lvl1pPr>
              <a:defRPr sz="3900" b="0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5562600"/>
            <a:ext cx="7543800" cy="228600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38200" y="6553200"/>
            <a:ext cx="7543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600" i="0" dirty="0" smtClean="0">
                <a:solidFill>
                  <a:srgbClr val="6A6F77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6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BFF55FE-9E3A-4E06-9FEA-6DBAE99CC3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1428750"/>
          </a:xfrm>
          <a:prstGeom prst="rect">
            <a:avLst/>
          </a:prstGeom>
          <a:solidFill>
            <a:srgbClr val="201B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205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smtClean="0"/>
          </a:p>
        </p:txBody>
      </p:sp>
      <p:sp>
        <p:nvSpPr>
          <p:cNvPr id="205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43100"/>
            <a:ext cx="7543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smtClean="0"/>
          </a:p>
        </p:txBody>
      </p:sp>
      <p:cxnSp>
        <p:nvCxnSpPr>
          <p:cNvPr id="2053" name="Straight Connector 14"/>
          <p:cNvCxnSpPr>
            <a:cxnSpLocks noChangeShapeType="1"/>
          </p:cNvCxnSpPr>
          <p:nvPr/>
        </p:nvCxnSpPr>
        <p:spPr bwMode="auto">
          <a:xfrm>
            <a:off x="0" y="273050"/>
            <a:ext cx="9144000" cy="0"/>
          </a:xfrm>
          <a:prstGeom prst="line">
            <a:avLst/>
          </a:prstGeom>
          <a:noFill/>
          <a:ln w="38100" algn="ctr">
            <a:solidFill>
              <a:srgbClr val="ED1847"/>
            </a:solidFill>
            <a:round/>
            <a:headEnd/>
            <a:tailEnd/>
          </a:ln>
        </p:spPr>
      </p:cxnSp>
      <p:cxnSp>
        <p:nvCxnSpPr>
          <p:cNvPr id="2054" name="Straight Connector 15"/>
          <p:cNvCxnSpPr>
            <a:cxnSpLocks noChangeShapeType="1"/>
          </p:cNvCxnSpPr>
          <p:nvPr/>
        </p:nvCxnSpPr>
        <p:spPr bwMode="auto">
          <a:xfrm>
            <a:off x="0" y="361950"/>
            <a:ext cx="9144000" cy="0"/>
          </a:xfrm>
          <a:prstGeom prst="line">
            <a:avLst/>
          </a:prstGeom>
          <a:noFill/>
          <a:ln w="76200" algn="ctr">
            <a:solidFill>
              <a:srgbClr val="6E9DD3"/>
            </a:solidFill>
            <a:round/>
            <a:headEnd/>
            <a:tailEnd/>
          </a:ln>
        </p:spPr>
      </p:cxnSp>
      <p:cxnSp>
        <p:nvCxnSpPr>
          <p:cNvPr id="2055" name="Straight Connector 16"/>
          <p:cNvCxnSpPr>
            <a:cxnSpLocks noChangeShapeType="1"/>
          </p:cNvCxnSpPr>
          <p:nvPr/>
        </p:nvCxnSpPr>
        <p:spPr bwMode="auto">
          <a:xfrm>
            <a:off x="0" y="450850"/>
            <a:ext cx="9144000" cy="0"/>
          </a:xfrm>
          <a:prstGeom prst="line">
            <a:avLst/>
          </a:prstGeom>
          <a:noFill/>
          <a:ln w="38100" algn="ctr">
            <a:solidFill>
              <a:srgbClr val="FFC20E"/>
            </a:solidFill>
            <a:round/>
            <a:headEnd/>
            <a:tailEnd/>
          </a:ln>
        </p:spPr>
      </p:cxnSp>
      <p:pic>
        <p:nvPicPr>
          <p:cNvPr id="2056" name="Picture 9" descr="phoenix (light blue)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0200" y="128588"/>
            <a:ext cx="1071563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D1847"/>
          </a:solidFill>
          <a:latin typeface="Century Gothic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D1847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D1847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D1847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D1847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>
          <a:solidFill>
            <a:srgbClr val="4B4F55"/>
          </a:solidFill>
          <a:latin typeface="Calibri" pitchFamily="34" charset="0"/>
          <a:ea typeface="+mn-ea"/>
          <a:cs typeface="+mn-cs"/>
        </a:defRPr>
      </a:lvl1pPr>
      <a:lvl2pPr marL="571500" indent="-1905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4B4F55"/>
          </a:solidFill>
          <a:latin typeface="Calibri" pitchFamily="34" charset="0"/>
        </a:defRPr>
      </a:lvl2pPr>
      <a:lvl3pPr marL="9525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B4F55"/>
          </a:solidFill>
          <a:latin typeface="Calibri" pitchFamily="34" charset="0"/>
        </a:defRPr>
      </a:lvl3pPr>
      <a:lvl4pPr marL="1333500" indent="-1905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rgbClr val="4B4F55"/>
          </a:solidFill>
          <a:latin typeface="Calibri" pitchFamily="34" charset="0"/>
        </a:defRPr>
      </a:lvl4pPr>
      <a:lvl5pPr marL="17272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Calibri" pitchFamily="34" charset="0"/>
        </a:defRPr>
      </a:lvl5pPr>
      <a:lvl6pPr marL="21844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6pPr>
      <a:lvl7pPr marL="26416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7pPr>
      <a:lvl8pPr marL="30988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8pPr>
      <a:lvl9pPr marL="35560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Organising Your Elective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838200" y="5373216"/>
            <a:ext cx="7543800" cy="228600"/>
          </a:xfrm>
        </p:spPr>
        <p:txBody>
          <a:bodyPr/>
          <a:lstStyle/>
          <a:p>
            <a:r>
              <a:rPr lang="en-GB" sz="2000" dirty="0" smtClean="0"/>
              <a:t>Ola </a:t>
            </a:r>
            <a:r>
              <a:rPr lang="en-GB" sz="2000" dirty="0" err="1" smtClean="0"/>
              <a:t>Markiewicz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Final Year Medical Student</a:t>
            </a:r>
          </a:p>
          <a:p>
            <a:r>
              <a:rPr lang="en-GB" sz="2000" dirty="0" smtClean="0"/>
              <a:t>March 2012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Getting started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43100"/>
            <a:ext cx="4453880" cy="191794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Start thinking about these questions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Visit the intranet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Elective reports 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Google “Medical Electives”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Speak to people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 descr="P8100948.JPG"/>
          <p:cNvPicPr>
            <a:picLocks noChangeAspect="1"/>
          </p:cNvPicPr>
          <p:nvPr/>
        </p:nvPicPr>
        <p:blipFill>
          <a:blip r:embed="rId2" cstate="print"/>
          <a:srcRect l="26375" t="27950" r="23225" b="26900"/>
          <a:stretch>
            <a:fillRect/>
          </a:stretch>
        </p:blipFill>
        <p:spPr>
          <a:xfrm>
            <a:off x="3614126" y="3068960"/>
            <a:ext cx="5313850" cy="3570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4718"/>
          <a:stretch>
            <a:fillRect/>
          </a:stretch>
        </p:blipFill>
        <p:spPr bwMode="auto">
          <a:xfrm>
            <a:off x="0" y="-119691"/>
            <a:ext cx="9521143" cy="697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Budget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sz="2000" dirty="0" smtClean="0"/>
              <a:t>Need to know how much you want to spend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Do not underestimate how much living in a developing country may cost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Travel to and from the country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Accommodation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Trips 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Visas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Insurance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Petrol  + licence for rented vehicles 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Toiletries </a:t>
            </a:r>
          </a:p>
          <a:p>
            <a:pPr lvl="1">
              <a:buFont typeface="Arial" charset="0"/>
              <a:buChar char="•"/>
            </a:pPr>
            <a:endParaRPr lang="en-GB" dirty="0" smtClean="0"/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4" descr="P7230307.JPG"/>
          <p:cNvPicPr>
            <a:picLocks noChangeAspect="1"/>
          </p:cNvPicPr>
          <p:nvPr/>
        </p:nvPicPr>
        <p:blipFill>
          <a:blip r:embed="rId2" cstate="print"/>
          <a:srcRect l="39144" t="26096"/>
          <a:stretch>
            <a:fillRect/>
          </a:stretch>
        </p:blipFill>
        <p:spPr>
          <a:xfrm>
            <a:off x="5220072" y="3322158"/>
            <a:ext cx="3595918" cy="3275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Money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sz="2000" dirty="0" smtClean="0"/>
              <a:t>Professional loans (do banks still do them?)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Student loan (yours will be less!)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ICSMSU &amp; ICSM Alumni Association Elective Awards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Elective grants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Royal Society of Medicine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Check the intranet!</a:t>
            </a:r>
          </a:p>
          <a:p>
            <a:pPr>
              <a:buFont typeface="Arial" charset="0"/>
              <a:buChar char="•"/>
            </a:pPr>
            <a:endParaRPr lang="en-GB" sz="2000" dirty="0" smtClean="0"/>
          </a:p>
          <a:p>
            <a:r>
              <a:rPr lang="en-GB" sz="2000" dirty="0" smtClean="0"/>
              <a:t>Some tips: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Start putting some money aside now!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Buy things in bits and bobs so you don’t have to do it all in one chunk at the end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Google and make a note of all the deadlines for applying for grants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Problems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543800" cy="4457700"/>
          </a:xfrm>
        </p:spPr>
        <p:txBody>
          <a:bodyPr/>
          <a:lstStyle/>
          <a:p>
            <a:r>
              <a:rPr lang="en-GB" sz="1900" i="1" dirty="0" smtClean="0"/>
              <a:t>‘My elective has fallen through’</a:t>
            </a:r>
          </a:p>
          <a:p>
            <a:pPr>
              <a:buFont typeface="Arial" charset="0"/>
              <a:buChar char="•"/>
            </a:pPr>
            <a:r>
              <a:rPr lang="en-GB" sz="1900" dirty="0" smtClean="0"/>
              <a:t>Be flexible! Might have been the best thing that ever happened to you!</a:t>
            </a:r>
          </a:p>
          <a:p>
            <a:pPr>
              <a:buFont typeface="Arial" charset="0"/>
              <a:buChar char="•"/>
            </a:pPr>
            <a:r>
              <a:rPr lang="en-GB" sz="1900" dirty="0" smtClean="0"/>
              <a:t>Don’t panic – it happens and there are plenty of opportunities you can take up at surprisingly short notice</a:t>
            </a:r>
          </a:p>
          <a:p>
            <a:pPr>
              <a:buFont typeface="Arial" charset="0"/>
              <a:buChar char="•"/>
            </a:pPr>
            <a:r>
              <a:rPr lang="en-GB" sz="1900" dirty="0" smtClean="0"/>
              <a:t>Avoid this as best as you can by PLANNING EARLY and at least THINKING about a plan B</a:t>
            </a:r>
          </a:p>
          <a:p>
            <a:endParaRPr lang="en-GB" sz="1900" dirty="0" smtClean="0"/>
          </a:p>
          <a:p>
            <a:r>
              <a:rPr lang="en-GB" sz="1900" i="1" dirty="0" smtClean="0"/>
              <a:t>‘I get to my elective and its not what I expected’</a:t>
            </a:r>
          </a:p>
          <a:p>
            <a:pPr>
              <a:buFont typeface="Arial" charset="0"/>
              <a:buChar char="•"/>
            </a:pPr>
            <a:r>
              <a:rPr lang="en-GB" sz="1900" dirty="0" smtClean="0"/>
              <a:t>Again – be flexible</a:t>
            </a:r>
          </a:p>
          <a:p>
            <a:pPr>
              <a:buFont typeface="Arial" charset="0"/>
              <a:buChar char="•"/>
            </a:pPr>
            <a:r>
              <a:rPr lang="en-GB" sz="1900" dirty="0" smtClean="0"/>
              <a:t>Make the most of opportunities available to you, if you can’t beat them join them</a:t>
            </a:r>
          </a:p>
          <a:p>
            <a:pPr>
              <a:buFont typeface="Arial" charset="0"/>
              <a:buChar char="•"/>
            </a:pPr>
            <a:endParaRPr lang="en-GB" sz="1900" dirty="0" smtClean="0"/>
          </a:p>
          <a:p>
            <a:r>
              <a:rPr lang="en-GB" sz="1900" i="1" dirty="0" smtClean="0"/>
              <a:t>‘I can’t go abroad’</a:t>
            </a:r>
          </a:p>
          <a:p>
            <a:pPr>
              <a:buFont typeface="Arial" charset="0"/>
              <a:buChar char="•"/>
            </a:pPr>
            <a:r>
              <a:rPr lang="en-GB" sz="1900" dirty="0" smtClean="0"/>
              <a:t>Plenty of fantastic opportunities in the UK!</a:t>
            </a:r>
          </a:p>
          <a:p>
            <a:endParaRPr lang="en-GB" i="1" dirty="0" smtClean="0"/>
          </a:p>
          <a:p>
            <a:pPr lvl="1">
              <a:buFont typeface="Arial" charset="0"/>
              <a:buChar char="•"/>
            </a:pP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>
              <a:buFont typeface="Arial" charset="0"/>
              <a:buChar char="•"/>
            </a:pPr>
            <a:endParaRPr lang="en-GB" i="1" dirty="0" smtClean="0"/>
          </a:p>
          <a:p>
            <a:pPr>
              <a:buFont typeface="Arial" charset="0"/>
              <a:buChar char="•"/>
            </a:pPr>
            <a:endParaRPr lang="en-GB" dirty="0" smtClean="0"/>
          </a:p>
          <a:p>
            <a:pPr>
              <a:buFont typeface="Arial" charset="0"/>
              <a:buChar char="•"/>
            </a:pP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Before you go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sz="2000" dirty="0" smtClean="0"/>
              <a:t>Photocopy documents and send to family members and yourself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Give people your itinerary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Check your itinerary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Vaccinations!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Travel insurance</a:t>
            </a:r>
          </a:p>
          <a:p>
            <a:pPr lvl="1">
              <a:buFont typeface="Arial" charset="0"/>
              <a:buChar char="•"/>
            </a:pPr>
            <a:r>
              <a:rPr lang="en-GB" sz="1800" dirty="0" smtClean="0"/>
              <a:t>Read IC’s insurance policy</a:t>
            </a:r>
            <a:endParaRPr lang="en-US" sz="1800" dirty="0"/>
          </a:p>
        </p:txBody>
      </p:sp>
      <p:pic>
        <p:nvPicPr>
          <p:cNvPr id="4" name="Picture 3" descr="P7230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122966"/>
            <a:ext cx="4692013" cy="3519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Tips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sz="2000" dirty="0" smtClean="0"/>
              <a:t>Make a timeline of all the things you need to do for your elective – it will give you something to get excited about!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Have a separate bank account for savings – 2 accounts is useful when you’re away anyway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Plan early – you do not want to be sitting in a queue at the embassy waiting for a visa when you should be revising for your finals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Be flexible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Keep a diary – travelling experiences, medical experiences 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Write a good report!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Do not ignore Wendy’s emails – they are important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Read the occupational health forms carefully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926729"/>
            <a:ext cx="7543800" cy="638175"/>
          </a:xfrm>
        </p:spPr>
        <p:txBody>
          <a:bodyPr/>
          <a:lstStyle/>
          <a:p>
            <a:r>
              <a:rPr lang="en-GB" sz="3000" b="1" dirty="0" smtClean="0"/>
              <a:t>Any questions?</a:t>
            </a:r>
            <a:endParaRPr lang="en-US" sz="3000" b="1" dirty="0"/>
          </a:p>
        </p:txBody>
      </p:sp>
      <p:pic>
        <p:nvPicPr>
          <p:cNvPr id="5" name="Picture 4" descr="P7230351.JPG"/>
          <p:cNvPicPr>
            <a:picLocks noChangeAspect="1"/>
          </p:cNvPicPr>
          <p:nvPr/>
        </p:nvPicPr>
        <p:blipFill>
          <a:blip r:embed="rId2" cstate="print"/>
          <a:srcRect l="7476" t="37897" r="8263" b="17451"/>
          <a:stretch>
            <a:fillRect/>
          </a:stretch>
        </p:blipFill>
        <p:spPr>
          <a:xfrm>
            <a:off x="1331640" y="3284984"/>
            <a:ext cx="6634638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Content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sz="2500" dirty="0" smtClean="0"/>
              <a:t>What is elective?</a:t>
            </a:r>
          </a:p>
          <a:p>
            <a:pPr>
              <a:buFont typeface="Arial" charset="0"/>
              <a:buChar char="•"/>
            </a:pPr>
            <a:r>
              <a:rPr lang="en-GB" sz="2500" dirty="0" smtClean="0"/>
              <a:t>What to do and where to go?</a:t>
            </a:r>
          </a:p>
          <a:p>
            <a:pPr>
              <a:buFont typeface="Arial" charset="0"/>
              <a:buChar char="•"/>
            </a:pPr>
            <a:r>
              <a:rPr lang="en-GB" sz="2500" dirty="0" smtClean="0"/>
              <a:t>Getting started </a:t>
            </a:r>
          </a:p>
          <a:p>
            <a:pPr>
              <a:buFont typeface="Arial" charset="0"/>
              <a:buChar char="•"/>
            </a:pPr>
            <a:r>
              <a:rPr lang="en-GB" sz="2500" dirty="0" smtClean="0"/>
              <a:t>Money </a:t>
            </a:r>
          </a:p>
          <a:p>
            <a:pPr>
              <a:buFont typeface="Arial" charset="0"/>
              <a:buChar char="•"/>
            </a:pPr>
            <a:r>
              <a:rPr lang="en-GB" sz="2500" dirty="0" smtClean="0"/>
              <a:t>Problems </a:t>
            </a:r>
          </a:p>
          <a:p>
            <a:pPr>
              <a:buFont typeface="Arial" charset="0"/>
              <a:buChar char="•"/>
            </a:pPr>
            <a:r>
              <a:rPr lang="en-GB" sz="2500" dirty="0" smtClean="0"/>
              <a:t>Before you go</a:t>
            </a:r>
          </a:p>
          <a:p>
            <a:pPr>
              <a:buFont typeface="Arial" charset="0"/>
              <a:buChar char="•"/>
            </a:pPr>
            <a:r>
              <a:rPr lang="en-GB" sz="2500" dirty="0" smtClean="0"/>
              <a:t>Tips</a:t>
            </a:r>
          </a:p>
          <a:p>
            <a:pPr>
              <a:buFont typeface="Arial" charset="0"/>
              <a:buChar char="•"/>
            </a:pPr>
            <a:r>
              <a:rPr lang="en-GB" sz="2500" dirty="0" smtClean="0"/>
              <a:t>Questions 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What is elective?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91172"/>
            <a:ext cx="5101952" cy="220598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Different healthcare systems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Working and living abroad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Helping in a developing country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Furthering skills and interests in research or particular speciality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How does culture affect healthcare?</a:t>
            </a:r>
          </a:p>
          <a:p>
            <a:endParaRPr lang="en-US" dirty="0"/>
          </a:p>
        </p:txBody>
      </p:sp>
      <p:pic>
        <p:nvPicPr>
          <p:cNvPr id="4" name="Picture 3" descr="P8080872.JPG"/>
          <p:cNvPicPr>
            <a:picLocks noChangeAspect="1"/>
          </p:cNvPicPr>
          <p:nvPr/>
        </p:nvPicPr>
        <p:blipFill>
          <a:blip r:embed="rId2" cstate="print"/>
          <a:srcRect l="23225" r="27163"/>
          <a:stretch>
            <a:fillRect/>
          </a:stretch>
        </p:blipFill>
        <p:spPr>
          <a:xfrm>
            <a:off x="5569496" y="1671914"/>
            <a:ext cx="3210500" cy="485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Imagine....</a:t>
            </a:r>
            <a:endParaRPr lang="en-US" b="1" dirty="0"/>
          </a:p>
        </p:txBody>
      </p:sp>
      <p:pic>
        <p:nvPicPr>
          <p:cNvPr id="1026" name="Picture 2" descr="http://static6.businessinsider.com/image/4d3869fdcadcbb4949090000/exam-stress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28023" y="1551086"/>
            <a:ext cx="6728353" cy="5046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What to do and where to go?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3100"/>
            <a:ext cx="7838256" cy="4914900"/>
          </a:xfrm>
        </p:spPr>
        <p:txBody>
          <a:bodyPr/>
          <a:lstStyle/>
          <a:p>
            <a:r>
              <a:rPr lang="en-GB" sz="2000" dirty="0" smtClean="0"/>
              <a:t>Important questions:</a:t>
            </a:r>
          </a:p>
          <a:p>
            <a:pPr>
              <a:buAutoNum type="arabicPeriod"/>
            </a:pPr>
            <a:r>
              <a:rPr lang="en-GB" sz="2000" dirty="0" smtClean="0"/>
              <a:t>How much money have you got?</a:t>
            </a:r>
          </a:p>
          <a:p>
            <a:pPr>
              <a:buAutoNum type="arabicPeriod"/>
            </a:pPr>
            <a:r>
              <a:rPr lang="en-GB" sz="2000" dirty="0" smtClean="0"/>
              <a:t>Do you know what you want to do as a career?</a:t>
            </a:r>
          </a:p>
          <a:p>
            <a:pPr>
              <a:buAutoNum type="arabicPeriod"/>
            </a:pPr>
            <a:r>
              <a:rPr lang="en-GB" sz="2000" dirty="0" smtClean="0"/>
              <a:t>Who do you want to go with?</a:t>
            </a:r>
          </a:p>
          <a:p>
            <a:pPr>
              <a:buAutoNum type="arabicPeriod"/>
            </a:pPr>
            <a:r>
              <a:rPr lang="en-GB" sz="2000" dirty="0" smtClean="0"/>
              <a:t>Are you an experienced traveller?</a:t>
            </a:r>
          </a:p>
          <a:p>
            <a:endParaRPr lang="en-GB" sz="2000" dirty="0" smtClean="0"/>
          </a:p>
          <a:p>
            <a:r>
              <a:rPr lang="en-GB" sz="2000" dirty="0" smtClean="0"/>
              <a:t>You must know the answer to these questions inside out!</a:t>
            </a:r>
          </a:p>
          <a:p>
            <a:endParaRPr lang="en-GB" sz="2000" dirty="0" smtClean="0"/>
          </a:p>
          <a:p>
            <a:r>
              <a:rPr lang="en-GB" sz="2000" dirty="0" smtClean="0"/>
              <a:t>Reflect and re-evaluate your ideas, concerns and expectations</a:t>
            </a:r>
            <a:r>
              <a:rPr lang="en-US" sz="2000" dirty="0" smtClean="0"/>
              <a:t>!</a:t>
            </a: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Medical Bit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132856"/>
            <a:ext cx="7543800" cy="220598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000" dirty="0" smtClean="0"/>
              <a:t>Opportunity to find out more and gain experience in fields of interest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Hone your clinical skills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Do more of something you didn’t get much of at medical school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Get experience in your future career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Make a difference</a:t>
            </a:r>
          </a:p>
          <a:p>
            <a:endParaRPr lang="en-GB" sz="2000" dirty="0"/>
          </a:p>
        </p:txBody>
      </p:sp>
      <p:pic>
        <p:nvPicPr>
          <p:cNvPr id="5" name="Picture 4" descr="P8080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591018"/>
            <a:ext cx="4038195" cy="3028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Hospital Bit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43100"/>
            <a:ext cx="7543800" cy="44577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000" dirty="0" smtClean="0"/>
              <a:t>What sort of healthcare system is it?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What are the main disease burdens?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Will there be other medical students?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Imperial 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Elective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Home 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How much is the elective fee?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6110" t="14922" r="10687" b="11378"/>
          <a:stretch>
            <a:fillRect/>
          </a:stretch>
        </p:blipFill>
        <p:spPr bwMode="auto">
          <a:xfrm>
            <a:off x="3942123" y="3356992"/>
            <a:ext cx="509437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Practical Bit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43100"/>
            <a:ext cx="7543800" cy="44577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000" dirty="0" smtClean="0"/>
              <a:t>Time of year and climate 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Language 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How to get there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Is it safe?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Political 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Biological 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Social 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Will you enjoy being there?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Where will you stay?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Hotel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Hostel 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Family (your own or a host family)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Hospital accommodation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Halls </a:t>
            </a:r>
          </a:p>
          <a:p>
            <a:pPr>
              <a:buFont typeface="Arial" charset="0"/>
              <a:buChar char="•"/>
            </a:pPr>
            <a:endParaRPr lang="en-GB" sz="2000" dirty="0" smtClean="0"/>
          </a:p>
          <a:p>
            <a:pPr lvl="1">
              <a:buFont typeface="Arial" charset="0"/>
              <a:buChar char="•"/>
            </a:pPr>
            <a:endParaRPr lang="en-GB" dirty="0" smtClean="0"/>
          </a:p>
        </p:txBody>
      </p:sp>
      <p:pic>
        <p:nvPicPr>
          <p:cNvPr id="4" name="Picture 3" descr="P8141265.JPG"/>
          <p:cNvPicPr>
            <a:picLocks noChangeAspect="1"/>
          </p:cNvPicPr>
          <p:nvPr/>
        </p:nvPicPr>
        <p:blipFill>
          <a:blip r:embed="rId3" cstate="print"/>
          <a:srcRect l="15350" r="27950" b="22700"/>
          <a:stretch>
            <a:fillRect/>
          </a:stretch>
        </p:blipFill>
        <p:spPr>
          <a:xfrm rot="16200000">
            <a:off x="4493994" y="1895850"/>
            <a:ext cx="4200796" cy="4295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FUN Bit!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355676"/>
            <a:ext cx="7543800" cy="44577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dirty="0" smtClean="0"/>
              <a:t>What part of the world do you want to visit?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Where do you want to travel?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Accommodation?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Who do you want to go with?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A friend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Lots of friends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Alone </a:t>
            </a:r>
            <a:endParaRPr lang="en-US" dirty="0"/>
          </a:p>
        </p:txBody>
      </p:sp>
      <p:pic>
        <p:nvPicPr>
          <p:cNvPr id="5" name="Picture 4" descr="P8111183.JPG"/>
          <p:cNvPicPr>
            <a:picLocks noChangeAspect="1"/>
          </p:cNvPicPr>
          <p:nvPr/>
        </p:nvPicPr>
        <p:blipFill>
          <a:blip r:embed="rId2" cstate="print"/>
          <a:srcRect l="11618" t="18090"/>
          <a:stretch>
            <a:fillRect/>
          </a:stretch>
        </p:blipFill>
        <p:spPr>
          <a:xfrm>
            <a:off x="3991865" y="3212976"/>
            <a:ext cx="4972623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smsu">
  <a:themeElements>
    <a:clrScheme name="Standarddesign 2">
      <a:dk1>
        <a:srgbClr val="6C7070"/>
      </a:dk1>
      <a:lt1>
        <a:srgbClr val="FFFFFF"/>
      </a:lt1>
      <a:dk2>
        <a:srgbClr val="003D81"/>
      </a:dk2>
      <a:lt2>
        <a:srgbClr val="009067"/>
      </a:lt2>
      <a:accent1>
        <a:srgbClr val="C51638"/>
      </a:accent1>
      <a:accent2>
        <a:srgbClr val="47226C"/>
      </a:accent2>
      <a:accent3>
        <a:srgbClr val="FFFFFF"/>
      </a:accent3>
      <a:accent4>
        <a:srgbClr val="5B5F5F"/>
      </a:accent4>
      <a:accent5>
        <a:srgbClr val="DFABAE"/>
      </a:accent5>
      <a:accent6>
        <a:srgbClr val="3F1E61"/>
      </a:accent6>
      <a:hlink>
        <a:srgbClr val="003966"/>
      </a:hlink>
      <a:folHlink>
        <a:srgbClr val="E68E26"/>
      </a:folHlink>
    </a:clrScheme>
    <a:fontScheme name="Standarddesign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6C7070"/>
        </a:dk1>
        <a:lt1>
          <a:srgbClr val="FFFFFF"/>
        </a:lt1>
        <a:dk2>
          <a:srgbClr val="003D81"/>
        </a:dk2>
        <a:lt2>
          <a:srgbClr val="009067"/>
        </a:lt2>
        <a:accent1>
          <a:srgbClr val="C51638"/>
        </a:accent1>
        <a:accent2>
          <a:srgbClr val="47226C"/>
        </a:accent2>
        <a:accent3>
          <a:srgbClr val="FFFFFF"/>
        </a:accent3>
        <a:accent4>
          <a:srgbClr val="5B5F5F"/>
        </a:accent4>
        <a:accent5>
          <a:srgbClr val="DFABAE"/>
        </a:accent5>
        <a:accent6>
          <a:srgbClr val="3F1E61"/>
        </a:accent6>
        <a:hlink>
          <a:srgbClr val="003966"/>
        </a:hlink>
        <a:folHlink>
          <a:srgbClr val="E68E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749</Words>
  <Application>Microsoft Office PowerPoint</Application>
  <PresentationFormat>On-screen Show (4:3)</PresentationFormat>
  <Paragraphs>133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icsmsu</vt:lpstr>
      <vt:lpstr>Organising Your Elective</vt:lpstr>
      <vt:lpstr>Content</vt:lpstr>
      <vt:lpstr>What is elective?</vt:lpstr>
      <vt:lpstr>Imagine....</vt:lpstr>
      <vt:lpstr>What to do and where to go?</vt:lpstr>
      <vt:lpstr>The Medical Bit</vt:lpstr>
      <vt:lpstr>The Hospital Bit</vt:lpstr>
      <vt:lpstr>The Practical Bit</vt:lpstr>
      <vt:lpstr>The FUN Bit!</vt:lpstr>
      <vt:lpstr>Getting started</vt:lpstr>
      <vt:lpstr>Slide 11</vt:lpstr>
      <vt:lpstr>Budget</vt:lpstr>
      <vt:lpstr>Money</vt:lpstr>
      <vt:lpstr>Problems</vt:lpstr>
      <vt:lpstr>Before you go</vt:lpstr>
      <vt:lpstr>Tips</vt:lpstr>
      <vt:lpstr>Any questions?</vt:lpstr>
    </vt:vector>
  </TitlesOfParts>
  <Company>Imperial College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Organising an Elective</dc:title>
  <dc:creator>Daniel McGuinness</dc:creator>
  <cp:lastModifiedBy>wpearson</cp:lastModifiedBy>
  <cp:revision>64</cp:revision>
  <dcterms:created xsi:type="dcterms:W3CDTF">2009-03-19T15:46:03Z</dcterms:created>
  <dcterms:modified xsi:type="dcterms:W3CDTF">2012-03-27T07:36:30Z</dcterms:modified>
</cp:coreProperties>
</file>