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8" r:id="rId3"/>
    <p:sldId id="263" r:id="rId4"/>
    <p:sldId id="257" r:id="rId5"/>
    <p:sldId id="259" r:id="rId6"/>
    <p:sldId id="260" r:id="rId7"/>
    <p:sldId id="270" r:id="rId8"/>
    <p:sldId id="266" r:id="rId9"/>
    <p:sldId id="269" r:id="rId10"/>
    <p:sldId id="268" r:id="rId11"/>
    <p:sldId id="274" r:id="rId12"/>
    <p:sldId id="275" r:id="rId13"/>
    <p:sldId id="262" r:id="rId14"/>
    <p:sldId id="272" r:id="rId15"/>
    <p:sldId id="273" r:id="rId16"/>
    <p:sldId id="264" r:id="rId17"/>
    <p:sldId id="267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F4E3C-F7BB-4FF4-9885-D190AE84D24A}" type="datetimeFigureOut">
              <a:rPr lang="en-GB" smtClean="0"/>
              <a:pPr/>
              <a:t>27/03/2012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E13F6-86EA-459A-B17E-EEDC3309DB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043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</a:t>
            </a:r>
            <a:endParaRPr lang="en-GB" dirty="0" smtClean="0">
              <a:effectLst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</a:t>
            </a:r>
            <a:endParaRPr lang="en-GB" dirty="0" smtClean="0">
              <a:effectLst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 of clinical experience and value gained</a:t>
            </a:r>
            <a:endParaRPr lang="en-GB" dirty="0" smtClean="0">
              <a:effectLst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Style of delivery, including clarity and use of illustrations/photos</a:t>
            </a:r>
            <a:endParaRPr lang="en-GB" dirty="0" smtClean="0">
              <a:effectLst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Pace</a:t>
            </a:r>
            <a:endParaRPr lang="en-GB" dirty="0" smtClean="0">
              <a:effectLst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Timekeeping – this is particularly important as you will lose marks by going overtime!</a:t>
            </a:r>
            <a:endParaRPr lang="en-GB" dirty="0" smtClean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13F6-86EA-459A-B17E-EEDC3309DBF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6103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971-0BEC-4CA1-B42F-0B5F7F0E58F6}" type="datetimeFigureOut">
              <a:rPr lang="en-GB" smtClean="0"/>
              <a:pPr/>
              <a:t>27/03/2012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57D7-233A-4402-87E8-0A2030C82B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971-0BEC-4CA1-B42F-0B5F7F0E58F6}" type="datetimeFigureOut">
              <a:rPr lang="en-GB" smtClean="0"/>
              <a:pPr/>
              <a:t>27/03/2012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57D7-233A-4402-87E8-0A2030C82B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971-0BEC-4CA1-B42F-0B5F7F0E58F6}" type="datetimeFigureOut">
              <a:rPr lang="en-GB" smtClean="0"/>
              <a:pPr/>
              <a:t>27/03/2012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57D7-233A-4402-87E8-0A2030C82B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971-0BEC-4CA1-B42F-0B5F7F0E58F6}" type="datetimeFigureOut">
              <a:rPr lang="en-GB" smtClean="0"/>
              <a:pPr/>
              <a:t>27/03/2012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57D7-233A-4402-87E8-0A2030C82B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971-0BEC-4CA1-B42F-0B5F7F0E58F6}" type="datetimeFigureOut">
              <a:rPr lang="en-GB" smtClean="0"/>
              <a:pPr/>
              <a:t>27/03/2012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57D7-233A-4402-87E8-0A2030C82B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971-0BEC-4CA1-B42F-0B5F7F0E58F6}" type="datetimeFigureOut">
              <a:rPr lang="en-GB" smtClean="0"/>
              <a:pPr/>
              <a:t>27/03/2012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57D7-233A-4402-87E8-0A2030C82B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971-0BEC-4CA1-B42F-0B5F7F0E58F6}" type="datetimeFigureOut">
              <a:rPr lang="en-GB" smtClean="0"/>
              <a:pPr/>
              <a:t>27/03/2012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57D7-233A-4402-87E8-0A2030C82B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971-0BEC-4CA1-B42F-0B5F7F0E58F6}" type="datetimeFigureOut">
              <a:rPr lang="en-GB" smtClean="0"/>
              <a:pPr/>
              <a:t>27/03/2012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257D7-233A-4402-87E8-0A2030C82B6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971-0BEC-4CA1-B42F-0B5F7F0E58F6}" type="datetimeFigureOut">
              <a:rPr lang="en-GB" smtClean="0"/>
              <a:pPr/>
              <a:t>27/03/2012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57D7-233A-4402-87E8-0A2030C82B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971-0BEC-4CA1-B42F-0B5F7F0E58F6}" type="datetimeFigureOut">
              <a:rPr lang="en-GB" smtClean="0"/>
              <a:pPr/>
              <a:t>27/03/2012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CB257D7-233A-4402-87E8-0A2030C82B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435B971-0BEC-4CA1-B42F-0B5F7F0E58F6}" type="datetimeFigureOut">
              <a:rPr lang="en-GB" smtClean="0"/>
              <a:pPr/>
              <a:t>27/03/2012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57D7-233A-4402-87E8-0A2030C82B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435B971-0BEC-4CA1-B42F-0B5F7F0E58F6}" type="datetimeFigureOut">
              <a:rPr lang="en-GB" smtClean="0"/>
              <a:pPr/>
              <a:t>27/03/2012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CB257D7-233A-4402-87E8-0A2030C82B6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ternational@kcmc.ac.tz" TargetMode="External"/><Relationship Id="rId4" Type="http://schemas.openxmlformats.org/officeDocument/2006/relationships/hyperlink" Target="mailto:nln06@ic.ac.u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@kcmc.ac.tz" TargetMode="External"/><Relationship Id="rId2" Type="http://schemas.openxmlformats.org/officeDocument/2006/relationships/hyperlink" Target="mailto:nln06@ic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Coat_of_arms_of_Tanzania.sv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UISE\Pictures\Tanzania\103NIKON\DSCN5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9538" y="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04664" y="5946722"/>
            <a:ext cx="11233248" cy="107637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		 </a:t>
            </a:r>
            <a:r>
              <a:rPr lang="en-GB" dirty="0" smtClean="0">
                <a:solidFill>
                  <a:schemeClr val="tx1"/>
                </a:solidFill>
              </a:rPr>
              <a:t>Tanzania		         </a:t>
            </a:r>
            <a:r>
              <a:rPr lang="en-GB" sz="3000" dirty="0" smtClean="0">
                <a:solidFill>
                  <a:schemeClr val="tx1"/>
                </a:solidFill>
              </a:rPr>
              <a:t>Natasha Newlands</a:t>
            </a:r>
            <a:endParaRPr lang="en-GB" sz="3000" u="sng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14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Non-Communicable </a:t>
            </a:r>
            <a:r>
              <a:rPr lang="en-GB" dirty="0"/>
              <a:t>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Cardiovascular Disease</a:t>
            </a:r>
          </a:p>
          <a:p>
            <a:pPr lvl="2"/>
            <a:r>
              <a:rPr lang="en-GB" dirty="0" smtClean="0"/>
              <a:t>Stroke</a:t>
            </a:r>
            <a:endParaRPr lang="en-GB" dirty="0"/>
          </a:p>
          <a:p>
            <a:pPr lvl="2"/>
            <a:r>
              <a:rPr lang="en-GB" dirty="0" smtClean="0"/>
              <a:t>Hypertension</a:t>
            </a:r>
          </a:p>
          <a:p>
            <a:pPr lvl="2"/>
            <a:endParaRPr lang="en-GB" dirty="0"/>
          </a:p>
          <a:p>
            <a:pPr lvl="1"/>
            <a:r>
              <a:rPr lang="en-GB" dirty="0" smtClean="0"/>
              <a:t>Diabetes 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Cancer</a:t>
            </a:r>
          </a:p>
          <a:p>
            <a:pPr marL="448056" lvl="1" indent="0">
              <a:buNone/>
            </a:pPr>
            <a:endParaRPr lang="en-GB" dirty="0"/>
          </a:p>
        </p:txBody>
      </p:sp>
      <p:pic>
        <p:nvPicPr>
          <p:cNvPr id="1026" name="Picture 2" descr="C:\Users\LOUISE\Pictures\Tanzania\102NIKON\DSCN5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281" y="2732426"/>
            <a:ext cx="505205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roylogandc.com/wp-content/uploads/2011/08/blood-pressure-gauge-200-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280" y="2732426"/>
            <a:ext cx="5052054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281" y="2516511"/>
            <a:ext cx="5052053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213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Accommodation and Moshi Town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7840" y="1600201"/>
            <a:ext cx="4248473" cy="1558770"/>
          </a:xfrm>
        </p:spPr>
        <p:txBody>
          <a:bodyPr/>
          <a:lstStyle/>
          <a:p>
            <a:r>
              <a:rPr lang="en-GB" dirty="0" smtClean="0"/>
              <a:t>House on the Doctors’ Compound</a:t>
            </a:r>
            <a:endParaRPr lang="en-GB" dirty="0"/>
          </a:p>
        </p:txBody>
      </p:sp>
      <p:pic>
        <p:nvPicPr>
          <p:cNvPr id="3074" name="Picture 2" descr="C:\Users\nln06\Local Settings\Content.IE5\KL2X0H4O\IMG_488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Tanzania\103NIKON\DSCN5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7841" y="3158970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69267" y="4653136"/>
            <a:ext cx="4248473" cy="15587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Lounge when the power was 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357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4328623"/>
            <a:ext cx="4886336" cy="2404864"/>
          </a:xfrm>
        </p:spPr>
        <p:txBody>
          <a:bodyPr/>
          <a:lstStyle/>
          <a:p>
            <a:r>
              <a:rPr lang="en-GB" dirty="0" smtClean="0"/>
              <a:t>Chip omelette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Accommodation and Moshi Town</a:t>
            </a:r>
            <a:endParaRPr lang="en-GB" dirty="0"/>
          </a:p>
        </p:txBody>
      </p:sp>
      <p:pic>
        <p:nvPicPr>
          <p:cNvPr id="4099" name="Picture 3" descr="F:\Tanzania\103NIKON\DSCN53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88" y="1277665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Tanzania\100NIKON\DSCN47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8468" y="1250711"/>
            <a:ext cx="3942184" cy="305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97736" y="4310574"/>
            <a:ext cx="4258816" cy="24048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Tailor made clothes</a:t>
            </a:r>
            <a:endParaRPr lang="en-GB" dirty="0"/>
          </a:p>
        </p:txBody>
      </p:sp>
      <p:sp>
        <p:nvSpPr>
          <p:cNvPr id="5" name="AutoShape 6" descr="data:image/jpeg;base64,/9j/4AAQSkZJRgABAQAAAQABAAD/2wCEAAkGBhQSERUUExQWFBUWFxgXFxgYGBscGxwXGBwYFxYYGBcYHCYgFxkjGhcXHy8gIycpLCwsGB4xNTAqNSYrLCkBCQoKDgwOGg8PGikkHyQsLCwsLCwsLCksLCwpLCwsKSwsLCwpLCwsLCwpKSwsLCwsLCksLDQsLCksKSwsLCksLP/AABEIAMIBAwMBIgACEQEDEQH/xAAcAAAABwEBAAAAAAAAAAAAAAAAAQIDBAUGBwj/xABMEAACAQIEAgYGBgcFBwIHAAABAhEAAwQSITEFQQYTIlFhcQcygZGhsRRCUsHR8CMzYnKCkuFDU6Ky0hUWNJOzwtOj8SREY2RzdIT/xAAYAQADAQEAAAAAAAAAAAAAAAAAAQIDBP/EADARAAICAgEDAgIIBwAAAAAAAAABAhESIQMEMVETQYHhFCIyUmGRofAFYnGxwdHx/9oADAMBAAIRAxEAPwDQdJ+mtjBDLIe4RIQbamO0RtzPsqh6FcbxF6873Gm0QM5cmEIzEZRoqawNddOcGstwzo+bl/rDYxFy2p0UoFkyYzSdV01A1O0ia6AvRNrz5r7jqgezZRcoK6QG2yjTaJ1OtbJtmbSNMtuRI1HeKcWxSrZgAAQAIAGwGwA8KWDWmTIpDRtRRBakzRDSjIMRiKVFPFhz0pjFuERmkCATJ2Ea6+FPITiV/EeNJaOUsoYLmgnlIX3mfhWZ47026prVxGU7pct9qdMraGIkHMJMb8+XPMX0huObhds5bUk/zAQdgJkAcxTVzH3OrK5so89ImdoJ3A1Ee4mueXK26KUS24hiuuYuHS0Sgc5RqHUkCGUGSSZgQPcKKzeuFluM8G4SjsWzGAVTVpLqCpOu5ExppWaF46RznQGTvzUbGa0HX2reEhgGuk5wymYANsZbgBzDw5TME71nu9lm+9H/ABy2B9H6vK0Tm+1q0TO2hEe2t4l6uKdD7F++4WxClFkliygHQFlGoLbweWYjkBXZMLaORcxBaBJGxMakabTWsO1EslaUTWwarOM8W+jqDkLEwF7pkaT5T+dRmeI+kCGICFAJBBPaBEySBpAEDTnO9NySKUWzbmxSRaNYRPSRoCRseWxA7ye893l31MselC1Bz22BERlYEHSZgwVHvpesvIsDY9YRQF+KorXTfDNOZwq6Qd5kMScokqBlA15sPOrkaiRqPxq4uMiXaDuNPKm8lLiiK1oiRAt0eXxpUUKBCYNDXwpY8qKKBkDjVhnssqorkjQNt8jB9lco49hUsMVxFzef0SaKJmGGomNNBA8jIroXSLpclg9X1d12JAIAjQjkwO/u56mIrlHGOE9dfLKXYMe1OybQM7RmjXeDoN6iQ0RxjcJmUZCEUay4DOezBchYIBnsiZ9lQ+I37ZGSzbBUj1ygDQTmiY0I9WRuO6YF7jOjJABsW5ynR7nZURBIYmBcOhgjlqdxGMuXCSSx1J1O+p1J8azlotbDezGuse7cdx356+FAWX3E7hQddTGgHfy08qbdp3JPt5cqXZvFTKwpiNp5R9aYPlWaLGHMmhRuJJPzE689aFMD03dvhRLEKO8mN9OdUOG6d4Z+s7YGRsok+sDqGHs1jy765JxXpJi71vq2d2tGTlJJzdqZJOpg/LaonD0QMOuDFJOYKYY7aSQY27vDxGj5PBnidvudMLansq7CM0xAy7ys+tpqI3pP+/FnNEPGgLMuWD3FT2jAM6AxziuR4jjhOqZwIInMe0OWaOeXQ70u1iCZa4G29bLmkyOciBrqZOvnUPkfsGJ2PCdLrFxsqtOuVYBOY84gagCDPjV0tyuD4fi7hdGIX3SYgBjzEGInYnvNaPhfSLFKiOHi1LMYhi0wW9bMSREDumhcvlBTOn4vGLbUu5AVdye/8/HyrN8f6S4e7aa0Ligvazrm2KsOyQe/Xbffuqxs8Rt4jDOzjJbOdWDHYDQkmO7Xw9lce6W8JFtx1TFrYzIoLISAhCxpBnYwBzHfWrerRK2U2IYByFI0YgkHQ67jTQf0pDYgEidfEnlPxqRwno5icQSLNm5cgwSF0BB1BcwqnwJG1a3B+h/EOQbly3ZH2Sesfx0QBP8AFWFWamGZ4YwfM/nlUq1fIgrpAOYjWQ0AAjYd0ee9dS4b6IsNbIa5iLtwj7IRBPdBDnfxq8w/o9wCyTYzE757j6+xWVR7BTxYjnXQr9YQwdQ07EouohRnA5zAU6eHd0c9JMPhbIAkgDshdZPdOwJ74A51Y4Xo3g7XqYa0v8Mz/NM1YW8Da/ubWv8A9NPiY13PvqlaQqRzXiXTG5dujqpXSCCZSWbQ6CTAI+G1UN8CSJDZWcsZhjvDQdIgA+1tyK7pYRT6qqPEADwMQKn28GDUNeS0/BwTi12zFsllkwuXsmEXKoLBTB5cgSEIjma5sUuXPIDsTGqsBlyzMjXTSBHdBkV6R+hiknAJzUe6paspOjzNdu5O4MfERBMCCukArVzwbpXdsArbulZmRMiTEmDKyY338q763C7R3tofNV+8Uy/AMOd7Fk+dtP8ATSwCzI9GOk64kZXXLcAkgaggQCx0hZJ2BNX7W+6pn+xMMnbFm0pXXMLagjSDBCzsTRuLOmo1MaH5jkK2jNpbI9NvsivqLieJJbKKzAF3FsD9pgSoPdMfEVfnhq+Pvqjx3QGxdu9aXuhsweAy5cygqrRk3G+p1gTO1W+QjBkA9KsOLr2mco1ucxZSqyIkAn1jryHKnsfx6xaw/XtcGRlLJyLnkFB1mY5aVAb0Xqji6uLcEAiXVWnRpmCukE6REDbes10h9HuLezZtWr1u8lrOwBBtksxzGAy5QdDoX07WwqM2PAT0m6QJdCrhMme4swoQksdSrFhpAJO+pmkcE9HrW7au4BvMCxZwHVC4Oq2zozAyN510I2Oa6OWVs4xFxlth1b9tWGzQCq5Y1GYgnWCNR3nsuA4xZvrmturiY0POASPj896cZ33FVHHOnVprZ/S9SA2qhrbdbcGaSxhexJ5ZhoQIFYFjXbel/AcLfV7i3QGD9p0RWIaBlSTEiCdBO88q4pdtwYmdv68qmbVlRWhuaXbtTzA9o+VEqj8xQu3Afxmfu76kodYW1MHM5HNCAp8syz4UKYFzwHuoUCLzC8VyGQF1B3iRmEEKfqjX8xUK9jJIC9keH5/M1HGGLEDSTyJA19tTsFwQk6kHbQHedRBFZyko92A6+KB9UBR3anT9489PDc1JvYVsnr5YkAAghtY7MHWSY0BmD3RUS8Sm6BJGgEGf4pIYVb8Kfti5k6zKR2VYrEqxDGOfjyg99OMr2IdwXRa6VzXT1aAnYZiCBr2MwiCILEj21oeHXcPZQ5b+S4BuUIDQAYnNK9pY1JnQ9naqziLYgoMzN1ZPZyksI0ATVZ5ATOwO+9M8J6ONeMkZF1DMD7IUbSDOu21V76Qi34jx/E4xFtYdi9wnM5AAQowI7WbRU5EHSdgTvZcA6A2bXavxfubwZ6pSdwFbW5/Hpp6tTuHYe3YTq7ShF5xuTzJO5Pj7BUt8QQOypJ5D87D+lbJeRBcQ6X2cPnRnUdWFARfW7QmAmgAgjbTyrM8Y9JUkJZHYkdY53dQRmVAR2FIkSRMHYVIt9GbUtdv5rjsczEgASdwFnaTpz0HtsLeCsKIi2nk+oAECDIgxz1nWqEP8A6QPiZNq0LNkEqjGIyiNEtgRnmZM5V/bOg0COiSwABaMxAGZjsJIHaPLX4VTW+JWVAAu2gBoB1iCPjQtcXsEhjetaer+kXQHc77n4DTvpDNDauczv8vAfjz91OWr+eQDKgwY5nmvl3+7vqnXi1ttFupJ3IddB79+Q9p5VccNUMQBEco29lSMvuG2dJNSrmJ7qi38SLYglVH7RC/5iKr36QWuV20f3WVv8s1mWWhxVJ+lVTv0jtj+1A/guf6Kjv0ssj+2HsW6fklIDQfSzQ+lVnf98LP96x8rV8/K1RDpha+3c/5OI/8AFQM0TYgEQar7dm52ibuY/V7I9XYhhzJHdFV/++Fr7dz/AJGI/wDDSLnS1CezccaD/wCXxBk699jT4z7NUXGTXY0Vi6QqgmSAAfZS+urNrx8HXrWn/wDXvx7sgDe0eUVIt8fEalj5WL//AI6ollzfAZSDsRBjfzHjVBauFAVY9qSCBEQCIid5ENExBQEEtBffj4gwWBjT9Bf35f2VRH4qhuI5zSBBPUXhrpkP6qTBLADlmB5SHbqgjSdszfpB6MvfsfSUUi7ZEneXsjUggmcyCWWdSuYQDAHI73ETBCkjy089vKvRo44p5Of/AOe9/wCKuD9PeC/R8U3VAizcJe2CrIRMFkAdQTlJgfslfGs5QT2Ju3ZnTjbg/tDpMCeZ3qHcvEkknU1NOEZgO1Ps93j76h3rWU89uYj76FQhoKKIrQL0fW1YhMUKMtQpDLG0FaeXjO3noZ8qs2TqyAuoIjlM6Su2u+g3qBwi52sojnv7j93uq6e9bXRgJg7a7kmJI/HltXJy96JYdtiFDdojUEDde45QTpv7/GoVrEqtthEMx9aJ00gSdtgNKs8MnWWyqQp0gkDXXaNAZ1HKqVsPlZgSCA0bEa+sAByAkT7O+l0+20BZ2caFtnOCzaZVBGQiZ7Z1OUZYAUAnMe0ANY13pjiIhXCKBHYVQAPCQx+NDD4kQVKLBXQxJ8T3d0aRAGlLw+EEQNFBB05kagnvM98jbTQV3xSiibdjN3iuKygvcuif22Hl6pA1+6iR7jauWYtoASTptsTvV2uGDoocsQklQSfWMksxOrHz91PcP4WrZncDKNJMxPeTPL7/AAq1UnoFaWyjuYJBIKgkGDz15j7qrfo5Z2FtVMGNFU+Z20UQTO21X/FFBP6NTGpA1nKOZ901UFYBA22jl7KL/AKZDRGOoiNT6o0UaztpPIedO4fDXbjBFEs2sZRIXvOmn/t31KwtzcE8tNtN9tOz7Nak8Nss15FUkEtqRMwNSe/lQq8A78h/7EcalB/KPnG3lW26D2jasdYLtxFvXGRFRyvYUFnusw7XZTYAjtXBMwIg9KVVLM6l2IVBJ3O5jYmJ+FWXErQs2ltTAs2ksmOT3QL14/y9Wv8ACaUqsONOts3fAcbhr8xFttCDABI7yY19pNUXpK43ewdjNg8Yqsp7dvKhJUwMwJBgqYkdxnlrzfifSvqwoQS5EKCdAv2iOYPIc99t6PEY67enrLjsDuMxC/yiB8KhtGzRo+j/AKX8cuIt9fe620WAuKVQdkmGIZVBBAM+yuudOONXsNgL16we2gWCZIAzqjNE9xn2V5sxljI0ciNPka9F8HcY3hdpW1F/D5GPcSptkn50iTjT+lbiRP8AxLDy/rVhwD0gY+/dyPi7oGViMkSSsGBm0JieY+EHDXbDKxRhDKSrDuYGCPYQan8PUWrqMdQD2h3qdGHtUkVE28XXcuKVqzpA6S4iB/8AG43u2t7jcEDUN4fjRYfpHi2zdXisSzgEqLhtlSwHZDKBMEgD21TcKfrbi2LrQ7XFtZzJBOYIpbvImVb+E6GVm8WwhwxhZgw1u4YAdQWhgJ3lSI12kEgicIRm43bv9Da45U0qNJ0l6Q3r2HweIw967ZW9bYkW2gC52SQwIOaDmEH7J76Tj+N3sRh8Ne6+7ZYh7dxbNwIDett2zsZkQwA5TVZwm8G4fire/wBExAxFsD+6vDOANDoA13lyqvwTZ8HjbSk/ojbxNszyU9Vd1EaZQp9ta5WtEqJMOPvZsv0rGsd9L/L+XWg2Iux/xOMbvAxIn3BJPPb7Jqv6McPt4sXkYEYgqvVsGyrOYhnYbEybakc80gZtTXW8UYaCVPIEiRkgiDGhChx591Djq9/mKLW+xp8Mtxxrexo88U49vqCqfiL3by3sJiLjXrloNfwz3O00Iua6oJ1Oa1maPtWRG8VaYK6LuDNxQBdRmW4dSXkoFygdkZVdDAie1odYznEMXcsXrV4yblllaGQrKjXLBiVIDcvr1eNf9Iu0ZnEOY38PZ4+6olyz2oUTofLSPz7quOkfBWw19xlbqc56lyCFa23btkNsT1ZX41UYi42ndqBy8/lSqiCMyRvTaqSYG+0VIt4Qt7f/AHnypDW8pjczVWIIYV+SmhU21hXgdke0H7hQqcgJn0shSCmUnc5cp94GtRkaTv5c/wA8q1vSKXtqpUEAkllkgELE+r2FJPP7NZ/iNt7Fu2w0LSCSBOkSIM6fhUJRate5bg02vBY4PGKhJUfVGbmo7omZM6Acz3aGoV+615mfQcoGwA0Cj2c/xpnDhisNrBkj9o7D4n2k9wqb9KVVyjUySTH41fHxYbXczbEpYk67+H3VapbAAE1VriwT6p79/wClLt3cx9WSeZM/kVti/cm0X2AwedoH58an8bxhW2LK5QANQByHKTtJFR8DhuptzqDuYn2D41UcUvsQxG7b+X50q4pLQSXuUd3GPmMHvHsOkeVNm/30pd6Yeigux20xzac6ssfiWw1sG20XGIlhE5YJI17zl9x76RwrC7GJLaL7dJpHSUgohBBhh3zqG3HfpUsaHeA9JGfFWRimFy2Lizn+oMykupEQQB5Ryq+6ZcdypLes5a4R43CWj3nKPAeFZLo/wi9dv2slq44NxRIRsve0tECFBJk6AE0z0n4k2IxVwgkpmPVjuT6vm0Rr3+6pssh4ZzccsxljqT+fZVqluPdScJgE6lydGSSSAxzagaSYEZlOnKedKwmEJbKBn2IyjNoNiAu/z0ilRTLG5gUvYS/KgXrIW8jaybei3kOsQBlcaT2W5TXS/RJjS3DQupyM6wN4YsdP5fjWM4RwK8oa5cNuxbZHtk3mAJW4jW2CoJcsQ5gQASNxuOhejzo42EwuV5l3zgMMpymIzKYKnfQgaRoNqTEcm9IOEFniV4gQLpF0cgDcAZ//AFM49lUjMAd50ra+k/DB8SLi6rqAe8PNxf8AEzj2Vz3EnNcMbSR7JNDA0L3OsClTq6LqOTKTbJnzUN7a0/EOOJjMIEaRi1fsKZIKKonKToM4ghdxljYAnJ8Bt5kKfWUkjUDs3AA8Tv6o95NWI4PcJk5Ad/1iTO+waR7q5nyqNxujpfHklKi/9H9zNiTZbbE4S5ab9600D2i05proerLjER9OvS9YPiWQNIB/aVR5yOUU5wSyy4zBPvc691uZQYy3LeQvqBuFkxzE86n3+BXRxJTbt6JiVuqQROR7gdzG5ADnyCnxpQlJxWg0m0ZbhuNvLdFzdkYAiAuZVIa4rZQJBgbzG/KlNxZrtzrFt2k7ZZ1yIcodiSVdl7S6xrrp3HToOL6Ngdai2XPWMxzBXiGJbSEIk5oOvfttVdc6FXGK5bRtoswoKDfQli5BdiNyfKANKUpzapJjxhadox7cZuYdiLTIzOhS4wSB2iJKKAoBEEAkbOTG0RerV7V1+1mlRG4H1nBJMmdMp8wddTtz6NGZiWygmT2nJ/6ZNTsF6OlXsuyBDIYLnJhhBjMBr7auObStO/h/siWF6aoynGeEfS+G4W8ijrbSMjEW9WWyWUoXB1YW1VlVhsrAHWK59iyZB1A5aR7q7thOH2sHbXChmJGa7njUO7yGygGAHCR+7qd6y3S7ozhLV+LpKK69Yg6y2oAbVlUusQpBUDfs862flIxRzO2SQZaJPcdfMinXdFdwNAG00PIn7q1t7ovh8pyO6t9WXQqPNQoJ/mFVzdD1JJN6Z3hCZ9zGklYdijTGJGrEb9/fQq8PQ+39p/8AlP8AhQowJLbiXDOtUKrXe8hmVh3iBGke2qjiOGVbKCdEchZIADGZLDIDHZJGvMbirr9IToQPz3cvfTWMxWHKG1dzPDZjAPrAkwDI0EkeU99cvTzlN/WfYqOc9JGauYpAAucDnpJ+VNdegGjfD+ta5ekNgCAHj90bd3rfkTTt3pXaZSIcyCCCogyIg9rUV2qa95F/R+T7rMV9K7mH8pqbw3GNMqyGInOFUfFxO1ajB9JbNpFRFuBVEDQbfz786hPjsKbzXitzO8ZjA5QDAzaTAk86UpprUil03J90bxHSR2gO9iJk5W1MbR2mFQcVxVCN/gfvArRW+k1kcn/lH+qltxixeZJViyEukrsQDJ0bXQbd8eFCn/MJ9PNL7LMWGDcvg5+SffT2EGW4rm0zqpVmBS4QQpBZT2IgwQSdN636cXEFhn1/Z7h+GvtNS0x5BXtQT6sxMxmj3VeVmWDXdEXpZxbC4i7bGDw4W51Ju50GhAFzNaayojNCQG0ILQaynEuI4jEAWepObMGI6sKZEkH1Rync1tX6TYRLpush68HtOAwkros5fXiBEgxWUXhd+9xAYhvUci4STvoIQrudhodIFSpX2KlxuPdG44fwq7Y4abVtC91MO8C3LE3MQxTMoGpKqtw7czWUwXotuXB2sLdZ5Ml71myNduwM7wBA391dQ4asOwPO1aPua+D93vqZjcWtu2zk6KJMb+wczQ3RKTbpGH4T6Pj1eSMJbScxB66+ZPZLDPkBByASDlMVf4PoPZQANduNH1bapaX4AuPY1SuHY3rGXKpVUt5STGshDoAfVGVIJic3gakYnjFm36962vgXWfdM1HqKu5q+OV1THMFwmxZOa1ZRX+2Ze5/zHJb40q/xO2GCtdQOxgKXUMSdgFJkmapsR02wi/2hb91GPxIA+NYe4/DxiWxItYi65uG6AzKqhy2f6skjNsPfNQ+eHk1j0fPLtBnQOK9HbGJzJdTTKpBU5WEltiP3FrPYb0SYRScxuHXT9UDHiTZM+dabE3Hh4MMbNyCAZzLlyka7y1ZD0W4othfWY6Kxk5jmJuA6mfsr8KvI5qLyz6PcEm1tj49Y4Okje2V8doB57CJX+6uDQf8AD2z3Z87/APUZqmW72+Zo9sbyfzHdQDggbnv9Y0nMdCsLw+zZM2rVq0YiUtopjulVBIp8YzT1vj91RDcH2fgPvis9xX0gWMNca04uF1Oqqs7gMNZjZhRbFRqheB8d+RPOiN/wPu/Gufn0mO5Is4O4+ukn7gKWOPcWuCUwa2x3uCse0kCnsKN2b/h8vurK8V9IC2rr2xaLMjFT2wASO7sk1TmxxW6Ya/ZtTyWGP+ENTtnoFfck3sdc13Cz+K/EGpkpNadGvFLji7nG/jQ5hOkbYjEKWwygMuUlszDKme4oggL63PxrTekrovYu2ReuID1AjYyLcwR2dSASG8g1ZHinQm1h7XXJcus6skFmH21VpgbFSw351leF9KC122ly9eZMyK4u3iUKkZboZWfUGTyqoJxW3YpyjyS+rHH42S7q4U/W/wCp+FVuKwlo+rdPkQT8xpSn4VcGwJ8YJnxkU0cDf+y/xrZr8TGyIcGv9/7hA90UKePDrv8Adv7j+FCowHkaLB25YfI+H5FZPG316x4JjM0acpMc6s+k15ktAgwc3LQ7HSqjD/SGE9aw001uQfCQdK4+linx2Ph5JQ3EQcQvefcP9VLXEJ9o/wAo/wBVR24peU5esfTT1jypB4ncO7sfMz8xXT6aN/pXN5/QnC+n2v8ACaMXk+0Pc34VDTEXCCwBIG5yKQNhvl8R7xT4XECf0b76/oV3Ov8Ad+I08aXpL9v5FfTefyvy+Y91q/aHub/TV90TQG47AzlWNjpmPiB3Gss2PuKYIAI3Bt2/kUp2xxm6s5WyzE5UtjbbZKPSSd/v+wpdXyzTjJqn+HzOi3jdzdhVI8Tz18fL40XW3RHYXx1+WvlWEbpJfA/WH+VP9FMp0lxLGA501+oNtvqd9WYqS8GytcDCozXDmuZT5BiNI7zPM+6pmK4iMO1tQJA5eA2/PiKxFzjeMyyXOXnBTlB5L5GgcdcYhnYuTtMj5EeHupaiqibQl6nJfK9HVOOdJWW1Zu4Zh2g9tpUMQRkYCDsZzcqpbeKxl+Q/XPpKoFgMQy6xAAA7++Kb6JY8pfzZGKtauyq/aBsjNDvH1oOvOp/H8LiMTdzJeazbyquTrTqQWJYhDH1u8865HxPleTdI7JdRHpbhxwUn5IeI6NYoy14paB1/S3VUe6YqMeGYZP1mOsDwthrn+Sadw3o+Qmbl0sfAa/jV/gvR9hx9Rm/eMfdNNdNxryzKX8U6t6WMTM/SOHL9fE3j+yiqP8RBpy3xvCjS3gHY99y4fllIreWejNlB+rQeYJ/zGpNvCLb9Xs/ugL8hWi44LtH/ACc0up6mf2uR/DRFXEqXXKGudhhojtOtvnEcu+oPA+BJhLZS3aeCSZuvbBj6q+sfVGk5ZPOrh17Q1Ykqw1M/ZP3Us21jVR860MiMGYc7S+1m+AVfnSQ/LrSf3LYHju7N8qlqB4ewUT4hV3MeZigCKQO6+3m+X/pgU1ZwNqS/UWs53LjO3h2m12jnUw4kHYE+Sn5kR8ajlnLGF58z4AbKD3UC7D4vtsDlHcsAcvOo11BuZY+Jn506MJc+t2fMBe4bufurHekPpQ+Ctqllgb12YaQxRRoxAiMxJgb8zyqqCzUAn1coE/ZPa90QfIEnuBokuqNjPlJ+VefrXFr9u71ouOLgMyWJM/tSdfI13PhPSZMRYS8oSWAzTLQ8DOpBMAg+Hd30CIPH+Ng4XEQIFsTmcgCesEaTm3NcowHCrFy6FN/1jtB1PcDrqTpW56Q9JGNq4kkh7ltcqgQVLZ2XIohpVIiOdYvBcKuHFi4lpkti5mBZcoCzI0PyoQzeIQAANANB5cqMtVVde+PVCn3ffFIX6T4D2rWlCLaaFU5XEfa+K/hRUqCyD0qWbA/eHxB/CmOF9L+rti21oMo8FJJGxk+FXHSuwlrDk9pmYrl2hcwLSdJMRG9YFrx8PdXL00ZQhVDUcdMfx+ID3XcKQGYkDuB1jTSmM3gaZZJM6UXVGuoRNscQdPVJG3IbiCDB5gquvgKcbi7nKZ1X1TlUECMsAgSBHLaq/IaMI3f8f60ASXxGYyTJO9KF0CmAGHP4/wBaSS3j76AHxdmpnCcStu6GecsQYqtBbxpYusO/3UgNjjuOYW4jgDKcjZdSSWIIWACQBtM+6qjC3RC7aAVUDEtzn3f0o7V0Azl94ke0VMtlr+p07gNrr7tq2CBNu8JIkD9U3/ZW0wfAEQDMxc+4e4fjWC6CcRN7FocqgpafSAoggqSIkndZ8hXTLdm422v7qk/Ek/KogtFTk1pPQu0qr6oA8hUXjfSPC4RA2KuATskkz5Imr+M9kfExukGKOEstebMQgJPaUHkAAojtFiFGm5rjF/AXcXda9iLoVm1iJgfVUajKo2A1PON60Mjp2C9JHDL1wIoawxMK4t9Xry7SyPZcGXvrTl3GhXN3MICkfa1aRPdrGo13rz7xDoy9tS6Ot5Fkkr6wA5lDy5yJiur+jXpO97BKrMGewer1Ck5dChOYE7dmeeU0mUaq0Ha4o7IOVzuWOmQbAD7XfU9sA31nI/lX/NJ+NUl7jTdYozHQMY2EaDYaU3i+J+IpCLe5hbY9ZwfCWb4bVDfiti2YVWPiMqD3AGao73EM3Ood67LaSfLWgDVDjgPqoo89f8xj4VGbHu6ybuVdRC6bEqdBA5Vn2wuIyFhbcjXXKeWvdtpUheieJC9plUAbzO2+1MCSOIKBGadTrXPuJcXN3G3WQSwbqbZ3gJ6xXuli381aXpJhbWEstcGIR3UepIknlEE843rnfA8SFBL6iMpP/wCQnOf5Qx91HsCFceu9Ypzqc6jMjHdlmGEyZXnvoR4mrn0dA3LGIt9YtsW4uEkxo4yGJ00yr76a490cuJh1uuUABW2iB1Zyrhu2QkqqknYmdBpVP0KYfSYIBlG37xDT8DQtgzSpwfLiEhustrnfrBszMAqAeIBbw0q2yUsmkk1aVCBSXoFqSaAE5fGhSoNCgCn6YYMMls88zLO+pUlVk97Ll82rFphyyuw2SCe+GMSBzAMA+YrseOwlvEWmtNAVgPVCggiGBAA5ECuZYnopdUkI6OuoBBIzCdDzEHQ7muHpeo9VNNNUdXUcWLtGdzeNKznvHwqyucAvA+oD5MPvIqVwvhjIxz2SwjYgGYIJA13ia7TlKPMfCnFY+FbH/ZFoZZtoxzsrdmCQC3dAHZWdvnTVrg9l5m0oUW8+ZWPrCQ31j2SVaPAe4CjIm4e6hnPd861VrgFh4ORgDA0c7m31h1YQRPZ8NzE1nMfhBbuugJ7LEaxMA6T7KAGesPd86WG7/nTXV+NWHCOKGw+cKr6QQw5abHkdN6AI6jMYGpPjR2WWe2GI/ZIB95B+VWfSLiFu+UuIMrkZXUg8oymYg8xIMwBoKqAaYG/9HONy4xerAQdXcnmYgbsRrrBrqFziTN6zMfMk1xjoxiPozC9dItKylULgjOPrZDzghZInePLQDp1ZnS4W/dRz91SBN9JXFDlsWFMdY5uN+7b0X3sxPmlY/wBYTKqg0BbQeMxJOvcCfuR0i4yb+KLgMAiLbAYQebNpy7TGPCKO4xLCypYklVAScwI1J0HOSPL4opEVsZctMHDBgDuJEd2jd9N3cYcNfW9hjkDAOvcJPbtkc0zA6fZIp3qe26FWSCVKsCCJJUiDqO0AY5TFVt8foxP1WZfePxWgR13h1u9i7aXrdsqtxFIM6c51O8MSPZV1Z6ImJvXQo8PxaKwnQ3pBjfoa2rIAtW2uKHJVRq3WEFnKgEZ/tcxQxuIEzieIWx3raz3W8pQZP/UpUxnQCOH2PWcOfMt8tPjUV/SHhk0sWSx/ZH3KD86543SDh9s9mxexB+1dcID/AADOf8QpK+kGD2LFi0P2UDN4dq9niJPKnixWjoN3pnjLwPU2Mgg6ltAeWqgx7SKx/GOIYy7mF7FYW0JGr4oP5gpaDN37gVVYrpmt2Ou6274O+ZR5Jog9woh0nw+n6LbY5E08tdKuhWU3HsLbVVYYu3iLpYhlti5lCwSGBdF1nSNZkVYdB+Nthjda2oZyiqpKqcpY5C4DA7BuUTMTBNVHSTFW7jq9oRpDDKBqCSDp3yfdTfAuJdTdD8tQw/ZO9SwRocdhLeV+rEEXCmUSf1ZYLlOpMrbQefmIqujGDuJibZa24EMCSrCJVhrI761d3i6Ym4mRUVbYE5FCyeUxqWJ1JJJMeypgehDY5NJNAGgTVWIMChFEDQpDDoUmBQpDKLiGDuX8wL9gkaLaE6R/aMfAaxyqRgcBcRAodoUQM+UwBsIy7VKuYkDcgeZH31HbiiD6/uk/IVMeOlSKlO3bBicCxE9lyNQuokjWJmAaj4/FG1ZD3LSsCQCs6rMxJ1B0A9p50tuOLyDH3CoWO4p1iMhUQwg6knwI21Bg+ytMTNyGLfSXDc1up5f0IqDiOkkOMjuUJ1BLSBPLtQdCdI5eNUmJw5QwfYeR8qZpUFm4ucZwrCDeJG8NbnXv7SHXQe6peD4jhXntLcMyS1szJ7zl8656qzVzg7qW1gGTufP8KaVg2bE2sGeVn2oB/wBtAW8D/wDbnyCn5Csmcf3Cmmxx5aUYIWRssuAG/wBHH8I/00/a4jgrRBV7H8IX5ATWDbGnvppsSe80Yodm66W9NLOJ6oL1p6rN2lBHrZNNY0GTlWax/S24wi3cvA95cgRv6oMT51Tm/wCdNXGmlSCySMUzsXdizEgkkydIG/kAK0WEw7fSywXNBZp2ChfVYmNpy+Z03rK2jXReiNrDYq2y3zkLqttnOYqAp1DKpBEjUMCNyCRpSGimaHvXGIKjMoUTMCS0EwJOVJ2G9UWOSLZ8bpI8of8AEV0rpH0fw+GU9VdF1m2YRlGaMzdnQGAFCj1VB3ma5nxdszBV1Czt3mPuA99DAr2Yjakh6sMP0fvvtbbzOnzqyw3Qxz67KvgNT9wosRn81KRGOwJ8q2mG6I2l3zN5mPgBVrh+FIo7KD3feaLHRgLPCbrEQh158h5kbVY2+iN07sg/mP8A21t1w1LVPClY6Mhb6F/auH2L95P3VNw3Q6yupDN5sfksVpAtGEosKIeG4elsAKiqPAffvUgLTlCgBOWhkpQoiKLChOWiNLIpst3UWOgs3jQooP5NHSsKMMbnjQ6ymxRM1bmIp8R4UzcxZ76SxphxSsdDOIvltyYqNkqUUpPVVLGMAUsOac6qh1VIYkXKBel9TRrhyaBDWagTVjY4HdbZCPE6fOrG30QY7uB5An8KLHRnKOtfa6GoPWZj7h9xqba6K2RuhPmx+4ilY8TBhqseGYi6jZrQaecKSPgK3Fjg9pPVtoPYJ95qclmlY6M0oxd+OtGVf2jBPhzI91W+GwCjZFB3JAk+Ou9Wgt0RSkMYWzTgtU6gilRQA2tulhKOhmoGCKFFRigKEzQIoy2tIJoCg6EUmiCUgDLU2WNLmizUAJy0R0oZqQTQACT9qKFIH50oUhmIam2rUrw9Bsi+0T86eFheSr7APurZyM8TG5J8aWnD3bZGP8JraW/z+eVHSseJkU4DdP1I8yB8zTydGrh3yjzb8JrVBD7KMClY8TO2+ih5uvsBPzipVvovb5sx9w/GrwJRlfClbHSK2zwOyP7MHzk/MxUyzhQuwC+QA+VSFFLikFDS2hTgtilqo8KVM/n8+FABBaMLRhaUdKAoILSwKSD4/n8mjDUDoUKE0iaMUBQo0nOKE0APzB+BpDoTPjQLURMeVDTwoCgT4/nlRgeNCgVoBCctGBRg60GoCggaImhFEAe8UBQIpuYpZBnlHPX+n30HE0gobAoMnjRzypBf8mgKBCjQtHtoUlbg8Ph+IoUrHRGj8+6lxp7qFCtCQn/ChQoUAKY6/wANKX8/ChQoAUDpTgHaP55mhQpAxXP20tN/b99ChQAs8/Olfj+NChSGJubUE39g/wC6hQoGEgpXL3UdCmSGaMfcKFCkUFy9rUlzp+e+joUgYlRv5/cKEUdCqEKO1JJ+dChSGGq0TUKFIYXdSCdaFCgQlt6ZxJ7Q8jQoUhh5dajs0MANB/WhQoAh4i4QxgmhQoUwP//Z"/>
          <p:cNvSpPr>
            <a:spLocks noChangeAspect="1" noChangeArrowheads="1"/>
          </p:cNvSpPr>
          <p:nvPr/>
        </p:nvSpPr>
        <p:spPr bwMode="auto">
          <a:xfrm>
            <a:off x="63500" y="-781050"/>
            <a:ext cx="21431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data:image/jpeg;base64,/9j/4AAQSkZJRgABAQAAAQABAAD/2wCEAAkGBhQSERUUExQWFBUWFxgXFxgYGBscGxwXGBwYFxYYGBcYHCYgFxkjGhcXHy8gIycpLCwsGB4xNTAqNSYrLCkBCQoKDgwOGg8PGikkHyQsLCwsLCwsLCksLCwpLCwsKSwsLCwpLCwsLCwpKSwsLCwsLCksLDQsLCksKSwsLCksLP/AABEIAMIBAwMBIgACEQEDEQH/xAAcAAAABwEBAAAAAAAAAAAAAAAAAQIDBAUGBwj/xABMEAACAQIEAgYGBgcFBwIHAAABAhEAAwQSITEFQQYTIlFhcQcygZGhsRRCUsHR8CMzYnKCkuFDU6Ky0hUWNJOzwtOj8SREY2RzdIT/xAAYAQADAQEAAAAAAAAAAAAAAAAAAQIDBP/EADARAAICAgEDAgIIBwAAAAAAAAABAhESIQMEMVETQYHhFCIyUmGRofAFYnGxwdHx/9oADAMBAAIRAxEAPwDQdJ+mtjBDLIe4RIQbamO0RtzPsqh6FcbxF6873Gm0QM5cmEIzEZRoqawNddOcGstwzo+bl/rDYxFy2p0UoFkyYzSdV01A1O0ia6AvRNrz5r7jqgezZRcoK6QG2yjTaJ1OtbJtmbSNMtuRI1HeKcWxSrZgAAQAIAGwGwA8KWDWmTIpDRtRRBakzRDSjIMRiKVFPFhz0pjFuERmkCATJ2Ea6+FPITiV/EeNJaOUsoYLmgnlIX3mfhWZ47026prVxGU7pct9qdMraGIkHMJMb8+XPMX0huObhds5bUk/zAQdgJkAcxTVzH3OrK5so89ImdoJ3A1Ee4mueXK26KUS24hiuuYuHS0Sgc5RqHUkCGUGSSZgQPcKKzeuFluM8G4SjsWzGAVTVpLqCpOu5ExppWaF46RznQGTvzUbGa0HX2reEhgGuk5wymYANsZbgBzDw5TME71nu9lm+9H/ABy2B9H6vK0Tm+1q0TO2hEe2t4l6uKdD7F++4WxClFkliygHQFlGoLbweWYjkBXZMLaORcxBaBJGxMakabTWsO1EslaUTWwarOM8W+jqDkLEwF7pkaT5T+dRmeI+kCGICFAJBBPaBEySBpAEDTnO9NySKUWzbmxSRaNYRPSRoCRseWxA7ye893l31MselC1Bz22BERlYEHSZgwVHvpesvIsDY9YRQF+KorXTfDNOZwq6Qd5kMScokqBlA15sPOrkaiRqPxq4uMiXaDuNPKm8lLiiK1oiRAt0eXxpUUKBCYNDXwpY8qKKBkDjVhnssqorkjQNt8jB9lco49hUsMVxFzef0SaKJmGGomNNBA8jIroXSLpclg9X1d12JAIAjQjkwO/u56mIrlHGOE9dfLKXYMe1OybQM7RmjXeDoN6iQ0RxjcJmUZCEUay4DOezBchYIBnsiZ9lQ+I37ZGSzbBUj1ygDQTmiY0I9WRuO6YF7jOjJABsW5ynR7nZURBIYmBcOhgjlqdxGMuXCSSx1J1O+p1J8azlotbDezGuse7cdx356+FAWX3E7hQddTGgHfy08qbdp3JPt5cqXZvFTKwpiNp5R9aYPlWaLGHMmhRuJJPzE689aFMD03dvhRLEKO8mN9OdUOG6d4Z+s7YGRsok+sDqGHs1jy765JxXpJi71vq2d2tGTlJJzdqZJOpg/LaonD0QMOuDFJOYKYY7aSQY27vDxGj5PBnidvudMLansq7CM0xAy7ys+tpqI3pP+/FnNEPGgLMuWD3FT2jAM6AxziuR4jjhOqZwIInMe0OWaOeXQ70u1iCZa4G29bLmkyOciBrqZOvnUPkfsGJ2PCdLrFxsqtOuVYBOY84gagCDPjV0tyuD4fi7hdGIX3SYgBjzEGInYnvNaPhfSLFKiOHi1LMYhi0wW9bMSREDumhcvlBTOn4vGLbUu5AVdye/8/HyrN8f6S4e7aa0Ligvazrm2KsOyQe/Xbffuqxs8Rt4jDOzjJbOdWDHYDQkmO7Xw9lce6W8JFtx1TFrYzIoLISAhCxpBnYwBzHfWrerRK2U2IYByFI0YgkHQ67jTQf0pDYgEidfEnlPxqRwno5icQSLNm5cgwSF0BB1BcwqnwJG1a3B+h/EOQbly3ZH2Sesfx0QBP8AFWFWamGZ4YwfM/nlUq1fIgrpAOYjWQ0AAjYd0ee9dS4b6IsNbIa5iLtwj7IRBPdBDnfxq8w/o9wCyTYzE757j6+xWVR7BTxYjnXQr9YQwdQ07EouohRnA5zAU6eHd0c9JMPhbIAkgDshdZPdOwJ74A51Y4Xo3g7XqYa0v8Mz/NM1YW8Da/ubWv8A9NPiY13PvqlaQqRzXiXTG5dujqpXSCCZSWbQ6CTAI+G1UN8CSJDZWcsZhjvDQdIgA+1tyK7pYRT6qqPEADwMQKn28GDUNeS0/BwTi12zFsllkwuXsmEXKoLBTB5cgSEIjma5sUuXPIDsTGqsBlyzMjXTSBHdBkV6R+hiknAJzUe6paspOjzNdu5O4MfERBMCCukArVzwbpXdsArbulZmRMiTEmDKyY338q763C7R3tofNV+8Uy/AMOd7Fk+dtP8ATSwCzI9GOk64kZXXLcAkgaggQCx0hZJ2BNX7W+6pn+xMMnbFm0pXXMLagjSDBCzsTRuLOmo1MaH5jkK2jNpbI9NvsivqLieJJbKKzAF3FsD9pgSoPdMfEVfnhq+Pvqjx3QGxdu9aXuhsweAy5cygqrRk3G+p1gTO1W+QjBkA9KsOLr2mco1ucxZSqyIkAn1jryHKnsfx6xaw/XtcGRlLJyLnkFB1mY5aVAb0Xqji6uLcEAiXVWnRpmCukE6REDbes10h9HuLezZtWr1u8lrOwBBtksxzGAy5QdDoX07WwqM2PAT0m6QJdCrhMme4swoQksdSrFhpAJO+pmkcE9HrW7au4BvMCxZwHVC4Oq2zozAyN510I2Oa6OWVs4xFxlth1b9tWGzQCq5Y1GYgnWCNR3nsuA4xZvrmturiY0POASPj896cZ33FVHHOnVprZ/S9SA2qhrbdbcGaSxhexJ5ZhoQIFYFjXbel/AcLfV7i3QGD9p0RWIaBlSTEiCdBO88q4pdtwYmdv68qmbVlRWhuaXbtTzA9o+VEqj8xQu3Afxmfu76kodYW1MHM5HNCAp8syz4UKYFzwHuoUCLzC8VyGQF1B3iRmEEKfqjX8xUK9jJIC9keH5/M1HGGLEDSTyJA19tTsFwQk6kHbQHedRBFZyko92A6+KB9UBR3anT9489PDc1JvYVsnr5YkAAghtY7MHWSY0BmD3RUS8Sm6BJGgEGf4pIYVb8Kfti5k6zKR2VYrEqxDGOfjyg99OMr2IdwXRa6VzXT1aAnYZiCBr2MwiCILEj21oeHXcPZQ5b+S4BuUIDQAYnNK9pY1JnQ9naqziLYgoMzN1ZPZyksI0ATVZ5ATOwO+9M8J6ONeMkZF1DMD7IUbSDOu21V76Qi34jx/E4xFtYdi9wnM5AAQowI7WbRU5EHSdgTvZcA6A2bXavxfubwZ6pSdwFbW5/Hpp6tTuHYe3YTq7ShF5xuTzJO5Pj7BUt8QQOypJ5D87D+lbJeRBcQ6X2cPnRnUdWFARfW7QmAmgAgjbTyrM8Y9JUkJZHYkdY53dQRmVAR2FIkSRMHYVIt9GbUtdv5rjsczEgASdwFnaTpz0HtsLeCsKIi2nk+oAECDIgxz1nWqEP8A6QPiZNq0LNkEqjGIyiNEtgRnmZM5V/bOg0COiSwABaMxAGZjsJIHaPLX4VTW+JWVAAu2gBoB1iCPjQtcXsEhjetaer+kXQHc77n4DTvpDNDauczv8vAfjz91OWr+eQDKgwY5nmvl3+7vqnXi1ttFupJ3IddB79+Q9p5VccNUMQBEco29lSMvuG2dJNSrmJ7qi38SLYglVH7RC/5iKr36QWuV20f3WVv8s1mWWhxVJ+lVTv0jtj+1A/guf6Kjv0ssj+2HsW6fklIDQfSzQ+lVnf98LP96x8rV8/K1RDpha+3c/5OI/8AFQM0TYgEQar7dm52ibuY/V7I9XYhhzJHdFV/++Fr7dz/AJGI/wDDSLnS1CezccaD/wCXxBk699jT4z7NUXGTXY0Vi6QqgmSAAfZS+urNrx8HXrWn/wDXvx7sgDe0eUVIt8fEalj5WL//AI6ollzfAZSDsRBjfzHjVBauFAVY9qSCBEQCIid5ENExBQEEtBffj4gwWBjT9Bf35f2VRH4qhuI5zSBBPUXhrpkP6qTBLADlmB5SHbqgjSdszfpB6MvfsfSUUi7ZEneXsjUggmcyCWWdSuYQDAHI73ETBCkjy089vKvRo44p5Of/AOe9/wCKuD9PeC/R8U3VAizcJe2CrIRMFkAdQTlJgfslfGs5QT2Ju3ZnTjbg/tDpMCeZ3qHcvEkknU1NOEZgO1Ps93j76h3rWU89uYj76FQhoKKIrQL0fW1YhMUKMtQpDLG0FaeXjO3noZ8qs2TqyAuoIjlM6Su2u+g3qBwi52sojnv7j93uq6e9bXRgJg7a7kmJI/HltXJy96JYdtiFDdojUEDde45QTpv7/GoVrEqtthEMx9aJ00gSdtgNKs8MnWWyqQp0gkDXXaNAZ1HKqVsPlZgSCA0bEa+sAByAkT7O+l0+20BZ2caFtnOCzaZVBGQiZ7Z1OUZYAUAnMe0ANY13pjiIhXCKBHYVQAPCQx+NDD4kQVKLBXQxJ8T3d0aRAGlLw+EEQNFBB05kagnvM98jbTQV3xSiibdjN3iuKygvcuif22Hl6pA1+6iR7jauWYtoASTptsTvV2uGDoocsQklQSfWMksxOrHz91PcP4WrZncDKNJMxPeTPL7/AAq1UnoFaWyjuYJBIKgkGDz15j7qrfo5Z2FtVMGNFU+Z20UQTO21X/FFBP6NTGpA1nKOZ901UFYBA22jl7KL/AKZDRGOoiNT6o0UaztpPIedO4fDXbjBFEs2sZRIXvOmn/t31KwtzcE8tNtN9tOz7Nak8Nss15FUkEtqRMwNSe/lQq8A78h/7EcalB/KPnG3lW26D2jasdYLtxFvXGRFRyvYUFnusw7XZTYAjtXBMwIg9KVVLM6l2IVBJ3O5jYmJ+FWXErQs2ltTAs2ksmOT3QL14/y9Wv8ACaUqsONOts3fAcbhr8xFttCDABI7yY19pNUXpK43ewdjNg8Yqsp7dvKhJUwMwJBgqYkdxnlrzfifSvqwoQS5EKCdAv2iOYPIc99t6PEY67enrLjsDuMxC/yiB8KhtGzRo+j/AKX8cuIt9fe620WAuKVQdkmGIZVBBAM+yuudOONXsNgL16we2gWCZIAzqjNE9xn2V5sxljI0ciNPka9F8HcY3hdpW1F/D5GPcSptkn50iTjT+lbiRP8AxLDy/rVhwD0gY+/dyPi7oGViMkSSsGBm0JieY+EHDXbDKxRhDKSrDuYGCPYQan8PUWrqMdQD2h3qdGHtUkVE28XXcuKVqzpA6S4iB/8AG43u2t7jcEDUN4fjRYfpHi2zdXisSzgEqLhtlSwHZDKBMEgD21TcKfrbi2LrQ7XFtZzJBOYIpbvImVb+E6GVm8WwhwxhZgw1u4YAdQWhgJ3lSI12kEgicIRm43bv9Da45U0qNJ0l6Q3r2HweIw967ZW9bYkW2gC52SQwIOaDmEH7J76Tj+N3sRh8Ne6+7ZYh7dxbNwIDett2zsZkQwA5TVZwm8G4fire/wBExAxFsD+6vDOANDoA13lyqvwTZ8HjbSk/ojbxNszyU9Vd1EaZQp9ta5WtEqJMOPvZsv0rGsd9L/L+XWg2Iux/xOMbvAxIn3BJPPb7Jqv6McPt4sXkYEYgqvVsGyrOYhnYbEybakc80gZtTXW8UYaCVPIEiRkgiDGhChx591Djq9/mKLW+xp8Mtxxrexo88U49vqCqfiL3by3sJiLjXrloNfwz3O00Iua6oJ1Oa1maPtWRG8VaYK6LuDNxQBdRmW4dSXkoFygdkZVdDAie1odYznEMXcsXrV4yblllaGQrKjXLBiVIDcvr1eNf9Iu0ZnEOY38PZ4+6olyz2oUTofLSPz7quOkfBWw19xlbqc56lyCFa23btkNsT1ZX41UYi42ndqBy8/lSqiCMyRvTaqSYG+0VIt4Qt7f/AHnypDW8pjczVWIIYV+SmhU21hXgdke0H7hQqcgJn0shSCmUnc5cp94GtRkaTv5c/wA8q1vSKXtqpUEAkllkgELE+r2FJPP7NZ/iNt7Fu2w0LSCSBOkSIM6fhUJRate5bg02vBY4PGKhJUfVGbmo7omZM6Acz3aGoV+615mfQcoGwA0Cj2c/xpnDhisNrBkj9o7D4n2k9wqb9KVVyjUySTH41fHxYbXczbEpYk67+H3VapbAAE1VriwT6p79/wClLt3cx9WSeZM/kVti/cm0X2AwedoH58an8bxhW2LK5QANQByHKTtJFR8DhuptzqDuYn2D41UcUvsQxG7b+X50q4pLQSXuUd3GPmMHvHsOkeVNm/30pd6Yeigux20xzac6ssfiWw1sG20XGIlhE5YJI17zl9x76RwrC7GJLaL7dJpHSUgohBBhh3zqG3HfpUsaHeA9JGfFWRimFy2Lizn+oMykupEQQB5Ryq+6ZcdypLes5a4R43CWj3nKPAeFZLo/wi9dv2slq44NxRIRsve0tECFBJk6AE0z0n4k2IxVwgkpmPVjuT6vm0Rr3+6pssh4ZzccsxljqT+fZVqluPdScJgE6lydGSSSAxzagaSYEZlOnKedKwmEJbKBn2IyjNoNiAu/z0ilRTLG5gUvYS/KgXrIW8jaybei3kOsQBlcaT2W5TXS/RJjS3DQupyM6wN4YsdP5fjWM4RwK8oa5cNuxbZHtk3mAJW4jW2CoJcsQ5gQASNxuOhejzo42EwuV5l3zgMMpymIzKYKnfQgaRoNqTEcm9IOEFniV4gQLpF0cgDcAZ//AFM49lUjMAd50ra+k/DB8SLi6rqAe8PNxf8AEzj2Vz3EnNcMbSR7JNDA0L3OsClTq6LqOTKTbJnzUN7a0/EOOJjMIEaRi1fsKZIKKonKToM4ghdxljYAnJ8Bt5kKfWUkjUDs3AA8Tv6o95NWI4PcJk5Ad/1iTO+waR7q5nyqNxujpfHklKi/9H9zNiTZbbE4S5ab9600D2i05proerLjER9OvS9YPiWQNIB/aVR5yOUU5wSyy4zBPvc691uZQYy3LeQvqBuFkxzE86n3+BXRxJTbt6JiVuqQROR7gdzG5ADnyCnxpQlJxWg0m0ZbhuNvLdFzdkYAiAuZVIa4rZQJBgbzG/KlNxZrtzrFt2k7ZZ1yIcodiSVdl7S6xrrp3HToOL6Ngdai2XPWMxzBXiGJbSEIk5oOvfttVdc6FXGK5bRtoswoKDfQli5BdiNyfKANKUpzapJjxhadox7cZuYdiLTIzOhS4wSB2iJKKAoBEEAkbOTG0RerV7V1+1mlRG4H1nBJMmdMp8wddTtz6NGZiWygmT2nJ/6ZNTsF6OlXsuyBDIYLnJhhBjMBr7auObStO/h/siWF6aoynGeEfS+G4W8ijrbSMjEW9WWyWUoXB1YW1VlVhsrAHWK59iyZB1A5aR7q7thOH2sHbXChmJGa7njUO7yGygGAHCR+7qd6y3S7ozhLV+LpKK69Yg6y2oAbVlUusQpBUDfs862flIxRzO2SQZaJPcdfMinXdFdwNAG00PIn7q1t7ovh8pyO6t9WXQqPNQoJ/mFVzdD1JJN6Z3hCZ9zGklYdijTGJGrEb9/fQq8PQ+39p/8AlP8AhQowJLbiXDOtUKrXe8hmVh3iBGke2qjiOGVbKCdEchZIADGZLDIDHZJGvMbirr9IToQPz3cvfTWMxWHKG1dzPDZjAPrAkwDI0EkeU99cvTzlN/WfYqOc9JGauYpAAucDnpJ+VNdegGjfD+ta5ekNgCAHj90bd3rfkTTt3pXaZSIcyCCCogyIg9rUV2qa95F/R+T7rMV9K7mH8pqbw3GNMqyGInOFUfFxO1ajB9JbNpFRFuBVEDQbfz786hPjsKbzXitzO8ZjA5QDAzaTAk86UpprUil03J90bxHSR2gO9iJk5W1MbR2mFQcVxVCN/gfvArRW+k1kcn/lH+qltxixeZJViyEukrsQDJ0bXQbd8eFCn/MJ9PNL7LMWGDcvg5+SffT2EGW4rm0zqpVmBS4QQpBZT2IgwQSdN636cXEFhn1/Z7h+GvtNS0x5BXtQT6sxMxmj3VeVmWDXdEXpZxbC4i7bGDw4W51Ju50GhAFzNaayojNCQG0ILQaynEuI4jEAWepObMGI6sKZEkH1Rync1tX6TYRLpush68HtOAwkros5fXiBEgxWUXhd+9xAYhvUci4STvoIQrudhodIFSpX2KlxuPdG44fwq7Y4abVtC91MO8C3LE3MQxTMoGpKqtw7czWUwXotuXB2sLdZ5Ml71myNduwM7wBA391dQ4asOwPO1aPua+D93vqZjcWtu2zk6KJMb+wczQ3RKTbpGH4T6Pj1eSMJbScxB66+ZPZLDPkBByASDlMVf4PoPZQANduNH1bapaX4AuPY1SuHY3rGXKpVUt5STGshDoAfVGVIJic3gakYnjFm36962vgXWfdM1HqKu5q+OV1THMFwmxZOa1ZRX+2Ze5/zHJb40q/xO2GCtdQOxgKXUMSdgFJkmapsR02wi/2hb91GPxIA+NYe4/DxiWxItYi65uG6AzKqhy2f6skjNsPfNQ+eHk1j0fPLtBnQOK9HbGJzJdTTKpBU5WEltiP3FrPYb0SYRScxuHXT9UDHiTZM+dabE3Hh4MMbNyCAZzLlyka7y1ZD0W4othfWY6Kxk5jmJuA6mfsr8KvI5qLyz6PcEm1tj49Y4Okje2V8doB57CJX+6uDQf8AD2z3Z87/APUZqmW72+Zo9sbyfzHdQDggbnv9Y0nMdCsLw+zZM2rVq0YiUtopjulVBIp8YzT1vj91RDcH2fgPvis9xX0gWMNca04uF1Oqqs7gMNZjZhRbFRqheB8d+RPOiN/wPu/Gufn0mO5Is4O4+ukn7gKWOPcWuCUwa2x3uCse0kCnsKN2b/h8vurK8V9IC2rr2xaLMjFT2wASO7sk1TmxxW6Ya/ZtTyWGP+ENTtnoFfck3sdc13Cz+K/EGpkpNadGvFLji7nG/jQ5hOkbYjEKWwygMuUlszDKme4oggL63PxrTekrovYu2ReuID1AjYyLcwR2dSASG8g1ZHinQm1h7XXJcus6skFmH21VpgbFSw351leF9KC122ly9eZMyK4u3iUKkZboZWfUGTyqoJxW3YpyjyS+rHH42S7q4U/W/wCp+FVuKwlo+rdPkQT8xpSn4VcGwJ8YJnxkU0cDf+y/xrZr8TGyIcGv9/7hA90UKePDrv8Adv7j+FCowHkaLB25YfI+H5FZPG316x4JjM0acpMc6s+k15ktAgwc3LQ7HSqjD/SGE9aw001uQfCQdK4+linx2Ph5JQ3EQcQvefcP9VLXEJ9o/wAo/wBVR24peU5esfTT1jypB4ncO7sfMz8xXT6aN/pXN5/QnC+n2v8ACaMXk+0Pc34VDTEXCCwBIG5yKQNhvl8R7xT4XECf0b76/oV3Ov8Ad+I08aXpL9v5FfTefyvy+Y91q/aHub/TV90TQG47AzlWNjpmPiB3Gss2PuKYIAI3Bt2/kUp2xxm6s5WyzE5UtjbbZKPSSd/v+wpdXyzTjJqn+HzOi3jdzdhVI8Tz18fL40XW3RHYXx1+WvlWEbpJfA/WH+VP9FMp0lxLGA501+oNtvqd9WYqS8GytcDCozXDmuZT5BiNI7zPM+6pmK4iMO1tQJA5eA2/PiKxFzjeMyyXOXnBTlB5L5GgcdcYhnYuTtMj5EeHupaiqibQl6nJfK9HVOOdJWW1Zu4Zh2g9tpUMQRkYCDsZzcqpbeKxl+Q/XPpKoFgMQy6xAAA7++Kb6JY8pfzZGKtauyq/aBsjNDvH1oOvOp/H8LiMTdzJeazbyquTrTqQWJYhDH1u8865HxPleTdI7JdRHpbhxwUn5IeI6NYoy14paB1/S3VUe6YqMeGYZP1mOsDwthrn+Sadw3o+Qmbl0sfAa/jV/gvR9hx9Rm/eMfdNNdNxryzKX8U6t6WMTM/SOHL9fE3j+yiqP8RBpy3xvCjS3gHY99y4fllIreWejNlB+rQeYJ/zGpNvCLb9Xs/ugL8hWi44LtH/ACc0up6mf2uR/DRFXEqXXKGudhhojtOtvnEcu+oPA+BJhLZS3aeCSZuvbBj6q+sfVGk5ZPOrh17Q1Ykqw1M/ZP3Us21jVR860MiMGYc7S+1m+AVfnSQ/LrSf3LYHju7N8qlqB4ewUT4hV3MeZigCKQO6+3m+X/pgU1ZwNqS/UWs53LjO3h2m12jnUw4kHYE+Sn5kR8ajlnLGF58z4AbKD3UC7D4vtsDlHcsAcvOo11BuZY+Jn506MJc+t2fMBe4bufurHekPpQ+Ctqllgb12YaQxRRoxAiMxJgb8zyqqCzUAn1coE/ZPa90QfIEnuBokuqNjPlJ+VefrXFr9u71ouOLgMyWJM/tSdfI13PhPSZMRYS8oSWAzTLQ8DOpBMAg+Hd30CIPH+Ng4XEQIFsTmcgCesEaTm3NcowHCrFy6FN/1jtB1PcDrqTpW56Q9JGNq4kkh7ltcqgQVLZ2XIohpVIiOdYvBcKuHFi4lpkti5mBZcoCzI0PyoQzeIQAANANB5cqMtVVde+PVCn3ffFIX6T4D2rWlCLaaFU5XEfa+K/hRUqCyD0qWbA/eHxB/CmOF9L+rti21oMo8FJJGxk+FXHSuwlrDk9pmYrl2hcwLSdJMRG9YFrx8PdXL00ZQhVDUcdMfx+ID3XcKQGYkDuB1jTSmM3gaZZJM6UXVGuoRNscQdPVJG3IbiCDB5gquvgKcbi7nKZ1X1TlUECMsAgSBHLaq/IaMI3f8f60ASXxGYyTJO9KF0CmAGHP4/wBaSS3j76AHxdmpnCcStu6GecsQYqtBbxpYusO/3UgNjjuOYW4jgDKcjZdSSWIIWACQBtM+6qjC3RC7aAVUDEtzn3f0o7V0Azl94ke0VMtlr+p07gNrr7tq2CBNu8JIkD9U3/ZW0wfAEQDMxc+4e4fjWC6CcRN7FocqgpafSAoggqSIkndZ8hXTLdm422v7qk/Ek/KogtFTk1pPQu0qr6oA8hUXjfSPC4RA2KuATskkz5Imr+M9kfExukGKOEstebMQgJPaUHkAAojtFiFGm5rjF/AXcXda9iLoVm1iJgfVUajKo2A1PON60Mjp2C9JHDL1wIoawxMK4t9Xry7SyPZcGXvrTl3GhXN3MICkfa1aRPdrGo13rz7xDoy9tS6Ot5Fkkr6wA5lDy5yJiur+jXpO97BKrMGewer1Ck5dChOYE7dmeeU0mUaq0Ha4o7IOVzuWOmQbAD7XfU9sA31nI/lX/NJ+NUl7jTdYozHQMY2EaDYaU3i+J+IpCLe5hbY9ZwfCWb4bVDfiti2YVWPiMqD3AGao73EM3Ood67LaSfLWgDVDjgPqoo89f8xj4VGbHu6ybuVdRC6bEqdBA5Vn2wuIyFhbcjXXKeWvdtpUheieJC9plUAbzO2+1MCSOIKBGadTrXPuJcXN3G3WQSwbqbZ3gJ6xXuli381aXpJhbWEstcGIR3UepIknlEE843rnfA8SFBL6iMpP/wCQnOf5Qx91HsCFceu9Ypzqc6jMjHdlmGEyZXnvoR4mrn0dA3LGIt9YtsW4uEkxo4yGJ00yr76a490cuJh1uuUABW2iB1Zyrhu2QkqqknYmdBpVP0KYfSYIBlG37xDT8DQtgzSpwfLiEhustrnfrBszMAqAeIBbw0q2yUsmkk1aVCBSXoFqSaAE5fGhSoNCgCn6YYMMls88zLO+pUlVk97Ll82rFphyyuw2SCe+GMSBzAMA+YrseOwlvEWmtNAVgPVCggiGBAA5ECuZYnopdUkI6OuoBBIzCdDzEHQ7muHpeo9VNNNUdXUcWLtGdzeNKznvHwqyucAvA+oD5MPvIqVwvhjIxz2SwjYgGYIJA13ia7TlKPMfCnFY+FbH/ZFoZZtoxzsrdmCQC3dAHZWdvnTVrg9l5m0oUW8+ZWPrCQ31j2SVaPAe4CjIm4e6hnPd861VrgFh4ORgDA0c7m31h1YQRPZ8NzE1nMfhBbuugJ7LEaxMA6T7KAGesPd86WG7/nTXV+NWHCOKGw+cKr6QQw5abHkdN6AI6jMYGpPjR2WWe2GI/ZIB95B+VWfSLiFu+UuIMrkZXUg8oymYg8xIMwBoKqAaYG/9HONy4xerAQdXcnmYgbsRrrBrqFziTN6zMfMk1xjoxiPozC9dItKylULgjOPrZDzghZInePLQDp1ZnS4W/dRz91SBN9JXFDlsWFMdY5uN+7b0X3sxPmlY/wBYTKqg0BbQeMxJOvcCfuR0i4yb+KLgMAiLbAYQebNpy7TGPCKO4xLCypYklVAScwI1J0HOSPL4opEVsZctMHDBgDuJEd2jd9N3cYcNfW9hjkDAOvcJPbtkc0zA6fZIp3qe26FWSCVKsCCJJUiDqO0AY5TFVt8foxP1WZfePxWgR13h1u9i7aXrdsqtxFIM6c51O8MSPZV1Z6ImJvXQo8PxaKwnQ3pBjfoa2rIAtW2uKHJVRq3WEFnKgEZ/tcxQxuIEzieIWx3raz3W8pQZP/UpUxnQCOH2PWcOfMt8tPjUV/SHhk0sWSx/ZH3KD86543SDh9s9mxexB+1dcID/AADOf8QpK+kGD2LFi0P2UDN4dq9niJPKnixWjoN3pnjLwPU2Mgg6ltAeWqgx7SKx/GOIYy7mF7FYW0JGr4oP5gpaDN37gVVYrpmt2Ou6274O+ZR5Jog9woh0nw+n6LbY5E08tdKuhWU3HsLbVVYYu3iLpYhlti5lCwSGBdF1nSNZkVYdB+Nthjda2oZyiqpKqcpY5C4DA7BuUTMTBNVHSTFW7jq9oRpDDKBqCSDp3yfdTfAuJdTdD8tQw/ZO9SwRocdhLeV+rEEXCmUSf1ZYLlOpMrbQefmIqujGDuJibZa24EMCSrCJVhrI761d3i6Ym4mRUVbYE5FCyeUxqWJ1JJJMeypgehDY5NJNAGgTVWIMChFEDQpDDoUmBQpDKLiGDuX8wL9gkaLaE6R/aMfAaxyqRgcBcRAodoUQM+UwBsIy7VKuYkDcgeZH31HbiiD6/uk/IVMeOlSKlO3bBicCxE9lyNQuokjWJmAaj4/FG1ZD3LSsCQCs6rMxJ1B0A9p50tuOLyDH3CoWO4p1iMhUQwg6knwI21Bg+ytMTNyGLfSXDc1up5f0IqDiOkkOMjuUJ1BLSBPLtQdCdI5eNUmJw5QwfYeR8qZpUFm4ucZwrCDeJG8NbnXv7SHXQe6peD4jhXntLcMyS1szJ7zl8656qzVzg7qW1gGTufP8KaVg2bE2sGeVn2oB/wBtAW8D/wDbnyCn5Csmcf3Cmmxx5aUYIWRssuAG/wBHH8I/00/a4jgrRBV7H8IX5ATWDbGnvppsSe80Yodm66W9NLOJ6oL1p6rN2lBHrZNNY0GTlWax/S24wi3cvA95cgRv6oMT51Tm/wCdNXGmlSCySMUzsXdizEgkkydIG/kAK0WEw7fSywXNBZp2ChfVYmNpy+Z03rK2jXReiNrDYq2y3zkLqttnOYqAp1DKpBEjUMCNyCRpSGimaHvXGIKjMoUTMCS0EwJOVJ2G9UWOSLZ8bpI8of8AEV0rpH0fw+GU9VdF1m2YRlGaMzdnQGAFCj1VB3ma5nxdszBV1Czt3mPuA99DAr2Yjakh6sMP0fvvtbbzOnzqyw3Qxz67KvgNT9wosRn81KRGOwJ8q2mG6I2l3zN5mPgBVrh+FIo7KD3feaLHRgLPCbrEQh158h5kbVY2+iN07sg/mP8A21t1w1LVPClY6Mhb6F/auH2L95P3VNw3Q6yupDN5sfksVpAtGEosKIeG4elsAKiqPAffvUgLTlCgBOWhkpQoiKLChOWiNLIpst3UWOgs3jQooP5NHSsKMMbnjQ6ymxRM1bmIp8R4UzcxZ76SxphxSsdDOIvltyYqNkqUUpPVVLGMAUsOac6qh1VIYkXKBel9TRrhyaBDWagTVjY4HdbZCPE6fOrG30QY7uB5An8KLHRnKOtfa6GoPWZj7h9xqba6K2RuhPmx+4ilY8TBhqseGYi6jZrQaecKSPgK3Fjg9pPVtoPYJ95qclmlY6M0oxd+OtGVf2jBPhzI91W+GwCjZFB3JAk+Ou9Wgt0RSkMYWzTgtU6gilRQA2tulhKOhmoGCKFFRigKEzQIoy2tIJoCg6EUmiCUgDLU2WNLmizUAJy0R0oZqQTQACT9qKFIH50oUhmIam2rUrw9Bsi+0T86eFheSr7APurZyM8TG5J8aWnD3bZGP8JraW/z+eVHSseJkU4DdP1I8yB8zTydGrh3yjzb8JrVBD7KMClY8TO2+ih5uvsBPzipVvovb5sx9w/GrwJRlfClbHSK2zwOyP7MHzk/MxUyzhQuwC+QA+VSFFLikFDS2hTgtilqo8KVM/n8+FABBaMLRhaUdKAoILSwKSD4/n8mjDUDoUKE0iaMUBQo0nOKE0APzB+BpDoTPjQLURMeVDTwoCgT4/nlRgeNCgVoBCctGBRg60GoCggaImhFEAe8UBQIpuYpZBnlHPX+n30HE0gobAoMnjRzypBf8mgKBCjQtHtoUlbg8Ph+IoUrHRGj8+6lxp7qFCtCQn/ChQoUAKY6/wANKX8/ChQoAUDpTgHaP55mhQpAxXP20tN/b99ChQAs8/Olfj+NChSGJubUE39g/wC6hQoGEgpXL3UdCmSGaMfcKFCkUFy9rUlzp+e+joUgYlRv5/cKEUdCqEKO1JJ+dChSGGq0TUKFIYXdSCdaFCgQlt6ZxJ7Q8jQoUhh5dajs0MANB/WhQoAh4i4QxgmhQoUwP//Z"/>
          <p:cNvSpPr>
            <a:spLocks noChangeAspect="1" noChangeArrowheads="1"/>
          </p:cNvSpPr>
          <p:nvPr/>
        </p:nvSpPr>
        <p:spPr bwMode="auto">
          <a:xfrm>
            <a:off x="215900" y="-628650"/>
            <a:ext cx="21431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6" name="Picture 10" descr="http://images.travelpod.com/users/hamiltonfamily/1.1234971300.moshi-dalla-dal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0353" y="4875196"/>
            <a:ext cx="2752397" cy="2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316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 things!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100" name="Picture 4" descr="C:\Users\LOUISE\Pictures\Tanzania\New folder\DSCN4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484784"/>
            <a:ext cx="5003284" cy="37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OUISE\Pictures\Tanzania\102NIKON\DSCN51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3164" y="1484783"/>
            <a:ext cx="5002718" cy="37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LOUISE\Pictures\Tanzania\103NIKON\DSCN54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7600" y="1292811"/>
            <a:ext cx="6048282" cy="453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LOUISE\Pictures\Tanzania\103NIKON\DSCN55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42230" y="2041332"/>
            <a:ext cx="6182671" cy="463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LOUISE\Pictures\Tanzania\104NIKON\DSCN57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69915" y="2078466"/>
            <a:ext cx="6479847" cy="486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983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LOUISE\Pictures\Tanzania\102NIKON\DSCN52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409730" cy="48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34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8" descr="C:\Users\LOUISE\Pictures\Tanzania\104NIKON\DSCN5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81899"/>
            <a:ext cx="6129836" cy="45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522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Tips!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MDU- The Electives Network </a:t>
            </a:r>
          </a:p>
          <a:p>
            <a:pPr lvl="1"/>
            <a:r>
              <a:rPr lang="en-GB" dirty="0" smtClean="0"/>
              <a:t>Free access to database of &gt;2500 hospitals</a:t>
            </a:r>
            <a:endParaRPr lang="en-GB" dirty="0"/>
          </a:p>
          <a:p>
            <a:pPr lvl="1"/>
            <a:r>
              <a:rPr lang="en-GB" dirty="0" smtClean="0"/>
              <a:t>Electives with a difference</a:t>
            </a:r>
          </a:p>
          <a:p>
            <a:pPr lvl="1"/>
            <a:r>
              <a:rPr lang="en-GB" dirty="0" smtClean="0"/>
              <a:t>Several reviews</a:t>
            </a:r>
          </a:p>
          <a:p>
            <a:pPr lvl="1"/>
            <a:r>
              <a:rPr lang="en-GB" dirty="0" smtClean="0"/>
              <a:t>Funding</a:t>
            </a:r>
          </a:p>
          <a:p>
            <a:r>
              <a:rPr lang="en-GB" dirty="0" smtClean="0"/>
              <a:t>Plan it yourself rather than through an organisation</a:t>
            </a:r>
          </a:p>
          <a:p>
            <a:r>
              <a:rPr lang="en-GB" dirty="0" smtClean="0"/>
              <a:t>Plan your funding </a:t>
            </a:r>
          </a:p>
          <a:p>
            <a:r>
              <a:rPr lang="en-GB" dirty="0" smtClean="0"/>
              <a:t>Write a diary! </a:t>
            </a:r>
          </a:p>
        </p:txBody>
      </p:sp>
    </p:spTree>
    <p:extLst>
      <p:ext uri="{BB962C8B-B14F-4D97-AF65-F5344CB8AC3E}">
        <p14:creationId xmlns:p14="http://schemas.microsoft.com/office/powerpoint/2010/main" xmlns="" val="7246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9" y="2852936"/>
            <a:ext cx="2267744" cy="2850874"/>
          </a:xfrm>
        </p:spPr>
        <p:txBody>
          <a:bodyPr>
            <a:normAutofit fontScale="92500"/>
          </a:bodyPr>
          <a:lstStyle/>
          <a:p>
            <a:pPr marL="36576" indent="0">
              <a:buNone/>
            </a:pPr>
            <a:r>
              <a:rPr lang="en-GB" sz="2500" dirty="0" smtClean="0"/>
              <a:t>With thanks to the Frank Denning Memorial Fund and the Internal Medicine team at KCMC.</a:t>
            </a:r>
          </a:p>
          <a:p>
            <a:endParaRPr lang="en-GB" sz="2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60" t="25145" r="27405" b="5212"/>
          <a:stretch/>
        </p:blipFill>
        <p:spPr bwMode="auto">
          <a:xfrm>
            <a:off x="2267744" y="1556657"/>
            <a:ext cx="4441371" cy="50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5244171"/>
            <a:ext cx="1524000" cy="114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05124" y="383958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hlinkClick r:id="rId4"/>
              </a:rPr>
              <a:t>nln06@ic.ac.uk</a:t>
            </a:r>
            <a:endParaRPr lang="en-GB" sz="2000" dirty="0"/>
          </a:p>
          <a:p>
            <a:r>
              <a:rPr lang="en-GB" sz="2000" dirty="0">
                <a:hlinkClick r:id="rId5"/>
              </a:rPr>
              <a:t>international@kcmc.ac.tz</a:t>
            </a:r>
            <a:r>
              <a:rPr lang="en-GB" sz="2000" dirty="0"/>
              <a:t>: </a:t>
            </a:r>
            <a:r>
              <a:rPr lang="en-GB" sz="2000" dirty="0" err="1"/>
              <a:t>Aneth</a:t>
            </a:r>
            <a:r>
              <a:rPr lang="en-GB" sz="2000" dirty="0"/>
              <a:t> </a:t>
            </a:r>
            <a:r>
              <a:rPr lang="en-GB" sz="2000" dirty="0" err="1"/>
              <a:t>Nkya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5762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7 -0.07686 C -0.01771 -0.05672 -0.00903 -0.0338 -0.00625 -0.02246 C -0.00452 -0.01135 -0.00382 -0.00348 -0.00434 0.00277 C -0.00521 0.00879 -0.00903 0.00648 -0.01355 0.00439 C -0.01875 0.00069 -0.02414 -0.0044 -0.03421 -0.01991 C -0.04289 -0.03195 -0.0566 -0.05463 -0.07032 -0.08056 C -0.08299 -0.10301 -0.09775 -0.13241 -0.11181 -0.16019 C -0.12657 -0.18843 -0.13976 -0.21783 -0.15226 -0.24445 C -0.16615 -0.27338 -0.17761 -0.30047 -0.18629 -0.32315 C -0.19532 -0.34676 -0.20209 -0.36667 -0.20487 -0.37801 C -0.20886 -0.39236 -0.20834 -0.4 -0.20608 -0.40093 C -0.20556 -0.40625 -0.20174 -0.40602 -0.19358 -0.39491 C -0.18525 -0.38357 -0.17379 -0.36459 -0.15921 -0.33727 C -0.14462 -0.30787 -0.1316 -0.27894 -0.12379 -0.25834 C -0.11789 -0.24074 -0.11337 -0.2257 -0.11476 -0.22153 C -0.11737 -0.21945 -0.12101 -0.21991 -0.12917 -0.23033 C -0.13664 -0.24074 -0.13559 -0.23727 -0.16129 -0.2838 C -0.18507 -0.32408 -0.20521 -0.36852 -0.21789 -0.39514 C -0.23073 -0.4213 -0.24011 -0.44306 -0.25226 -0.47084 C -0.26511 -0.50047 -0.27535 -0.52686 -0.28143 -0.54445 C -0.28803 -0.5625 -0.28907 -0.5713 -0.28993 -0.58241 C -0.29132 -0.59445 -0.28924 -0.59422 -0.28681 -0.59653 C -0.28403 -0.59861 -0.28299 -0.60232 -0.27934 -0.60232 " pathEditMode="relative" rAng="-7355296" ptsTypes="fffffffffffffffffffffff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nln06@ic.ac.uk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international@kcmc.ac.tz</a:t>
            </a:r>
            <a:r>
              <a:rPr lang="en-GB" dirty="0" smtClean="0"/>
              <a:t>: </a:t>
            </a:r>
            <a:r>
              <a:rPr lang="en-GB" dirty="0" err="1" smtClean="0"/>
              <a:t>Aneth</a:t>
            </a:r>
            <a:r>
              <a:rPr lang="en-GB" dirty="0" smtClean="0"/>
              <a:t> </a:t>
            </a:r>
            <a:r>
              <a:rPr lang="en-GB" dirty="0" err="1" smtClean="0"/>
              <a:t>Nkya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34095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I’m going to cover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choose Tanzania?</a:t>
            </a:r>
          </a:p>
          <a:p>
            <a:r>
              <a:rPr lang="en-GB" dirty="0" smtClean="0"/>
              <a:t>The Hospital and Outreach clinics </a:t>
            </a:r>
          </a:p>
          <a:p>
            <a:r>
              <a:rPr lang="en-GB" dirty="0"/>
              <a:t>One day in Internal Medicine </a:t>
            </a:r>
          </a:p>
          <a:p>
            <a:r>
              <a:rPr lang="en-GB" dirty="0" smtClean="0"/>
              <a:t>Some Cases</a:t>
            </a:r>
          </a:p>
          <a:p>
            <a:r>
              <a:rPr lang="en-GB" dirty="0" smtClean="0"/>
              <a:t>Facilities in Moshi </a:t>
            </a:r>
          </a:p>
          <a:p>
            <a:r>
              <a:rPr lang="en-GB" dirty="0" smtClean="0"/>
              <a:t>What else is there to do in Tanzania?</a:t>
            </a:r>
          </a:p>
          <a:p>
            <a:r>
              <a:rPr lang="en-GB" dirty="0" smtClean="0"/>
              <a:t>Elective tips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59058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did I choose Tanzania?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Interest</a:t>
            </a:r>
          </a:p>
          <a:p>
            <a:pPr lvl="1"/>
            <a:r>
              <a:rPr lang="en-GB" dirty="0" smtClean="0"/>
              <a:t>Life in the third world</a:t>
            </a:r>
          </a:p>
          <a:p>
            <a:pPr lvl="1"/>
            <a:r>
              <a:rPr lang="en-GB" dirty="0" smtClean="0"/>
              <a:t>Examine patients with signs</a:t>
            </a:r>
          </a:p>
          <a:p>
            <a:pPr lvl="1"/>
            <a:r>
              <a:rPr lang="en-GB" dirty="0" smtClean="0"/>
              <a:t>Tropical diseases</a:t>
            </a:r>
          </a:p>
          <a:p>
            <a:pPr lvl="1"/>
            <a:r>
              <a:rPr lang="en-GB" dirty="0" smtClean="0"/>
              <a:t>Different culture </a:t>
            </a:r>
          </a:p>
          <a:p>
            <a:endParaRPr lang="en-GB" dirty="0"/>
          </a:p>
          <a:p>
            <a:r>
              <a:rPr lang="en-GB" dirty="0" smtClean="0"/>
              <a:t>Practical</a:t>
            </a:r>
          </a:p>
          <a:p>
            <a:pPr lvl="1"/>
            <a:r>
              <a:rPr lang="en-GB" dirty="0" smtClean="0"/>
              <a:t>Medical teams speak in English </a:t>
            </a:r>
          </a:p>
          <a:p>
            <a:pPr lvl="1"/>
            <a:r>
              <a:rPr lang="en-GB" dirty="0" smtClean="0"/>
              <a:t>Quite Safe</a:t>
            </a:r>
          </a:p>
          <a:p>
            <a:endParaRPr lang="en-GB" dirty="0"/>
          </a:p>
        </p:txBody>
      </p:sp>
      <p:pic>
        <p:nvPicPr>
          <p:cNvPr id="1028" name="Picture 4" descr="http://upload.wikimedia.org/wikipedia/commons/thumb/c/c2/Coat_of_arms_of_Tanzania.svg/85px-Coat_of_arms_of_Tanzania.svg.png">
            <a:hlinkClick r:id="rId2" tooltip="Coat of arms of Tanzania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32656"/>
            <a:ext cx="991578" cy="115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33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beginning…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60" t="25145" r="27405" b="5212"/>
          <a:stretch/>
        </p:blipFill>
        <p:spPr bwMode="auto">
          <a:xfrm>
            <a:off x="2267744" y="1556657"/>
            <a:ext cx="4441371" cy="50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584020" y="2000866"/>
            <a:ext cx="152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985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C -0.0059 -0.02083 -0.0125 -0.04467 -0.01007 -0.0618 C -0.00573 -0.08009 -0.00017 -0.0956 0.00573 -0.10903 C 0.01459 -0.12477 0.02361 -0.13079 0.03525 -0.13796 C 0.04705 -0.14421 0.05903 -0.14861 0.0757 -0.14352 C 0.09063 -0.14167 0.11111 -0.13079 0.12865 -0.11273 C 0.14671 -0.09954 0.16528 -0.0794 0.18247 -0.05833 C 0.20122 -0.03819 0.21511 -0.01366 0.22865 0.00926 C 0.24393 0.0338 0.25452 0.05857 0.2599 0.08287 C 0.26719 0.10695 0.26927 0.13125 0.26736 0.14838 C 0.26632 0.16759 0.25851 0.18472 0.25105 0.19329 C 0.24462 0.20579 0.23316 0.21574 0.21927 0.21389 C 0.20452 0.2132 0.18646 0.2044 0.16789 0.18634 C 0.14983 0.16435 0.13733 0.13773 0.1316 0.1162 C 0.129 0.09514 0.12934 0.07616 0.13768 0.06227 C 0.14653 0.05093 0.1573 0.04259 0.17171 0.04283 C 0.18525 0.04421 0.1849 0.03982 0.22084 0.06713 C 0.25573 0.08866 0.27691 0.12708 0.29115 0.14838 C 0.30625 0.16898 0.31511 0.18866 0.32657 0.21412 C 0.33907 0.24167 0.34618 0.26921 0.34844 0.29097 C 0.35209 0.31042 0.34809 0.32546 0.3408 0.34722 C 0.33421 0.36945 0.32778 0.37454 0.31927 0.38542 C 0.30938 0.39769 0.30191 0.40787 0.29184 0.41829 " pathEditMode="relative" rAng="2864452" ptsTypes="fffffffffffffffffffffff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Kilimanjaro Christian Medical Centre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37" y="4869160"/>
            <a:ext cx="8589586" cy="1401019"/>
          </a:xfrm>
        </p:spPr>
        <p:txBody>
          <a:bodyPr/>
          <a:lstStyle/>
          <a:p>
            <a:r>
              <a:rPr lang="en-GB" dirty="0" smtClean="0"/>
              <a:t>Large government hospital</a:t>
            </a:r>
          </a:p>
          <a:p>
            <a:r>
              <a:rPr lang="en-GB" dirty="0" smtClean="0"/>
              <a:t>In the foothills of Mt. Kilimanjaro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C:\Users\LOUISE\Pictures\Tanzania\102NIKON\DSCN536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636" y="1361514"/>
            <a:ext cx="4176464" cy="3147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LOUISE\Pictures\Tanzania\102NIKON\DSCN527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5919" y="1361515"/>
            <a:ext cx="4260304" cy="3147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694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68072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  Internal Medicine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1377574"/>
            <a:ext cx="3754760" cy="5147772"/>
          </a:xfrm>
        </p:spPr>
        <p:txBody>
          <a:bodyPr/>
          <a:lstStyle/>
          <a:p>
            <a:r>
              <a:rPr lang="en-GB" dirty="0" smtClean="0"/>
              <a:t>Morning Report</a:t>
            </a:r>
          </a:p>
          <a:p>
            <a:r>
              <a:rPr lang="en-GB" dirty="0" smtClean="0"/>
              <a:t>Breakfast</a:t>
            </a:r>
          </a:p>
          <a:p>
            <a:r>
              <a:rPr lang="en-GB" dirty="0" smtClean="0"/>
              <a:t>Ward round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C:\Users\LOUISE\Pictures\Bisi elective\IMG_5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305" y="1377573"/>
            <a:ext cx="4103615" cy="234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OUISE\Pictures\Bisi elective\IMG_5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305" y="1377573"/>
            <a:ext cx="4104328" cy="266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LOUISE\Pictures\Tanzania\102NIKON\DSCN529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305" y="4149079"/>
            <a:ext cx="4103615" cy="2520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LOUISE\Pictures\Tanzania\102NIKON\DSCN535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4519" y="4140089"/>
            <a:ext cx="3888432" cy="2520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9198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Outreach placements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16718" cy="4781128"/>
          </a:xfrm>
        </p:spPr>
        <p:txBody>
          <a:bodyPr>
            <a:normAutofit/>
          </a:bodyPr>
          <a:lstStyle/>
          <a:p>
            <a:r>
              <a:rPr lang="en-GB" dirty="0" smtClean="0"/>
              <a:t>Poverty- 60</a:t>
            </a:r>
            <a:r>
              <a:rPr lang="en-GB" dirty="0"/>
              <a:t>% of the population live on less than $2 a </a:t>
            </a:r>
            <a:r>
              <a:rPr lang="en-GB" dirty="0" smtClean="0"/>
              <a:t>day. </a:t>
            </a:r>
          </a:p>
          <a:p>
            <a:endParaRPr lang="en-GB" dirty="0"/>
          </a:p>
          <a:p>
            <a:r>
              <a:rPr lang="en-GB" dirty="0" smtClean="0"/>
              <a:t>Poor transport links</a:t>
            </a:r>
          </a:p>
          <a:p>
            <a:endParaRPr lang="en-GB" dirty="0"/>
          </a:p>
          <a:p>
            <a:r>
              <a:rPr lang="en-GB" dirty="0" smtClean="0"/>
              <a:t>Solution: Take medical teams out in to the community</a:t>
            </a:r>
          </a:p>
          <a:p>
            <a:endParaRPr lang="en-GB" dirty="0"/>
          </a:p>
        </p:txBody>
      </p:sp>
      <p:pic>
        <p:nvPicPr>
          <p:cNvPr id="3074" name="Picture 2" descr="C:\Users\LOUISE\Pictures\Tanzania\102NIKON\DSCN52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1523" y="1196752"/>
            <a:ext cx="2678829" cy="200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Tanzania\102NIKON\DSCN52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6061" y="3200203"/>
            <a:ext cx="2728620" cy="206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LOUISE\Pictures\Bisi elective\IMG_5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6061" y="4797152"/>
            <a:ext cx="2744082" cy="205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759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Communicable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HIV/AIDS</a:t>
            </a:r>
          </a:p>
          <a:p>
            <a:pPr lvl="1"/>
            <a:r>
              <a:rPr lang="en-GB" dirty="0" smtClean="0"/>
              <a:t>Vertical Transmission </a:t>
            </a:r>
          </a:p>
          <a:p>
            <a:pPr lvl="1"/>
            <a:r>
              <a:rPr lang="en-GB" dirty="0" smtClean="0"/>
              <a:t>Immune Reconstitution </a:t>
            </a:r>
            <a:r>
              <a:rPr lang="en-GB" dirty="0"/>
              <a:t>I</a:t>
            </a:r>
            <a:r>
              <a:rPr lang="en-GB" dirty="0" smtClean="0"/>
              <a:t>nflammatory Syndrome (IRIS)</a:t>
            </a:r>
          </a:p>
          <a:p>
            <a:pPr lvl="1"/>
            <a:r>
              <a:rPr lang="en-GB" dirty="0" smtClean="0"/>
              <a:t>Orphanages </a:t>
            </a:r>
          </a:p>
          <a:p>
            <a:endParaRPr lang="en-GB" dirty="0"/>
          </a:p>
          <a:p>
            <a:r>
              <a:rPr lang="en-GB" dirty="0" err="1" smtClean="0"/>
              <a:t>Neurocysticercosis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Hydatid</a:t>
            </a:r>
            <a:r>
              <a:rPr lang="en-GB" dirty="0" smtClean="0"/>
              <a:t> disease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http://www.who.int/entity/buruli/photos/Contracture_Ghana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45265"/>
            <a:ext cx="4449341" cy="331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08304" y="4102077"/>
            <a:ext cx="720080" cy="4070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 descr="C:\Users\LOUISE\Pictures\Tanzania\102NIKON\DSCN5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7730" y="3257128"/>
            <a:ext cx="4489538" cy="336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355976" y="3245014"/>
            <a:ext cx="4521292" cy="3496354"/>
            <a:chOff x="4355976" y="3245014"/>
            <a:chExt cx="4428234" cy="3496354"/>
          </a:xfrm>
        </p:grpSpPr>
        <p:pic>
          <p:nvPicPr>
            <p:cNvPr id="7" name="Picture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70553" y="3257128"/>
              <a:ext cx="3123892" cy="348424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136138" y="3245014"/>
              <a:ext cx="648072" cy="348424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55976" y="3245265"/>
              <a:ext cx="679826" cy="348424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424966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1.static.flickr.com/28/43845122_e6c98e695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694" y="369253"/>
            <a:ext cx="4347298" cy="284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4869160"/>
            <a:ext cx="3945376" cy="2525763"/>
          </a:xfrm>
        </p:spPr>
        <p:txBody>
          <a:bodyPr/>
          <a:lstStyle/>
          <a:p>
            <a:r>
              <a:rPr lang="en-GB" dirty="0" err="1" smtClean="0"/>
              <a:t>Chagga</a:t>
            </a:r>
            <a:r>
              <a:rPr lang="en-GB" dirty="0" smtClean="0"/>
              <a:t> Village</a:t>
            </a:r>
            <a:endParaRPr lang="en-GB" dirty="0"/>
          </a:p>
        </p:txBody>
      </p:sp>
      <p:pic>
        <p:nvPicPr>
          <p:cNvPr id="4099" name="Picture 3" descr="C:\Users\LOUISE\Pictures\Tanzania\100NIKON\DSCN48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89" r="7089"/>
          <a:stretch/>
        </p:blipFill>
        <p:spPr bwMode="auto">
          <a:xfrm>
            <a:off x="4660242" y="3396921"/>
            <a:ext cx="4373876" cy="323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34303" y="1268760"/>
            <a:ext cx="3945376" cy="25257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Masai</a:t>
            </a:r>
            <a:r>
              <a:rPr lang="en-GB" dirty="0" smtClean="0"/>
              <a:t> Herdsman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234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574</TotalTime>
  <Words>279</Words>
  <Application>Microsoft Office PowerPoint</Application>
  <PresentationFormat>On-screen Show (4:3)</PresentationFormat>
  <Paragraphs>88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Technic</vt:lpstr>
      <vt:lpstr>    Tanzania           Natasha Newlands</vt:lpstr>
      <vt:lpstr>What I’m going to cover</vt:lpstr>
      <vt:lpstr>Why did I choose Tanzania?</vt:lpstr>
      <vt:lpstr>The beginning…</vt:lpstr>
      <vt:lpstr>Kilimanjaro Christian Medical Centre</vt:lpstr>
      <vt:lpstr>  Internal Medicine </vt:lpstr>
      <vt:lpstr>Outreach placements</vt:lpstr>
      <vt:lpstr>Communicable Disease</vt:lpstr>
      <vt:lpstr>Slide 9</vt:lpstr>
      <vt:lpstr>Non-Communicable Disease</vt:lpstr>
      <vt:lpstr>Accommodation and Moshi Town</vt:lpstr>
      <vt:lpstr>Accommodation and Moshi Town</vt:lpstr>
      <vt:lpstr>Fun things!</vt:lpstr>
      <vt:lpstr>Slide 14</vt:lpstr>
      <vt:lpstr>Slide 15</vt:lpstr>
      <vt:lpstr>Tips! </vt:lpstr>
      <vt:lpstr>The End….</vt:lpstr>
      <vt:lpstr>Contact details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</dc:title>
  <dc:creator>LOUISE</dc:creator>
  <cp:lastModifiedBy>wpearson</cp:lastModifiedBy>
  <cp:revision>41</cp:revision>
  <dcterms:created xsi:type="dcterms:W3CDTF">2012-03-26T08:14:50Z</dcterms:created>
  <dcterms:modified xsi:type="dcterms:W3CDTF">2012-03-27T14:01:03Z</dcterms:modified>
</cp:coreProperties>
</file>