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6" r:id="rId3"/>
    <p:sldId id="284" r:id="rId4"/>
    <p:sldId id="276" r:id="rId5"/>
    <p:sldId id="278" r:id="rId6"/>
    <p:sldId id="280" r:id="rId7"/>
    <p:sldId id="259" r:id="rId8"/>
    <p:sldId id="257" r:id="rId9"/>
    <p:sldId id="273" r:id="rId10"/>
    <p:sldId id="266" r:id="rId11"/>
    <p:sldId id="274" r:id="rId12"/>
    <p:sldId id="269" r:id="rId13"/>
    <p:sldId id="272" r:id="rId14"/>
    <p:sldId id="267" r:id="rId15"/>
    <p:sldId id="289" r:id="rId16"/>
    <p:sldId id="282" r:id="rId17"/>
    <p:sldId id="270" r:id="rId18"/>
    <p:sldId id="287" r:id="rId19"/>
    <p:sldId id="283" r:id="rId20"/>
    <p:sldId id="29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83333" autoAdjust="0"/>
  </p:normalViewPr>
  <p:slideViewPr>
    <p:cSldViewPr>
      <p:cViewPr varScale="1">
        <p:scale>
          <a:sx n="65" d="100"/>
          <a:sy n="65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D61BD-12C7-452E-9C14-B82EA6A29DC5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FFD0CF-E294-4508-8697-95D2FD476F0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Make the components…e.g. Skull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dirty="0"/>
        </a:p>
      </dgm:t>
    </dgm:pt>
    <dgm:pt modelId="{AA1217DC-1840-4E67-B982-149C43C27997}" type="parTrans" cxnId="{19EA45AA-D4F2-49B6-ADD0-1215837349CC}">
      <dgm:prSet/>
      <dgm:spPr/>
      <dgm:t>
        <a:bodyPr/>
        <a:lstStyle/>
        <a:p>
          <a:endParaRPr lang="en-GB"/>
        </a:p>
      </dgm:t>
    </dgm:pt>
    <dgm:pt modelId="{63581298-9FE0-4431-9024-6FCAF89E9BE2}" type="sibTrans" cxnId="{19EA45AA-D4F2-49B6-ADD0-1215837349CC}">
      <dgm:prSet/>
      <dgm:spPr/>
      <dgm:t>
        <a:bodyPr/>
        <a:lstStyle/>
        <a:p>
          <a:endParaRPr lang="en-GB"/>
        </a:p>
      </dgm:t>
    </dgm:pt>
    <dgm:pt modelId="{A3A6B324-9844-4E33-A39D-A7D18039384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Test (operate on model!) for Realism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/>
        </a:p>
      </dgm:t>
    </dgm:pt>
    <dgm:pt modelId="{1B85EC18-D550-4ED4-A263-1B61E1A64B22}" type="parTrans" cxnId="{38C52736-F75F-4D6A-A498-750A8AC9BDC5}">
      <dgm:prSet/>
      <dgm:spPr/>
      <dgm:t>
        <a:bodyPr/>
        <a:lstStyle/>
        <a:p>
          <a:endParaRPr lang="en-GB"/>
        </a:p>
      </dgm:t>
    </dgm:pt>
    <dgm:pt modelId="{DE5EF830-2629-45F4-BD4C-50A6C1470236}" type="sibTrans" cxnId="{38C52736-F75F-4D6A-A498-750A8AC9BDC5}">
      <dgm:prSet/>
      <dgm:spPr/>
      <dgm:t>
        <a:bodyPr/>
        <a:lstStyle/>
        <a:p>
          <a:endParaRPr lang="en-GB"/>
        </a:p>
      </dgm:t>
    </dgm:pt>
    <dgm:pt modelId="{134A7518-982A-48C6-BE49-786C5044ABB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IS IT GOOD ENOUGH? NO…then BACK TO THE LAB!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dirty="0"/>
        </a:p>
      </dgm:t>
    </dgm:pt>
    <dgm:pt modelId="{FFE95F82-C8DA-480B-BD71-100EB4C03A84}" type="parTrans" cxnId="{8B5B43E5-B7FB-44C2-B4A9-73790C7E43AC}">
      <dgm:prSet/>
      <dgm:spPr/>
      <dgm:t>
        <a:bodyPr/>
        <a:lstStyle/>
        <a:p>
          <a:endParaRPr lang="en-GB"/>
        </a:p>
      </dgm:t>
    </dgm:pt>
    <dgm:pt modelId="{53577085-6D48-4EA6-B665-42E5EB083169}" type="sibTrans" cxnId="{8B5B43E5-B7FB-44C2-B4A9-73790C7E43AC}">
      <dgm:prSet/>
      <dgm:spPr/>
      <dgm:t>
        <a:bodyPr/>
        <a:lstStyle/>
        <a:p>
          <a:endParaRPr lang="en-GB"/>
        </a:p>
      </dgm:t>
    </dgm:pt>
    <dgm:pt modelId="{43FCE2F4-8053-474C-A401-9BE2BDB982B4}">
      <dgm:prSet phldrT="[Text]"/>
      <dgm:spPr/>
      <dgm:t>
        <a:bodyPr/>
        <a:lstStyle/>
        <a:p>
          <a:pPr marL="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Re-test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47325213-6734-4782-825F-391C85C40CC0}" type="parTrans" cxnId="{469694D7-9C47-4756-919C-ABE6F296F4E9}">
      <dgm:prSet/>
      <dgm:spPr/>
      <dgm:t>
        <a:bodyPr/>
        <a:lstStyle/>
        <a:p>
          <a:endParaRPr lang="en-GB"/>
        </a:p>
      </dgm:t>
    </dgm:pt>
    <dgm:pt modelId="{B9B17D45-7585-4944-A6E1-1B4F0397B617}" type="sibTrans" cxnId="{469694D7-9C47-4756-919C-ABE6F296F4E9}">
      <dgm:prSet/>
      <dgm:spPr/>
      <dgm:t>
        <a:bodyPr/>
        <a:lstStyle/>
        <a:p>
          <a:endParaRPr lang="en-GB"/>
        </a:p>
      </dgm:t>
    </dgm:pt>
    <dgm:pt modelId="{4915E177-53BB-4F4F-851B-16AD38068865}" type="pres">
      <dgm:prSet presAssocID="{40BD61BD-12C7-452E-9C14-B82EA6A29DC5}" presName="cycle" presStyleCnt="0">
        <dgm:presLayoutVars>
          <dgm:dir/>
          <dgm:resizeHandles val="exact"/>
        </dgm:presLayoutVars>
      </dgm:prSet>
      <dgm:spPr/>
    </dgm:pt>
    <dgm:pt modelId="{72389283-4C83-4B7E-9825-BF0BA5D3A5CA}" type="pres">
      <dgm:prSet presAssocID="{08FFD0CF-E294-4508-8697-95D2FD476F07}" presName="node" presStyleLbl="node1" presStyleIdx="0" presStyleCnt="4">
        <dgm:presLayoutVars>
          <dgm:bulletEnabled val="1"/>
        </dgm:presLayoutVars>
      </dgm:prSet>
      <dgm:spPr/>
    </dgm:pt>
    <dgm:pt modelId="{305C0EE2-5DC8-4C10-B6A4-EA72E92EFF74}" type="pres">
      <dgm:prSet presAssocID="{08FFD0CF-E294-4508-8697-95D2FD476F07}" presName="spNode" presStyleCnt="0"/>
      <dgm:spPr/>
    </dgm:pt>
    <dgm:pt modelId="{273CCE3F-7F07-47A3-981D-9D9DF4EF449C}" type="pres">
      <dgm:prSet presAssocID="{63581298-9FE0-4431-9024-6FCAF89E9BE2}" presName="sibTrans" presStyleLbl="sibTrans1D1" presStyleIdx="0" presStyleCnt="4"/>
      <dgm:spPr/>
    </dgm:pt>
    <dgm:pt modelId="{04877253-8491-4EC2-B7A0-8F532330359A}" type="pres">
      <dgm:prSet presAssocID="{A3A6B324-9844-4E33-A39D-A7D180393844}" presName="node" presStyleLbl="node1" presStyleIdx="1" presStyleCnt="4">
        <dgm:presLayoutVars>
          <dgm:bulletEnabled val="1"/>
        </dgm:presLayoutVars>
      </dgm:prSet>
      <dgm:spPr/>
    </dgm:pt>
    <dgm:pt modelId="{0411D749-B2FA-48C5-867B-609541D4184B}" type="pres">
      <dgm:prSet presAssocID="{A3A6B324-9844-4E33-A39D-A7D180393844}" presName="spNode" presStyleCnt="0"/>
      <dgm:spPr/>
    </dgm:pt>
    <dgm:pt modelId="{67D0E57B-52C0-447A-8F07-A0DF13FA7173}" type="pres">
      <dgm:prSet presAssocID="{DE5EF830-2629-45F4-BD4C-50A6C1470236}" presName="sibTrans" presStyleLbl="sibTrans1D1" presStyleIdx="1" presStyleCnt="4"/>
      <dgm:spPr/>
    </dgm:pt>
    <dgm:pt modelId="{93D7A185-9702-4268-AB14-ADC098E5A39F}" type="pres">
      <dgm:prSet presAssocID="{134A7518-982A-48C6-BE49-786C5044ABB4}" presName="node" presStyleLbl="node1" presStyleIdx="2" presStyleCnt="4">
        <dgm:presLayoutVars>
          <dgm:bulletEnabled val="1"/>
        </dgm:presLayoutVars>
      </dgm:prSet>
      <dgm:spPr/>
    </dgm:pt>
    <dgm:pt modelId="{516338F3-6DDB-4F2B-AC17-93F8657EBAF0}" type="pres">
      <dgm:prSet presAssocID="{134A7518-982A-48C6-BE49-786C5044ABB4}" presName="spNode" presStyleCnt="0"/>
      <dgm:spPr/>
    </dgm:pt>
    <dgm:pt modelId="{A3070AEB-667E-4EF1-BDD9-66C14EF445D8}" type="pres">
      <dgm:prSet presAssocID="{53577085-6D48-4EA6-B665-42E5EB083169}" presName="sibTrans" presStyleLbl="sibTrans1D1" presStyleIdx="2" presStyleCnt="4"/>
      <dgm:spPr/>
    </dgm:pt>
    <dgm:pt modelId="{F5958424-3787-43FC-B98D-D721555D9EA1}" type="pres">
      <dgm:prSet presAssocID="{43FCE2F4-8053-474C-A401-9BE2BDB982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3602C-BA07-44A6-B8AC-677310DB89FB}" type="pres">
      <dgm:prSet presAssocID="{43FCE2F4-8053-474C-A401-9BE2BDB982B4}" presName="spNode" presStyleCnt="0"/>
      <dgm:spPr/>
    </dgm:pt>
    <dgm:pt modelId="{C2A16270-4EDA-4E11-AC42-59C22948FF0A}" type="pres">
      <dgm:prSet presAssocID="{B9B17D45-7585-4944-A6E1-1B4F0397B617}" presName="sibTrans" presStyleLbl="sibTrans1D1" presStyleIdx="3" presStyleCnt="4"/>
      <dgm:spPr/>
    </dgm:pt>
  </dgm:ptLst>
  <dgm:cxnLst>
    <dgm:cxn modelId="{69CF75B8-A526-4FD3-BF09-B4107C11512E}" type="presOf" srcId="{53577085-6D48-4EA6-B665-42E5EB083169}" destId="{A3070AEB-667E-4EF1-BDD9-66C14EF445D8}" srcOrd="0" destOrd="0" presId="urn:microsoft.com/office/officeart/2005/8/layout/cycle5"/>
    <dgm:cxn modelId="{7DEA6BDC-D20F-4E12-B2AD-A3A8DA72187B}" type="presOf" srcId="{B9B17D45-7585-4944-A6E1-1B4F0397B617}" destId="{C2A16270-4EDA-4E11-AC42-59C22948FF0A}" srcOrd="0" destOrd="0" presId="urn:microsoft.com/office/officeart/2005/8/layout/cycle5"/>
    <dgm:cxn modelId="{AA17D30D-CFDD-4F4B-A379-8ABA882DF672}" type="presOf" srcId="{43FCE2F4-8053-474C-A401-9BE2BDB982B4}" destId="{F5958424-3787-43FC-B98D-D721555D9EA1}" srcOrd="0" destOrd="0" presId="urn:microsoft.com/office/officeart/2005/8/layout/cycle5"/>
    <dgm:cxn modelId="{420A3B08-C1C5-40C6-B8E2-DFF1C70035BF}" type="presOf" srcId="{A3A6B324-9844-4E33-A39D-A7D180393844}" destId="{04877253-8491-4EC2-B7A0-8F532330359A}" srcOrd="0" destOrd="0" presId="urn:microsoft.com/office/officeart/2005/8/layout/cycle5"/>
    <dgm:cxn modelId="{B774A792-5CD7-45BB-94FF-17C4CE333694}" type="presOf" srcId="{63581298-9FE0-4431-9024-6FCAF89E9BE2}" destId="{273CCE3F-7F07-47A3-981D-9D9DF4EF449C}" srcOrd="0" destOrd="0" presId="urn:microsoft.com/office/officeart/2005/8/layout/cycle5"/>
    <dgm:cxn modelId="{469694D7-9C47-4756-919C-ABE6F296F4E9}" srcId="{40BD61BD-12C7-452E-9C14-B82EA6A29DC5}" destId="{43FCE2F4-8053-474C-A401-9BE2BDB982B4}" srcOrd="3" destOrd="0" parTransId="{47325213-6734-4782-825F-391C85C40CC0}" sibTransId="{B9B17D45-7585-4944-A6E1-1B4F0397B617}"/>
    <dgm:cxn modelId="{38C52736-F75F-4D6A-A498-750A8AC9BDC5}" srcId="{40BD61BD-12C7-452E-9C14-B82EA6A29DC5}" destId="{A3A6B324-9844-4E33-A39D-A7D180393844}" srcOrd="1" destOrd="0" parTransId="{1B85EC18-D550-4ED4-A263-1B61E1A64B22}" sibTransId="{DE5EF830-2629-45F4-BD4C-50A6C1470236}"/>
    <dgm:cxn modelId="{54D1FA2F-2411-47D1-8F60-908935BB0D57}" type="presOf" srcId="{DE5EF830-2629-45F4-BD4C-50A6C1470236}" destId="{67D0E57B-52C0-447A-8F07-A0DF13FA7173}" srcOrd="0" destOrd="0" presId="urn:microsoft.com/office/officeart/2005/8/layout/cycle5"/>
    <dgm:cxn modelId="{8B5B43E5-B7FB-44C2-B4A9-73790C7E43AC}" srcId="{40BD61BD-12C7-452E-9C14-B82EA6A29DC5}" destId="{134A7518-982A-48C6-BE49-786C5044ABB4}" srcOrd="2" destOrd="0" parTransId="{FFE95F82-C8DA-480B-BD71-100EB4C03A84}" sibTransId="{53577085-6D48-4EA6-B665-42E5EB083169}"/>
    <dgm:cxn modelId="{C0D2A530-8F83-4785-B48A-94B42331B5D3}" type="presOf" srcId="{40BD61BD-12C7-452E-9C14-B82EA6A29DC5}" destId="{4915E177-53BB-4F4F-851B-16AD38068865}" srcOrd="0" destOrd="0" presId="urn:microsoft.com/office/officeart/2005/8/layout/cycle5"/>
    <dgm:cxn modelId="{E70EC647-6315-47D1-896A-AC8A8AF46915}" type="presOf" srcId="{134A7518-982A-48C6-BE49-786C5044ABB4}" destId="{93D7A185-9702-4268-AB14-ADC098E5A39F}" srcOrd="0" destOrd="0" presId="urn:microsoft.com/office/officeart/2005/8/layout/cycle5"/>
    <dgm:cxn modelId="{72D8EF21-F1DB-43E1-99DF-B6FB0E6C9E3E}" type="presOf" srcId="{08FFD0CF-E294-4508-8697-95D2FD476F07}" destId="{72389283-4C83-4B7E-9825-BF0BA5D3A5CA}" srcOrd="0" destOrd="0" presId="urn:microsoft.com/office/officeart/2005/8/layout/cycle5"/>
    <dgm:cxn modelId="{19EA45AA-D4F2-49B6-ADD0-1215837349CC}" srcId="{40BD61BD-12C7-452E-9C14-B82EA6A29DC5}" destId="{08FFD0CF-E294-4508-8697-95D2FD476F07}" srcOrd="0" destOrd="0" parTransId="{AA1217DC-1840-4E67-B982-149C43C27997}" sibTransId="{63581298-9FE0-4431-9024-6FCAF89E9BE2}"/>
    <dgm:cxn modelId="{254125A5-53B3-4A78-9D49-62F7C51B725B}" type="presParOf" srcId="{4915E177-53BB-4F4F-851B-16AD38068865}" destId="{72389283-4C83-4B7E-9825-BF0BA5D3A5CA}" srcOrd="0" destOrd="0" presId="urn:microsoft.com/office/officeart/2005/8/layout/cycle5"/>
    <dgm:cxn modelId="{025DF500-80BA-44E3-B66D-3FEF1177A870}" type="presParOf" srcId="{4915E177-53BB-4F4F-851B-16AD38068865}" destId="{305C0EE2-5DC8-4C10-B6A4-EA72E92EFF74}" srcOrd="1" destOrd="0" presId="urn:microsoft.com/office/officeart/2005/8/layout/cycle5"/>
    <dgm:cxn modelId="{65565C6B-DE8C-4924-8510-D4DA5DF9540B}" type="presParOf" srcId="{4915E177-53BB-4F4F-851B-16AD38068865}" destId="{273CCE3F-7F07-47A3-981D-9D9DF4EF449C}" srcOrd="2" destOrd="0" presId="urn:microsoft.com/office/officeart/2005/8/layout/cycle5"/>
    <dgm:cxn modelId="{091BB3D7-5B36-4E25-A476-5BE5C4D467D0}" type="presParOf" srcId="{4915E177-53BB-4F4F-851B-16AD38068865}" destId="{04877253-8491-4EC2-B7A0-8F532330359A}" srcOrd="3" destOrd="0" presId="urn:microsoft.com/office/officeart/2005/8/layout/cycle5"/>
    <dgm:cxn modelId="{9F65B73C-4E83-41E2-B55E-9BD540E675B4}" type="presParOf" srcId="{4915E177-53BB-4F4F-851B-16AD38068865}" destId="{0411D749-B2FA-48C5-867B-609541D4184B}" srcOrd="4" destOrd="0" presId="urn:microsoft.com/office/officeart/2005/8/layout/cycle5"/>
    <dgm:cxn modelId="{065A259F-E0AE-4556-A38A-2330D079A4C6}" type="presParOf" srcId="{4915E177-53BB-4F4F-851B-16AD38068865}" destId="{67D0E57B-52C0-447A-8F07-A0DF13FA7173}" srcOrd="5" destOrd="0" presId="urn:microsoft.com/office/officeart/2005/8/layout/cycle5"/>
    <dgm:cxn modelId="{F8FC565A-669D-488F-9A98-2AB1D5BD3F6E}" type="presParOf" srcId="{4915E177-53BB-4F4F-851B-16AD38068865}" destId="{93D7A185-9702-4268-AB14-ADC098E5A39F}" srcOrd="6" destOrd="0" presId="urn:microsoft.com/office/officeart/2005/8/layout/cycle5"/>
    <dgm:cxn modelId="{1EAA136A-5089-482C-82B2-65ED18DAA7AC}" type="presParOf" srcId="{4915E177-53BB-4F4F-851B-16AD38068865}" destId="{516338F3-6DDB-4F2B-AC17-93F8657EBAF0}" srcOrd="7" destOrd="0" presId="urn:microsoft.com/office/officeart/2005/8/layout/cycle5"/>
    <dgm:cxn modelId="{9B45C194-3928-4399-91ED-0CB2704596EF}" type="presParOf" srcId="{4915E177-53BB-4F4F-851B-16AD38068865}" destId="{A3070AEB-667E-4EF1-BDD9-66C14EF445D8}" srcOrd="8" destOrd="0" presId="urn:microsoft.com/office/officeart/2005/8/layout/cycle5"/>
    <dgm:cxn modelId="{C1DF5069-F9CF-402A-8319-DD0F5032FDAC}" type="presParOf" srcId="{4915E177-53BB-4F4F-851B-16AD38068865}" destId="{F5958424-3787-43FC-B98D-D721555D9EA1}" srcOrd="9" destOrd="0" presId="urn:microsoft.com/office/officeart/2005/8/layout/cycle5"/>
    <dgm:cxn modelId="{360F2DC9-A5E7-4277-9FE9-6DC36C7C0164}" type="presParOf" srcId="{4915E177-53BB-4F4F-851B-16AD38068865}" destId="{08B3602C-BA07-44A6-B8AC-677310DB89FB}" srcOrd="10" destOrd="0" presId="urn:microsoft.com/office/officeart/2005/8/layout/cycle5"/>
    <dgm:cxn modelId="{9668030A-A4C3-4DD4-85A0-851778C755CA}" type="presParOf" srcId="{4915E177-53BB-4F4F-851B-16AD38068865}" destId="{C2A16270-4EDA-4E11-AC42-59C22948FF0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89283-4C83-4B7E-9825-BF0BA5D3A5CA}">
      <dsp:nvSpPr>
        <dsp:cNvPr id="0" name=""/>
        <dsp:cNvSpPr/>
      </dsp:nvSpPr>
      <dsp:spPr>
        <a:xfrm>
          <a:off x="2839006" y="695"/>
          <a:ext cx="1882826" cy="12238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Make the components…e.g. Skull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2839006" y="695"/>
        <a:ext cx="1882826" cy="1223837"/>
      </dsp:txXfrm>
    </dsp:sp>
    <dsp:sp modelId="{273CCE3F-7F07-47A3-981D-9D9DF4EF449C}">
      <dsp:nvSpPr>
        <dsp:cNvPr id="0" name=""/>
        <dsp:cNvSpPr/>
      </dsp:nvSpPr>
      <dsp:spPr>
        <a:xfrm>
          <a:off x="1756853" y="612613"/>
          <a:ext cx="4047132" cy="4047132"/>
        </a:xfrm>
        <a:custGeom>
          <a:avLst/>
          <a:gdLst/>
          <a:ahLst/>
          <a:cxnLst/>
          <a:rect l="0" t="0" r="0" b="0"/>
          <a:pathLst>
            <a:path>
              <a:moveTo>
                <a:pt x="3225380" y="395541"/>
              </a:moveTo>
              <a:arcTo wR="2023566" hR="2023566" stAng="18386093" swAng="163520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7253-8491-4EC2-B7A0-8F532330359A}">
      <dsp:nvSpPr>
        <dsp:cNvPr id="0" name=""/>
        <dsp:cNvSpPr/>
      </dsp:nvSpPr>
      <dsp:spPr>
        <a:xfrm>
          <a:off x="4862573" y="2024261"/>
          <a:ext cx="1882826" cy="12238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Test (operate on model!) for Realism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4862573" y="2024261"/>
        <a:ext cx="1882826" cy="1223837"/>
      </dsp:txXfrm>
    </dsp:sp>
    <dsp:sp modelId="{67D0E57B-52C0-447A-8F07-A0DF13FA7173}">
      <dsp:nvSpPr>
        <dsp:cNvPr id="0" name=""/>
        <dsp:cNvSpPr/>
      </dsp:nvSpPr>
      <dsp:spPr>
        <a:xfrm>
          <a:off x="1756853" y="612613"/>
          <a:ext cx="4047132" cy="4047132"/>
        </a:xfrm>
        <a:custGeom>
          <a:avLst/>
          <a:gdLst/>
          <a:ahLst/>
          <a:cxnLst/>
          <a:rect l="0" t="0" r="0" b="0"/>
          <a:pathLst>
            <a:path>
              <a:moveTo>
                <a:pt x="3837483" y="2920520"/>
              </a:moveTo>
              <a:arcTo wR="2023566" hR="2023566" stAng="1578702" swAng="163520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7A185-9702-4268-AB14-ADC098E5A39F}">
      <dsp:nvSpPr>
        <dsp:cNvPr id="0" name=""/>
        <dsp:cNvSpPr/>
      </dsp:nvSpPr>
      <dsp:spPr>
        <a:xfrm>
          <a:off x="2839006" y="4047827"/>
          <a:ext cx="1882826" cy="12238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IS IT GOOD ENOUGH? NO…then BACK TO THE LAB!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2839006" y="4047827"/>
        <a:ext cx="1882826" cy="1223837"/>
      </dsp:txXfrm>
    </dsp:sp>
    <dsp:sp modelId="{A3070AEB-667E-4EF1-BDD9-66C14EF445D8}">
      <dsp:nvSpPr>
        <dsp:cNvPr id="0" name=""/>
        <dsp:cNvSpPr/>
      </dsp:nvSpPr>
      <dsp:spPr>
        <a:xfrm>
          <a:off x="1756853" y="612613"/>
          <a:ext cx="4047132" cy="4047132"/>
        </a:xfrm>
        <a:custGeom>
          <a:avLst/>
          <a:gdLst/>
          <a:ahLst/>
          <a:cxnLst/>
          <a:rect l="0" t="0" r="0" b="0"/>
          <a:pathLst>
            <a:path>
              <a:moveTo>
                <a:pt x="821752" y="3651590"/>
              </a:moveTo>
              <a:arcTo wR="2023566" hR="2023566" stAng="7586093" swAng="163520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58424-3787-43FC-B98D-D721555D9EA1}">
      <dsp:nvSpPr>
        <dsp:cNvPr id="0" name=""/>
        <dsp:cNvSpPr/>
      </dsp:nvSpPr>
      <dsp:spPr>
        <a:xfrm>
          <a:off x="815440" y="2024261"/>
          <a:ext cx="1882826" cy="12238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Re-test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815440" y="2024261"/>
        <a:ext cx="1882826" cy="1223837"/>
      </dsp:txXfrm>
    </dsp:sp>
    <dsp:sp modelId="{C2A16270-4EDA-4E11-AC42-59C22948FF0A}">
      <dsp:nvSpPr>
        <dsp:cNvPr id="0" name=""/>
        <dsp:cNvSpPr/>
      </dsp:nvSpPr>
      <dsp:spPr>
        <a:xfrm>
          <a:off x="1756853" y="612613"/>
          <a:ext cx="4047132" cy="4047132"/>
        </a:xfrm>
        <a:custGeom>
          <a:avLst/>
          <a:gdLst/>
          <a:ahLst/>
          <a:cxnLst/>
          <a:rect l="0" t="0" r="0" b="0"/>
          <a:pathLst>
            <a:path>
              <a:moveTo>
                <a:pt x="209649" y="1126612"/>
              </a:moveTo>
              <a:arcTo wR="2023566" hR="2023566" stAng="12378702" swAng="163520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3866-4E7E-43F9-A38A-C04E96203587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B23F-A40D-417A-B96D-873406BF3ED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 and Head anatomy! You need to know it to make a 3D one.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make really good models for simulation purposes! Along with some exciting art and craft skills!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handle and manage cadaveric specimens...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establish an ongoing project and write grant proposals.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of validity and important educational factors in simulation and training.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 can apparently work next to a man’s severed head in jar for 6 weeks and not even notice.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rats do not have gall bladders.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Lego is well worth investing in around November (if you have shares).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an ice cube can in fact be super glued to another ice cube ...and that if you decide to make a simulation model be pre-pared for much crazy trial and error!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Intellectual property is very complicated! 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Krishna Priests serve free curry every Friday at LSE campus....but the Imperial Campus is still much better!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patient safety really should be a high priority when learning neurosurgery. The consequences of error are high!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tropical! But you might have to stay in</a:t>
            </a:r>
            <a:r>
              <a:rPr lang="en-GB" baseline="0" dirty="0" smtClean="0"/>
              <a:t> the UK for a variety of reasons, my reason was a horrendous lack of money....</a:t>
            </a:r>
          </a:p>
          <a:p>
            <a:r>
              <a:rPr lang="en-GB" baseline="0" dirty="0" smtClean="0"/>
              <a:t>Not such a bad thing...had an idea , now was a chance for me to implement it. London is fantastic for simulation work – St Mary’s being one of the best!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B23F-A40D-417A-B96D-873406BF3ED1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1642F-4CD8-45C8-9B35-1C731F078AF7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F4DE32-CE3F-4C5C-8599-33915DEB630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28013" cy="1927225"/>
          </a:xfrm>
        </p:spPr>
        <p:txBody>
          <a:bodyPr/>
          <a:lstStyle/>
          <a:p>
            <a:r>
              <a:rPr lang="en-GB" sz="4000" b="1" dirty="0" smtClean="0">
                <a:latin typeface="Calibri" pitchFamily="34" charset="0"/>
              </a:rPr>
              <a:t/>
            </a:r>
            <a:br>
              <a:rPr lang="en-GB" sz="4000" b="1" dirty="0" smtClean="0">
                <a:latin typeface="Calibri" pitchFamily="34" charset="0"/>
              </a:rPr>
            </a:br>
            <a:r>
              <a:rPr lang="en-GB" sz="4000" b="1" dirty="0" smtClean="0">
                <a:latin typeface="Calibri" pitchFamily="34" charset="0"/>
              </a:rPr>
              <a:t/>
            </a:r>
            <a:br>
              <a:rPr lang="en-GB" sz="4000" b="1" dirty="0" smtClean="0">
                <a:latin typeface="Calibri" pitchFamily="34" charset="0"/>
              </a:rPr>
            </a:br>
            <a:r>
              <a:rPr lang="en-GB" sz="4000" b="1" dirty="0" smtClean="0">
                <a:latin typeface="Calibri" pitchFamily="34" charset="0"/>
              </a:rPr>
              <a:t>Innovation </a:t>
            </a:r>
            <a:r>
              <a:rPr lang="en-GB" sz="4000" b="1" dirty="0" smtClean="0">
                <a:latin typeface="Calibri" pitchFamily="34" charset="0"/>
              </a:rPr>
              <a:t>in Neurosurgical Training</a:t>
            </a:r>
            <a:r>
              <a:rPr lang="en-GB" sz="4000" b="1" dirty="0" smtClean="0">
                <a:latin typeface="Calibri" pitchFamily="34" charset="0"/>
              </a:rPr>
              <a:t>:</a:t>
            </a:r>
            <a:br>
              <a:rPr lang="en-GB" sz="4000" b="1" dirty="0" smtClean="0">
                <a:latin typeface="Calibri" pitchFamily="34" charset="0"/>
              </a:rPr>
            </a:br>
            <a:r>
              <a:rPr lang="en-GB" b="1" dirty="0" smtClean="0">
                <a:latin typeface="Calibri" pitchFamily="34" charset="0"/>
              </a:rPr>
              <a:t>MARTYN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57199" y="3658344"/>
            <a:ext cx="8228013" cy="1066800"/>
          </a:xfrm>
        </p:spPr>
        <p:txBody>
          <a:bodyPr/>
          <a:lstStyle/>
          <a:p>
            <a:r>
              <a:rPr lang="tr-TR" dirty="0" err="1" smtClean="0"/>
              <a:t>Claudia</a:t>
            </a:r>
            <a:r>
              <a:rPr lang="tr-TR" dirty="0" smtClean="0"/>
              <a:t> </a:t>
            </a:r>
            <a:r>
              <a:rPr lang="tr-TR" dirty="0" err="1" smtClean="0"/>
              <a:t>Craven</a:t>
            </a:r>
            <a:endParaRPr lang="tr-TR" dirty="0"/>
          </a:p>
        </p:txBody>
      </p:sp>
      <p:pic>
        <p:nvPicPr>
          <p:cNvPr id="6146" name="Picture 2" descr="http://a465.g.akamai.net/f/465/1984/1d/www.ingentaconnect.com/images/provider-logos/rc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05742"/>
            <a:ext cx="1910586" cy="891609"/>
          </a:xfrm>
          <a:prstGeom prst="rect">
            <a:avLst/>
          </a:prstGeom>
          <a:noFill/>
        </p:spPr>
      </p:pic>
      <p:pic>
        <p:nvPicPr>
          <p:cNvPr id="6148" name="Picture 4" descr="http://research.ncl.ac.uk/mattran/logos/imperial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831928"/>
            <a:ext cx="2611929" cy="837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Ventricles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39775" y="5373216"/>
            <a:ext cx="7662864" cy="664047"/>
          </a:xfrm>
        </p:spPr>
        <p:txBody>
          <a:bodyPr/>
          <a:lstStyle/>
          <a:p>
            <a:r>
              <a:rPr lang="tr-TR" dirty="0" err="1" smtClean="0"/>
              <a:t>Cast</a:t>
            </a:r>
            <a:r>
              <a:rPr lang="tr-TR" dirty="0" smtClean="0"/>
              <a:t> a </a:t>
            </a:r>
            <a:r>
              <a:rPr lang="tr-TR" dirty="0" err="1" smtClean="0"/>
              <a:t>ventricle</a:t>
            </a:r>
            <a:r>
              <a:rPr lang="tr-TR" dirty="0" smtClean="0"/>
              <a:t>...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cast</a:t>
            </a:r>
            <a:r>
              <a:rPr lang="tr-TR" dirty="0" smtClean="0"/>
              <a:t> of a </a:t>
            </a:r>
            <a:r>
              <a:rPr lang="tr-TR" dirty="0" err="1" smtClean="0"/>
              <a:t>cast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silicone</a:t>
            </a:r>
            <a:r>
              <a:rPr lang="tr-TR" dirty="0" smtClean="0"/>
              <a:t>!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4338" name="Picture 2" descr="https://lh4.googleusercontent.com/-S85Qeej6WIw/Tvqs7Ofi_7I/AAAAAAAACC8/LilPFM0yLkc/s466/2011-10-31_01-1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12263" y="831020"/>
            <a:ext cx="3214710" cy="569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Brain and Ventricle (red CSF!!)</a:t>
            </a:r>
            <a:endParaRPr lang="tr-TR" dirty="0"/>
          </a:p>
        </p:txBody>
      </p:sp>
      <p:pic>
        <p:nvPicPr>
          <p:cNvPr id="31746" name="Picture 2" descr="https://lh4.googleusercontent.com/-RgDCk5-lPIw/TpCFEVmie3I/AAAAAAAABJg/xJU64kPv2n0/s617/Plaster+of+Paris+Mould.jpg"/>
          <p:cNvPicPr>
            <a:picLocks noChangeAspect="1" noChangeArrowheads="1"/>
          </p:cNvPicPr>
          <p:nvPr/>
        </p:nvPicPr>
        <p:blipFill>
          <a:blip r:embed="rId3" cstate="print"/>
          <a:srcRect l="10971" r="18213"/>
          <a:stretch>
            <a:fillRect/>
          </a:stretch>
        </p:blipFill>
        <p:spPr bwMode="auto">
          <a:xfrm>
            <a:off x="179512" y="1628800"/>
            <a:ext cx="3616393" cy="2880320"/>
          </a:xfrm>
          <a:prstGeom prst="rect">
            <a:avLst/>
          </a:prstGeom>
          <a:noFill/>
        </p:spPr>
      </p:pic>
      <p:pic>
        <p:nvPicPr>
          <p:cNvPr id="5" name="Picture 2" descr="https://lh4.googleusercontent.com/-Hnv1QSYNMK4/TpIvHZf_yaI/AAAAAAAABJs/Z4S0symJGTc/s617/brain+and+red+ventricle.jpg"/>
          <p:cNvPicPr>
            <a:picLocks noChangeAspect="1" noChangeArrowheads="1"/>
          </p:cNvPicPr>
          <p:nvPr/>
        </p:nvPicPr>
        <p:blipFill rotWithShape="1">
          <a:blip r:embed="rId4" cstate="print"/>
          <a:srcRect l="-948" t="9051" r="948" b="2098"/>
          <a:stretch/>
        </p:blipFill>
        <p:spPr bwMode="auto">
          <a:xfrm>
            <a:off x="3796629" y="1700808"/>
            <a:ext cx="5347371" cy="2679754"/>
          </a:xfrm>
          <a:prstGeom prst="rect">
            <a:avLst/>
          </a:prstGeom>
          <a:noFill/>
        </p:spPr>
      </p:pic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739775" y="4653136"/>
            <a:ext cx="7662864" cy="1224136"/>
          </a:xfrm>
        </p:spPr>
        <p:txBody>
          <a:bodyPr>
            <a:noAutofit/>
          </a:bodyPr>
          <a:lstStyle/>
          <a:p>
            <a:r>
              <a:rPr lang="tr-TR" sz="2000" dirty="0" err="1" smtClean="0"/>
              <a:t>Gelatine</a:t>
            </a:r>
            <a:r>
              <a:rPr lang="tr-TR" sz="2000" dirty="0" smtClean="0"/>
              <a:t> </a:t>
            </a:r>
            <a:r>
              <a:rPr lang="tr-TR" sz="2000" dirty="0" err="1" smtClean="0"/>
              <a:t>composite</a:t>
            </a:r>
            <a:r>
              <a:rPr lang="tr-TR" sz="2000" dirty="0" smtClean="0"/>
              <a:t> </a:t>
            </a:r>
            <a:r>
              <a:rPr lang="tr-TR" sz="2000" dirty="0" err="1" smtClean="0"/>
              <a:t>brain</a:t>
            </a:r>
            <a:endParaRPr lang="tr-TR" sz="2000" dirty="0" smtClean="0"/>
          </a:p>
          <a:p>
            <a:r>
              <a:rPr lang="tr-TR" sz="2000" dirty="0" err="1" smtClean="0"/>
              <a:t>Red</a:t>
            </a:r>
            <a:r>
              <a:rPr lang="tr-TR" sz="2000" dirty="0" smtClean="0"/>
              <a:t> parafin </a:t>
            </a:r>
            <a:r>
              <a:rPr lang="tr-TR" sz="2000" dirty="0" err="1" smtClean="0"/>
              <a:t>ventricle</a:t>
            </a:r>
            <a:r>
              <a:rPr lang="tr-TR" sz="2000" dirty="0" smtClean="0"/>
              <a:t> (</a:t>
            </a:r>
            <a:r>
              <a:rPr lang="tr-TR" sz="2000" dirty="0" err="1" smtClean="0"/>
              <a:t>Water</a:t>
            </a:r>
            <a:r>
              <a:rPr lang="tr-TR" sz="2000" dirty="0" smtClean="0"/>
              <a:t> </a:t>
            </a:r>
            <a:r>
              <a:rPr lang="tr-TR" sz="2000" dirty="0" err="1" smtClean="0"/>
              <a:t>would</a:t>
            </a:r>
            <a:r>
              <a:rPr lang="tr-TR" sz="2000" dirty="0" smtClean="0"/>
              <a:t> </a:t>
            </a:r>
            <a:r>
              <a:rPr lang="tr-TR" sz="2000" dirty="0" err="1" smtClean="0"/>
              <a:t>dissolve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brain</a:t>
            </a:r>
            <a:r>
              <a:rPr lang="tr-TR" sz="2000" dirty="0" smtClean="0"/>
              <a:t>!)</a:t>
            </a:r>
          </a:p>
          <a:p>
            <a:r>
              <a:rPr lang="tr-TR" sz="2000" dirty="0" smtClean="0"/>
              <a:t>OK...</a:t>
            </a:r>
            <a:r>
              <a:rPr lang="tr-TR" sz="2000" dirty="0" err="1" smtClean="0"/>
              <a:t>so</a:t>
            </a:r>
            <a:r>
              <a:rPr lang="tr-TR" sz="2000" dirty="0" smtClean="0"/>
              <a:t>...</a:t>
            </a:r>
            <a:r>
              <a:rPr lang="tr-TR" sz="2000" dirty="0" err="1" smtClean="0"/>
              <a:t>colours</a:t>
            </a:r>
            <a:r>
              <a:rPr lang="tr-TR" sz="2000" dirty="0" smtClean="0"/>
              <a:t> not </a:t>
            </a:r>
            <a:r>
              <a:rPr lang="tr-TR" sz="2000" dirty="0" err="1" smtClean="0"/>
              <a:t>quite</a:t>
            </a:r>
            <a:r>
              <a:rPr lang="tr-TR" sz="2000" dirty="0" smtClean="0"/>
              <a:t> </a:t>
            </a:r>
            <a:r>
              <a:rPr lang="tr-TR" sz="2000" dirty="0" err="1" smtClean="0"/>
              <a:t>right</a:t>
            </a:r>
            <a:r>
              <a:rPr lang="tr-TR" sz="2000" dirty="0" smtClean="0"/>
              <a:t>, but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training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want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know</a:t>
            </a:r>
            <a:r>
              <a:rPr lang="tr-TR" sz="2000" dirty="0" smtClean="0"/>
              <a:t> </a:t>
            </a:r>
            <a:r>
              <a:rPr lang="tr-TR" sz="2000" dirty="0" err="1" smtClean="0"/>
              <a:t>if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hit CSF, </a:t>
            </a:r>
            <a:r>
              <a:rPr lang="tr-TR" sz="2000" dirty="0" err="1" smtClean="0"/>
              <a:t>so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made</a:t>
            </a:r>
            <a:r>
              <a:rPr lang="tr-TR" sz="2000" dirty="0" smtClean="0"/>
              <a:t> it </a:t>
            </a:r>
            <a:r>
              <a:rPr lang="tr-TR" sz="2000" dirty="0" err="1" smtClean="0"/>
              <a:t>bright</a:t>
            </a:r>
            <a:r>
              <a:rPr lang="tr-TR" sz="2000" dirty="0" smtClean="0"/>
              <a:t> </a:t>
            </a:r>
            <a:r>
              <a:rPr lang="tr-TR" sz="2000" dirty="0" err="1" smtClean="0"/>
              <a:t>red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Cross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showing</a:t>
            </a:r>
            <a:r>
              <a:rPr lang="tr-TR" dirty="0" smtClean="0"/>
              <a:t> </a:t>
            </a:r>
            <a:r>
              <a:rPr lang="tr-TR" dirty="0" err="1" smtClean="0"/>
              <a:t>ventricle</a:t>
            </a:r>
            <a:r>
              <a:rPr lang="tr-TR" dirty="0" smtClean="0"/>
              <a:t> (</a:t>
            </a:r>
            <a:r>
              <a:rPr lang="tr-TR" dirty="0" err="1" smtClean="0"/>
              <a:t>without</a:t>
            </a:r>
            <a:r>
              <a:rPr lang="tr-TR" dirty="0" smtClean="0"/>
              <a:t> CSF)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s://lh5.googleusercontent.com/-Uuer6DXb5-I/Tvqm124qIpI/AAAAAAAAB2c/Fs0X_gMRgiQ/s617/IMAG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153" y="2420888"/>
            <a:ext cx="696623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prototype</a:t>
            </a:r>
            <a:r>
              <a:rPr lang="tr-TR" dirty="0" smtClean="0"/>
              <a:t>...</a:t>
            </a:r>
            <a:r>
              <a:rPr lang="tr-TR" dirty="0" err="1" smtClean="0"/>
              <a:t>Juan</a:t>
            </a:r>
            <a:r>
              <a:rPr lang="tr-TR" dirty="0" smtClean="0"/>
              <a:t>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5733256"/>
            <a:ext cx="7662864" cy="818897"/>
          </a:xfrm>
        </p:spPr>
        <p:txBody>
          <a:bodyPr/>
          <a:lstStyle/>
          <a:p>
            <a:r>
              <a:rPr lang="tr-TR" dirty="0" err="1" smtClean="0"/>
              <a:t>Skull</a:t>
            </a:r>
            <a:r>
              <a:rPr lang="tr-TR" dirty="0" smtClean="0"/>
              <a:t>, </a:t>
            </a:r>
            <a:r>
              <a:rPr lang="tr-TR" dirty="0" err="1" smtClean="0"/>
              <a:t>comedy</a:t>
            </a:r>
            <a:r>
              <a:rPr lang="tr-TR" dirty="0" smtClean="0"/>
              <a:t> </a:t>
            </a:r>
            <a:r>
              <a:rPr lang="tr-TR" dirty="0" err="1" smtClean="0"/>
              <a:t>eyes</a:t>
            </a:r>
            <a:r>
              <a:rPr lang="tr-TR" dirty="0" smtClean="0"/>
              <a:t>, </a:t>
            </a:r>
            <a:r>
              <a:rPr lang="tr-TR" dirty="0" err="1" smtClean="0"/>
              <a:t>temporalis</a:t>
            </a:r>
            <a:r>
              <a:rPr lang="tr-TR" dirty="0" smtClean="0"/>
              <a:t>, dura, </a:t>
            </a:r>
            <a:r>
              <a:rPr lang="tr-TR" dirty="0" err="1" smtClean="0"/>
              <a:t>brain</a:t>
            </a:r>
            <a:r>
              <a:rPr lang="tr-TR" dirty="0" smtClean="0"/>
              <a:t>....</a:t>
            </a:r>
            <a:endParaRPr lang="tr-TR" dirty="0"/>
          </a:p>
        </p:txBody>
      </p:sp>
      <p:pic>
        <p:nvPicPr>
          <p:cNvPr id="29698" name="Picture 2" descr="https://lh5.googleusercontent.com/-5TPB5xTkeKw/TpIuCYeX9YI/AAAAAAAABKI/5u-L2S-9YGQ/s617/Juan+close+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3"/>
            <a:ext cx="5904656" cy="3330341"/>
          </a:xfrm>
          <a:prstGeom prst="rect">
            <a:avLst/>
          </a:prstGeom>
          <a:noFill/>
        </p:spPr>
      </p:pic>
      <p:sp>
        <p:nvSpPr>
          <p:cNvPr id="26626" name="AutoShape 2" descr="https://mail-attachment.googleusercontent.com/attachment/u/0/?ui=2&amp;ik=3d214b69a4&amp;view=att&amp;th=1365edb6666abfe7&amp;attid=0.1&amp;disp=inline&amp;safe=1&amp;zw&amp;saduie=AG9B_P-TbhT9h__Tje6PRdgF3Dwj&amp;sadet=1333032725592&amp;sads=LVj1TZeRVyvb2S3alTPl1kW5P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Skin &amp; Temporalis </a:t>
            </a:r>
            <a:endParaRPr lang="tr-TR" dirty="0"/>
          </a:p>
        </p:txBody>
      </p:sp>
      <p:pic>
        <p:nvPicPr>
          <p:cNvPr id="24578" name="Picture 2" descr="https://lh6.googleusercontent.com/-3tgLpRD7Uo8/TvqnmhWpalI/AAAAAAAAB4E/7Srb4ekYQOo/s617/IMAG0326.jpg"/>
          <p:cNvPicPr>
            <a:picLocks noChangeAspect="1" noChangeArrowheads="1"/>
          </p:cNvPicPr>
          <p:nvPr/>
        </p:nvPicPr>
        <p:blipFill>
          <a:blip r:embed="rId3" cstate="print"/>
          <a:srcRect l="20054" r="16024"/>
          <a:stretch>
            <a:fillRect/>
          </a:stretch>
        </p:blipFill>
        <p:spPr bwMode="auto">
          <a:xfrm>
            <a:off x="611560" y="2564904"/>
            <a:ext cx="3672408" cy="3240360"/>
          </a:xfrm>
          <a:prstGeom prst="rect">
            <a:avLst/>
          </a:prstGeom>
          <a:noFill/>
        </p:spPr>
      </p:pic>
      <p:pic>
        <p:nvPicPr>
          <p:cNvPr id="5" name="Picture 4" descr="temporalis.jpg"/>
          <p:cNvPicPr>
            <a:picLocks noChangeAspect="1"/>
          </p:cNvPicPr>
          <p:nvPr/>
        </p:nvPicPr>
        <p:blipFill>
          <a:blip r:embed="rId4" cstate="print"/>
          <a:srcRect l="26375" r="19288"/>
          <a:stretch>
            <a:fillRect/>
          </a:stretch>
        </p:blipFill>
        <p:spPr>
          <a:xfrm>
            <a:off x="5004048" y="2492896"/>
            <a:ext cx="3525389" cy="365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3"/>
            <a:ext cx="8280920" cy="60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we meet our aims?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20888"/>
            <a:ext cx="7662864" cy="3616375"/>
          </a:xfrm>
        </p:spPr>
        <p:txBody>
          <a:bodyPr>
            <a:normAutofit/>
          </a:bodyPr>
          <a:lstStyle/>
          <a:p>
            <a:r>
              <a:rPr lang="en-US" dirty="0" smtClean="0"/>
              <a:t>Portable! </a:t>
            </a:r>
          </a:p>
          <a:p>
            <a:r>
              <a:rPr lang="en-US" dirty="0" smtClean="0"/>
              <a:t>Distributable (materials can be bought in the </a:t>
            </a:r>
            <a:r>
              <a:rPr lang="en-US" dirty="0" err="1" smtClean="0"/>
              <a:t>highstreet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Low Cost? Yes!</a:t>
            </a:r>
          </a:p>
          <a:p>
            <a:r>
              <a:rPr lang="en-US" dirty="0" smtClean="0"/>
              <a:t>Each MARTYN costs only £20 pounds material wise</a:t>
            </a:r>
          </a:p>
          <a:p>
            <a:r>
              <a:rPr lang="en-US" dirty="0" smtClean="0"/>
              <a:t>Each MARTYN is 100% </a:t>
            </a:r>
            <a:r>
              <a:rPr lang="en-US" dirty="0" err="1" smtClean="0"/>
              <a:t>recycleable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Each MARTYN takes </a:t>
            </a:r>
            <a:r>
              <a:rPr lang="en-US" dirty="0" smtClean="0"/>
              <a:t>10 </a:t>
            </a:r>
            <a:r>
              <a:rPr lang="en-US" dirty="0" smtClean="0"/>
              <a:t>hours to make (by </a:t>
            </a:r>
            <a:r>
              <a:rPr lang="en-US" dirty="0" smtClean="0"/>
              <a:t>hand)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5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https://lh5.googleusercontent.com/-_TfTlWVrMtc/Tvqm1zbpbNI/AAAAAAAAB2c/SkieNar-KTM/s466/IMAG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352" y="953180"/>
            <a:ext cx="3144804" cy="5572164"/>
          </a:xfrm>
          <a:prstGeom prst="rect">
            <a:avLst/>
          </a:prstGeom>
          <a:noFill/>
        </p:spPr>
      </p:pic>
      <p:pic>
        <p:nvPicPr>
          <p:cNvPr id="27652" name="Picture 4" descr="https://lh3.googleusercontent.com/-CXz3lU07SoE/Tvqm11Knp8I/AAAAAAAAB2c/3rpxycA64TE/s466/IMAG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953180"/>
            <a:ext cx="3144804" cy="5572164"/>
          </a:xfrm>
          <a:prstGeom prst="rect">
            <a:avLst/>
          </a:prstGeom>
          <a:noFill/>
        </p:spPr>
      </p:pic>
      <p:pic>
        <p:nvPicPr>
          <p:cNvPr id="27654" name="Picture 6" descr="https://lh3.googleusercontent.com/-Sp6QMuZHp-E/Tvqm13LAqsI/AAAAAAAAB2c/1Jnbtr1nGFc/s466/IMAG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438621"/>
            <a:ext cx="2505075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824536" cy="525658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Research project established: </a:t>
            </a:r>
            <a:r>
              <a:rPr lang="en-GB" dirty="0" smtClean="0">
                <a:solidFill>
                  <a:schemeClr val="tx1"/>
                </a:solidFill>
              </a:rPr>
              <a:t>Posters, publications etc.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RCS course: </a:t>
            </a:r>
            <a:r>
              <a:rPr lang="en-GB" dirty="0" smtClean="0">
                <a:solidFill>
                  <a:schemeClr val="tx1"/>
                </a:solidFill>
              </a:rPr>
              <a:t>Head Injury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Museum Exhibit!: </a:t>
            </a:r>
            <a:r>
              <a:rPr lang="en-GB" dirty="0" smtClean="0">
                <a:solidFill>
                  <a:schemeClr val="tx1"/>
                </a:solidFill>
              </a:rPr>
              <a:t>MARTYN is Currently in the Wellcome Museum Brain Exhibit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Clinical: </a:t>
            </a:r>
            <a:r>
              <a:rPr lang="en-GB" dirty="0" smtClean="0">
                <a:solidFill>
                  <a:schemeClr val="tx1"/>
                </a:solidFill>
              </a:rPr>
              <a:t>Learnt how to perform a variety of emergency neurosurgical operations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Learnt a lot about simulation research!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Learnt  to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handle and manage cadaveric specimens</a:t>
            </a:r>
            <a:r>
              <a:rPr lang="en-GB" sz="2400" dirty="0" smtClean="0">
                <a:solidFill>
                  <a:schemeClr val="tx1"/>
                </a:solidFill>
              </a:rPr>
              <a:t>...</a:t>
            </a:r>
          </a:p>
          <a:p>
            <a:pPr lvl="0"/>
            <a:r>
              <a:rPr lang="en-GB" sz="2400" b="1" dirty="0" smtClean="0">
                <a:solidFill>
                  <a:schemeClr val="tx1"/>
                </a:solidFill>
              </a:rPr>
              <a:t>Neuro &amp; Head anatomy! You need to know it to make one!</a:t>
            </a:r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...and about that </a:t>
            </a:r>
            <a:r>
              <a:rPr lang="en-GB" b="1" dirty="0" smtClean="0">
                <a:solidFill>
                  <a:schemeClr val="tx1"/>
                </a:solidFill>
              </a:rPr>
              <a:t>Holiday</a:t>
            </a:r>
            <a:r>
              <a:rPr lang="en-GB" dirty="0" smtClean="0">
                <a:solidFill>
                  <a:schemeClr val="tx1"/>
                </a:solidFill>
              </a:rPr>
              <a:t>....Got an all expenses </a:t>
            </a:r>
            <a:r>
              <a:rPr lang="en-GB" dirty="0" smtClean="0">
                <a:solidFill>
                  <a:schemeClr val="tx1"/>
                </a:solidFill>
              </a:rPr>
              <a:t>trip to </a:t>
            </a:r>
            <a:r>
              <a:rPr lang="en-GB" b="1" dirty="0" smtClean="0">
                <a:solidFill>
                  <a:schemeClr val="tx1"/>
                </a:solidFill>
              </a:rPr>
              <a:t>Istanbul</a:t>
            </a:r>
            <a:r>
              <a:rPr lang="en-GB" dirty="0" smtClean="0">
                <a:solidFill>
                  <a:schemeClr val="tx1"/>
                </a:solidFill>
              </a:rPr>
              <a:t> :D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Head Injur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0133" y="764704"/>
            <a:ext cx="3873867" cy="2751192"/>
          </a:xfrm>
          <a:prstGeom prst="rect">
            <a:avLst/>
          </a:prstGeom>
        </p:spPr>
      </p:pic>
      <p:pic>
        <p:nvPicPr>
          <p:cNvPr id="5" name="Picture 1" descr="C:\Users\Claud\Downloads\Wellc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419872" cy="256490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762872" cy="1143000"/>
          </a:xfrm>
        </p:spPr>
        <p:txBody>
          <a:bodyPr/>
          <a:lstStyle/>
          <a:p>
            <a:r>
              <a:rPr lang="en-US" dirty="0" smtClean="0"/>
              <a:t>Outcomes…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……and research sprouts holidays :D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08920"/>
            <a:ext cx="2256250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289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Elective Location.....Zone 1!</a:t>
            </a:r>
            <a:endParaRPr lang="en-GB" dirty="0"/>
          </a:p>
        </p:txBody>
      </p:sp>
      <p:pic>
        <p:nvPicPr>
          <p:cNvPr id="2050" name="Picture 2" descr="http://www.hotels.tv/london-hotels/images/destinations/1/w97654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5400600" cy="3522130"/>
          </a:xfrm>
          <a:prstGeom prst="rect">
            <a:avLst/>
          </a:prstGeom>
          <a:noFill/>
        </p:spPr>
      </p:pic>
      <p:pic>
        <p:nvPicPr>
          <p:cNvPr id="2052" name="Picture 4" descr="http://waysandhow.com/wp-content/uploads/2011/08/no-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203848" cy="2131184"/>
          </a:xfrm>
          <a:prstGeom prst="rect">
            <a:avLst/>
          </a:prstGeom>
          <a:noFill/>
        </p:spPr>
      </p:pic>
      <p:pic>
        <p:nvPicPr>
          <p:cNvPr id="2054" name="Picture 6" descr="http://axelmeierhoefer.files.wordpress.com/2011/06/brightid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66523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 ?</a:t>
            </a:r>
            <a:endParaRPr lang="en-GB" dirty="0"/>
          </a:p>
        </p:txBody>
      </p:sp>
      <p:pic>
        <p:nvPicPr>
          <p:cNvPr id="4" name="Picture 3" descr="yorric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316464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 Neurosurgery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6872"/>
            <a:ext cx="7662864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PATIENT SAFETY!</a:t>
            </a:r>
          </a:p>
          <a:p>
            <a:pPr marL="0" indent="0">
              <a:buNone/>
            </a:pPr>
            <a:r>
              <a:rPr lang="en-US" b="1" dirty="0" smtClean="0"/>
              <a:t>European Working Time Directive – IMPROVE TRAINING (both technical and non-technical)</a:t>
            </a:r>
          </a:p>
          <a:p>
            <a:r>
              <a:rPr lang="en-US" dirty="0" smtClean="0"/>
              <a:t>What simulations are available? – virtual, haptic, one model (microsurgery)</a:t>
            </a:r>
          </a:p>
          <a:p>
            <a:r>
              <a:rPr lang="en-US" dirty="0" smtClean="0"/>
              <a:t>What isn’t? A decent tactile 3D training model for emergency Neurosurgery (THE TYPE OF OPERATION THAT MOST NEEDS SIMULATION!)</a:t>
            </a:r>
          </a:p>
          <a:p>
            <a:r>
              <a:rPr lang="en-US" b="1" dirty="0" smtClean="0"/>
              <a:t>Low cost, portable and distributable</a:t>
            </a:r>
          </a:p>
          <a:p>
            <a:r>
              <a:rPr lang="en-US" dirty="0" smtClean="0"/>
              <a:t>To make a model that ALL UK trainee Neurosurgeons will have access to before their operation. </a:t>
            </a:r>
            <a:endParaRPr lang="en-US" dirty="0"/>
          </a:p>
        </p:txBody>
      </p:sp>
      <p:pic>
        <p:nvPicPr>
          <p:cNvPr id="4" name="Picture 6" descr="http://axelmeierhoefer.files.wordpress.com/2011/06/bright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1666471" cy="1350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76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Royal</a:t>
            </a:r>
            <a:r>
              <a:rPr lang="tr-TR" sz="4000" dirty="0" smtClean="0"/>
              <a:t> </a:t>
            </a:r>
            <a:r>
              <a:rPr lang="tr-TR" sz="4000" dirty="0" err="1" smtClean="0"/>
              <a:t>College</a:t>
            </a:r>
            <a:r>
              <a:rPr lang="tr-TR" sz="4000" dirty="0" smtClean="0"/>
              <a:t> of </a:t>
            </a:r>
            <a:r>
              <a:rPr lang="tr-TR" sz="4000" dirty="0" err="1" smtClean="0"/>
              <a:t>Surgeons</a:t>
            </a:r>
            <a:r>
              <a:rPr lang="tr-TR" sz="4000" dirty="0" smtClean="0"/>
              <a:t>, </a:t>
            </a:r>
            <a:r>
              <a:rPr lang="tr-TR" sz="4000" dirty="0" err="1" smtClean="0"/>
              <a:t>England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http://images.suite101.com/314022_com_royalcollegeofsurge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1" y="1556792"/>
            <a:ext cx="6497341" cy="487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784474"/>
            <a:ext cx="3896432" cy="3524845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</a:t>
            </a:r>
            <a:r>
              <a:rPr lang="en-US" sz="2200" dirty="0" smtClean="0"/>
              <a:t>odeled </a:t>
            </a:r>
          </a:p>
          <a:p>
            <a:r>
              <a:rPr lang="en-US" sz="2200" b="1" dirty="0" smtClean="0"/>
              <a:t>A</a:t>
            </a:r>
            <a:r>
              <a:rPr lang="en-US" sz="2200" dirty="0" smtClean="0"/>
              <a:t>natomical </a:t>
            </a:r>
          </a:p>
          <a:p>
            <a:r>
              <a:rPr lang="en-US" sz="2200" b="1" dirty="0" smtClean="0"/>
              <a:t>R</a:t>
            </a:r>
            <a:r>
              <a:rPr lang="en-US" sz="2200" dirty="0" smtClean="0"/>
              <a:t>eplica for</a:t>
            </a:r>
          </a:p>
          <a:p>
            <a:r>
              <a:rPr lang="en-US" sz="2200" b="1" dirty="0" smtClean="0"/>
              <a:t>T</a:t>
            </a:r>
            <a:r>
              <a:rPr lang="en-US" sz="2200" dirty="0" smtClean="0"/>
              <a:t>raining</a:t>
            </a:r>
          </a:p>
          <a:p>
            <a:r>
              <a:rPr lang="en-US" sz="2200" b="1" dirty="0" smtClean="0"/>
              <a:t>Y</a:t>
            </a:r>
            <a:r>
              <a:rPr lang="en-US" sz="2200" dirty="0" smtClean="0"/>
              <a:t>oung </a:t>
            </a:r>
          </a:p>
          <a:p>
            <a:r>
              <a:rPr lang="en-US" sz="2200" b="1" dirty="0" smtClean="0"/>
              <a:t>N</a:t>
            </a:r>
            <a:r>
              <a:rPr lang="en-US" sz="2200" dirty="0" smtClean="0"/>
              <a:t>eurosurgeons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420888"/>
            <a:ext cx="3767328" cy="3252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MODEL OF: </a:t>
            </a:r>
          </a:p>
          <a:p>
            <a:r>
              <a:rPr lang="en-US" sz="2000" dirty="0" smtClean="0"/>
              <a:t>Scalp</a:t>
            </a:r>
          </a:p>
          <a:p>
            <a:r>
              <a:rPr lang="en-US" sz="2000" dirty="0" smtClean="0"/>
              <a:t>Skull</a:t>
            </a:r>
          </a:p>
          <a:p>
            <a:r>
              <a:rPr lang="en-US" sz="2000" dirty="0" smtClean="0"/>
              <a:t>Dura</a:t>
            </a:r>
          </a:p>
          <a:p>
            <a:r>
              <a:rPr lang="en-US" sz="2000" dirty="0" smtClean="0"/>
              <a:t>CSF</a:t>
            </a:r>
          </a:p>
          <a:p>
            <a:r>
              <a:rPr lang="en-US" sz="2000" dirty="0" smtClean="0"/>
              <a:t>Brain</a:t>
            </a:r>
          </a:p>
          <a:p>
            <a:r>
              <a:rPr lang="en-US" sz="2000" dirty="0" smtClean="0"/>
              <a:t>Ventricles (containing CSF)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52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99592" y="1196752"/>
          <a:ext cx="756084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s://lh4.googleusercontent.com/-NoKqTx0-_rA/To9-FpLik-I/AAAAAAAABIs/krpVD3cbjJA/s617/the+la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157192"/>
            <a:ext cx="2555776" cy="1441508"/>
          </a:xfrm>
          <a:prstGeom prst="rect">
            <a:avLst/>
          </a:prstGeom>
          <a:noFill/>
        </p:spPr>
      </p:pic>
      <p:pic>
        <p:nvPicPr>
          <p:cNvPr id="10" name="Picture 4" descr="https://lh6.googleusercontent.com/-vMPbozUPdbc/TpCBJK0nOcI/AAAAAAAABI4/xYB833D5GJI/s466/M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0"/>
            <a:ext cx="1656013" cy="2204864"/>
          </a:xfrm>
          <a:prstGeom prst="rect">
            <a:avLst/>
          </a:prstGeom>
          <a:noFill/>
        </p:spPr>
      </p:pic>
      <p:pic>
        <p:nvPicPr>
          <p:cNvPr id="11" name="Picture 10" descr="Lamboid half orbit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8224" y="1484784"/>
            <a:ext cx="2112838" cy="1188836"/>
          </a:xfrm>
          <a:prstGeom prst="rect">
            <a:avLst/>
          </a:prstGeom>
        </p:spPr>
      </p:pic>
      <p:pic>
        <p:nvPicPr>
          <p:cNvPr id="45057" name="Picture 1" descr="C:\Users\Claud\Desktop\drilling agai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933056"/>
            <a:ext cx="1608840" cy="2418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8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Crazy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lh4.googleusercontent.com/-NoKqTx0-_rA/To9-FpLik-I/AAAAAAAABIs/krpVD3cbjJA/s617/the+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6715172" cy="37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Skull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46721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 descr="https://lh5.googleusercontent.com/-BL2zOXvaoxA/TpCFKbJ9cXI/AAAAAAAABJ4/Y9pmwWzCGBI/s617/Skull+mould+ma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4559715" cy="2571768"/>
          </a:xfrm>
          <a:prstGeom prst="rect">
            <a:avLst/>
          </a:prstGeom>
          <a:noFill/>
        </p:spPr>
      </p:pic>
      <p:pic>
        <p:nvPicPr>
          <p:cNvPr id="4100" name="Picture 4" descr="https://lh6.googleusercontent.com/-vMPbozUPdbc/TpCBJK0nOcI/AAAAAAAABI4/xYB833D5GJI/s466/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163330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Skull Cast from real skull. </a:t>
            </a:r>
          </a:p>
        </p:txBody>
      </p:sp>
      <p:pic>
        <p:nvPicPr>
          <p:cNvPr id="7" name="Picture 2" descr="https://lh4.googleusercontent.com/-cArdo5riTmQ/TvqrOwAex_I/AAAAAAAAB9o/wvtWIe5tcUg/s617/IMAG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4716016" cy="265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5301208"/>
            <a:ext cx="7662864" cy="1394961"/>
          </a:xfrm>
        </p:spPr>
        <p:txBody>
          <a:bodyPr/>
          <a:lstStyle/>
          <a:p>
            <a:r>
              <a:rPr lang="tr-TR" dirty="0" smtClean="0"/>
              <a:t>Dura (</a:t>
            </a:r>
            <a:r>
              <a:rPr lang="tr-TR" dirty="0" err="1" smtClean="0"/>
              <a:t>Latex</a:t>
            </a:r>
            <a:r>
              <a:rPr lang="tr-TR" dirty="0" smtClean="0"/>
              <a:t> </a:t>
            </a:r>
            <a:r>
              <a:rPr lang="tr-TR" dirty="0" err="1" smtClean="0"/>
              <a:t>painted</a:t>
            </a:r>
            <a:r>
              <a:rPr lang="tr-TR" dirty="0" smtClean="0"/>
              <a:t> inside  </a:t>
            </a:r>
            <a:r>
              <a:rPr lang="tr-TR" dirty="0" err="1" smtClean="0"/>
              <a:t>skull</a:t>
            </a:r>
            <a:r>
              <a:rPr lang="tr-TR" dirty="0" smtClean="0"/>
              <a:t>) </a:t>
            </a:r>
            <a:r>
              <a:rPr lang="en-US" dirty="0" smtClean="0"/>
              <a:t>–</a:t>
            </a:r>
            <a:r>
              <a:rPr lang="tr-TR" dirty="0" smtClean="0"/>
              <a:t> NOTE....it is </a:t>
            </a:r>
            <a:r>
              <a:rPr lang="tr-TR" dirty="0" err="1" smtClean="0"/>
              <a:t>pink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it is </a:t>
            </a:r>
            <a:r>
              <a:rPr lang="tr-TR" dirty="0" err="1" smtClean="0"/>
              <a:t>still</a:t>
            </a:r>
            <a:r>
              <a:rPr lang="tr-TR" dirty="0" smtClean="0"/>
              <a:t> </a:t>
            </a:r>
            <a:r>
              <a:rPr lang="tr-TR" dirty="0" err="1" smtClean="0"/>
              <a:t>drying</a:t>
            </a:r>
            <a:r>
              <a:rPr lang="tr-TR" dirty="0" smtClean="0"/>
              <a:t>!!!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dry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red</a:t>
            </a:r>
            <a:r>
              <a:rPr lang="tr-TR" dirty="0" smtClean="0"/>
              <a:t>/</a:t>
            </a:r>
            <a:r>
              <a:rPr lang="tr-TR" dirty="0" err="1" smtClean="0"/>
              <a:t>brown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30722" name="Picture 2" descr="https://lh3.googleusercontent.com/-e8wmKUPpO5Q/TpCBM0xOaWI/AAAAAAAABJE/-uFoWIYnAN0/s617/Skulls+and+drying+dura.jpg"/>
          <p:cNvPicPr>
            <a:picLocks noChangeAspect="1" noChangeArrowheads="1"/>
          </p:cNvPicPr>
          <p:nvPr/>
        </p:nvPicPr>
        <p:blipFill rotWithShape="1">
          <a:blip r:embed="rId3" cstate="print"/>
          <a:srcRect l="2452" t="19651" r="6934" b="9087"/>
          <a:stretch/>
        </p:blipFill>
        <p:spPr bwMode="auto">
          <a:xfrm>
            <a:off x="1516812" y="2204864"/>
            <a:ext cx="6541915" cy="290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153</TotalTime>
  <Words>683</Words>
  <Application>Microsoft Office PowerPoint</Application>
  <PresentationFormat>On-screen Show (4:3)</PresentationFormat>
  <Paragraphs>102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Genesis</vt:lpstr>
      <vt:lpstr>  Innovation in Neurosurgical Training: MARTYN  </vt:lpstr>
      <vt:lpstr>Elective Location.....Zone 1!</vt:lpstr>
      <vt:lpstr>Simulation in Neurosurgery</vt:lpstr>
      <vt:lpstr>Royal College of Surgeons, England</vt:lpstr>
      <vt:lpstr>MARTYN</vt:lpstr>
      <vt:lpstr>Slide 6</vt:lpstr>
      <vt:lpstr>Crazy Lab</vt:lpstr>
      <vt:lpstr>Skull</vt:lpstr>
      <vt:lpstr>Dura</vt:lpstr>
      <vt:lpstr>Ventricles</vt:lpstr>
      <vt:lpstr>Brain and Ventricle (red CSF!!)</vt:lpstr>
      <vt:lpstr>Cross Section showing ventricle (without CSF)</vt:lpstr>
      <vt:lpstr>Our first prototype...Juan!</vt:lpstr>
      <vt:lpstr>Skin &amp; Temporalis </vt:lpstr>
      <vt:lpstr>Slide 15</vt:lpstr>
      <vt:lpstr>Did we meet our aims?</vt:lpstr>
      <vt:lpstr>Slide 17</vt:lpstr>
      <vt:lpstr>Outcomes…</vt:lpstr>
      <vt:lpstr>……and research sprouts holidays :D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Windows User</cp:lastModifiedBy>
  <cp:revision>24</cp:revision>
  <dcterms:created xsi:type="dcterms:W3CDTF">2012-03-03T15:22:14Z</dcterms:created>
  <dcterms:modified xsi:type="dcterms:W3CDTF">2012-03-29T15:23:19Z</dcterms:modified>
</cp:coreProperties>
</file>