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1"/>
  </p:notesMasterIdLst>
  <p:handoutMasterIdLst>
    <p:handoutMasterId r:id="rId22"/>
  </p:handoutMasterIdLst>
  <p:sldIdLst>
    <p:sldId id="276" r:id="rId2"/>
    <p:sldId id="281" r:id="rId3"/>
    <p:sldId id="277" r:id="rId4"/>
    <p:sldId id="284" r:id="rId5"/>
    <p:sldId id="282" r:id="rId6"/>
    <p:sldId id="285" r:id="rId7"/>
    <p:sldId id="291" r:id="rId8"/>
    <p:sldId id="286" r:id="rId9"/>
    <p:sldId id="292" r:id="rId10"/>
    <p:sldId id="287" r:id="rId11"/>
    <p:sldId id="288" r:id="rId12"/>
    <p:sldId id="267" r:id="rId13"/>
    <p:sldId id="268" r:id="rId14"/>
    <p:sldId id="269" r:id="rId15"/>
    <p:sldId id="289" r:id="rId16"/>
    <p:sldId id="290" r:id="rId17"/>
    <p:sldId id="271" r:id="rId18"/>
    <p:sldId id="275" r:id="rId19"/>
    <p:sldId id="280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 snapToObjects="1">
      <p:cViewPr>
        <p:scale>
          <a:sx n="50" d="100"/>
          <a:sy n="50" d="100"/>
        </p:scale>
        <p:origin x="-7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A666AC-815F-4588-81C5-03A6D12124A9}" type="datetimeFigureOut">
              <a:rPr lang="en-US"/>
              <a:pPr>
                <a:defRPr/>
              </a:pPr>
              <a:t>3/18/2011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86830F-54DE-48CD-B6B8-55FF9921B1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F47D2A-C4CB-4222-B36B-C232050D4168}" type="datetimeFigureOut">
              <a:rPr lang="en-US"/>
              <a:pPr>
                <a:defRPr/>
              </a:pPr>
              <a:t>3/18/2011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E47A0D2-39B9-4502-98D5-372BCE1EAC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47A0D2-39B9-4502-98D5-372BCE1EAC2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can you drive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47A0D2-39B9-4502-98D5-372BCE1EAC2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en-US" sz="3900" i="0" dirty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1428750"/>
          </a:xfrm>
          <a:prstGeom prst="rect">
            <a:avLst/>
          </a:prstGeom>
          <a:solidFill>
            <a:srgbClr val="201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 dirty="0"/>
          </a:p>
        </p:txBody>
      </p:sp>
      <p:cxnSp>
        <p:nvCxnSpPr>
          <p:cNvPr id="6" name="Straight Connector 11"/>
          <p:cNvCxnSpPr>
            <a:cxnSpLocks noChangeShapeType="1"/>
          </p:cNvCxnSpPr>
          <p:nvPr/>
        </p:nvCxnSpPr>
        <p:spPr bwMode="auto">
          <a:xfrm>
            <a:off x="0" y="273050"/>
            <a:ext cx="9144000" cy="0"/>
          </a:xfrm>
          <a:prstGeom prst="line">
            <a:avLst/>
          </a:prstGeom>
          <a:noFill/>
          <a:ln w="38100" algn="ctr">
            <a:solidFill>
              <a:srgbClr val="ED1847"/>
            </a:solidFill>
            <a:round/>
            <a:headEnd/>
            <a:tailEnd/>
          </a:ln>
        </p:spPr>
      </p:cxn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>
            <a:off x="0" y="361950"/>
            <a:ext cx="9144000" cy="0"/>
          </a:xfrm>
          <a:prstGeom prst="line">
            <a:avLst/>
          </a:prstGeom>
          <a:noFill/>
          <a:ln w="76200" algn="ctr">
            <a:solidFill>
              <a:srgbClr val="6E9DD3"/>
            </a:solidFill>
            <a:round/>
            <a:headEnd/>
            <a:tailEnd/>
          </a:ln>
        </p:spPr>
      </p:cxnSp>
      <p:cxnSp>
        <p:nvCxnSpPr>
          <p:cNvPr id="8" name="Straight Connector 13"/>
          <p:cNvCxnSpPr>
            <a:cxnSpLocks noChangeShapeType="1"/>
          </p:cNvCxnSpPr>
          <p:nvPr/>
        </p:nvCxnSpPr>
        <p:spPr bwMode="auto">
          <a:xfrm>
            <a:off x="0" y="450850"/>
            <a:ext cx="9144000" cy="0"/>
          </a:xfrm>
          <a:prstGeom prst="line">
            <a:avLst/>
          </a:prstGeom>
          <a:noFill/>
          <a:ln w="38100" algn="ctr">
            <a:solidFill>
              <a:srgbClr val="FFC20E"/>
            </a:solidFill>
            <a:round/>
            <a:headEnd/>
            <a:tailEnd/>
          </a:ln>
        </p:spPr>
      </p:cxnSp>
      <p:pic>
        <p:nvPicPr>
          <p:cNvPr id="9" name="Picture 17" descr="phoenix (light blue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717032"/>
            <a:ext cx="2367707" cy="267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 b="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 dirty="0" smtClean="0">
                <a:solidFill>
                  <a:srgbClr val="6A6F77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FF55FE-9E3A-4E06-9FEA-6DBAE99CC3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1428750"/>
          </a:xfrm>
          <a:prstGeom prst="rect">
            <a:avLst/>
          </a:prstGeom>
          <a:solidFill>
            <a:srgbClr val="201B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  <p:cxnSp>
        <p:nvCxnSpPr>
          <p:cNvPr id="2053" name="Straight Connector 14"/>
          <p:cNvCxnSpPr>
            <a:cxnSpLocks noChangeShapeType="1"/>
          </p:cNvCxnSpPr>
          <p:nvPr/>
        </p:nvCxnSpPr>
        <p:spPr bwMode="auto">
          <a:xfrm>
            <a:off x="0" y="273050"/>
            <a:ext cx="9144000" cy="0"/>
          </a:xfrm>
          <a:prstGeom prst="line">
            <a:avLst/>
          </a:prstGeom>
          <a:noFill/>
          <a:ln w="38100" algn="ctr">
            <a:solidFill>
              <a:srgbClr val="ED1847"/>
            </a:solidFill>
            <a:round/>
            <a:headEnd/>
            <a:tailEnd/>
          </a:ln>
        </p:spPr>
      </p:cxnSp>
      <p:cxnSp>
        <p:nvCxnSpPr>
          <p:cNvPr id="2054" name="Straight Connector 15"/>
          <p:cNvCxnSpPr>
            <a:cxnSpLocks noChangeShapeType="1"/>
          </p:cNvCxnSpPr>
          <p:nvPr/>
        </p:nvCxnSpPr>
        <p:spPr bwMode="auto">
          <a:xfrm>
            <a:off x="0" y="361950"/>
            <a:ext cx="9144000" cy="0"/>
          </a:xfrm>
          <a:prstGeom prst="line">
            <a:avLst/>
          </a:prstGeom>
          <a:noFill/>
          <a:ln w="76200" algn="ctr">
            <a:solidFill>
              <a:srgbClr val="6E9DD3"/>
            </a:solidFill>
            <a:round/>
            <a:headEnd/>
            <a:tailEnd/>
          </a:ln>
        </p:spPr>
      </p:cxnSp>
      <p:cxnSp>
        <p:nvCxnSpPr>
          <p:cNvPr id="2055" name="Straight Connector 16"/>
          <p:cNvCxnSpPr>
            <a:cxnSpLocks noChangeShapeType="1"/>
          </p:cNvCxnSpPr>
          <p:nvPr/>
        </p:nvCxnSpPr>
        <p:spPr bwMode="auto">
          <a:xfrm>
            <a:off x="0" y="450850"/>
            <a:ext cx="9144000" cy="0"/>
          </a:xfrm>
          <a:prstGeom prst="line">
            <a:avLst/>
          </a:prstGeom>
          <a:noFill/>
          <a:ln w="38100" algn="ctr">
            <a:solidFill>
              <a:srgbClr val="FFC20E"/>
            </a:solidFill>
            <a:round/>
            <a:headEnd/>
            <a:tailEnd/>
          </a:ln>
        </p:spPr>
      </p:cxnSp>
      <p:pic>
        <p:nvPicPr>
          <p:cNvPr id="2056" name="Picture 9" descr="phoenix (light blue)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0200" y="128588"/>
            <a:ext cx="1071563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D1847"/>
          </a:solidFill>
          <a:latin typeface="Century Gothic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D1847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D1847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D1847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D1847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Calibri" pitchFamily="34" charset="0"/>
          <a:ea typeface="+mn-ea"/>
          <a:cs typeface="+mn-cs"/>
        </a:defRPr>
      </a:lvl1pPr>
      <a:lvl2pPr marL="571500" indent="-1905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Calibri" pitchFamily="34" charset="0"/>
        </a:defRPr>
      </a:lvl2pPr>
      <a:lvl3pPr marL="952500" indent="-1905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Calibri" pitchFamily="34" charset="0"/>
        </a:defRPr>
      </a:lvl3pPr>
      <a:lvl4pPr marL="1333500" indent="-1905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Calibri" pitchFamily="34" charset="0"/>
        </a:defRPr>
      </a:lvl4pPr>
      <a:lvl5pPr marL="17272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Calibri" pitchFamily="34" charset="0"/>
        </a:defRPr>
      </a:lvl5pPr>
      <a:lvl6pPr marL="21844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ate.fco.gov.uk/locateportal" TargetMode="External"/><Relationship Id="rId2" Type="http://schemas.openxmlformats.org/officeDocument/2006/relationships/hyperlink" Target="http://www.cbp.gov/est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ducation.med.ic.ac.uk/Careers/index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mdu.com/section_medical_students/topnav_your_elective_2/index.asp" TargetMode="External"/><Relationship Id="rId2" Type="http://schemas.openxmlformats.org/officeDocument/2006/relationships/hyperlink" Target="http://education.med.ic.ac.uk/Electives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ma.org.uk/careers/medical_education/medicalelectives.j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838200" y="2438400"/>
            <a:ext cx="7543800" cy="918592"/>
          </a:xfrm>
        </p:spPr>
        <p:txBody>
          <a:bodyPr/>
          <a:lstStyle/>
          <a:p>
            <a:pPr eaLnBrk="1" hangingPunct="1"/>
            <a:r>
              <a:rPr lang="en-GB" sz="5400" dirty="0" smtClean="0">
                <a:latin typeface="Arial" pitchFamily="34" charset="0"/>
                <a:cs typeface="Arial" pitchFamily="34" charset="0"/>
              </a:rPr>
              <a:t>Organising your elective</a:t>
            </a:r>
            <a:endParaRPr lang="en-US" sz="5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sz="quarter" idx="1"/>
          </p:nvPr>
        </p:nvSpPr>
        <p:spPr>
          <a:xfrm>
            <a:off x="838200" y="5229200"/>
            <a:ext cx="7543800" cy="720080"/>
          </a:xfrm>
        </p:spPr>
        <p:txBody>
          <a:bodyPr/>
          <a:lstStyle/>
          <a:p>
            <a:pPr marL="63500" eaLnBrk="1" hangingPunct="1"/>
            <a:r>
              <a:rPr lang="en-GB" sz="2800" dirty="0" smtClean="0">
                <a:latin typeface="Arial" pitchFamily="34" charset="0"/>
                <a:cs typeface="Arial" pitchFamily="34" charset="0"/>
              </a:rPr>
              <a:t>Mark Chamberlain</a:t>
            </a:r>
          </a:p>
          <a:p>
            <a:pPr marL="63500"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March 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finances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Can cost thousands of pounds!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Medical School Electives Awards - Apply, apply, apply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External sources - Royal Colleges, charities, etc – all on intranet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Bank of mum &amp; dad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Professional Studies Loan – Really think about whether this is right for you</a:t>
            </a:r>
          </a:p>
        </p:txBody>
      </p:sp>
      <p:pic>
        <p:nvPicPr>
          <p:cNvPr id="4" name="Picture 6" descr="Snapshot 2010-03-08 12-47-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46721" y="3789040"/>
            <a:ext cx="2217767" cy="28803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and booking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Ping Pong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Can appear to take forever! 7 Weeks minimum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Approval from Personal Tutor - That person you’ve never met!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Split elective form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Institutions will ask for different things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Some won’t let you apply until late in the day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Proof of student status/Transcripts/References – from St Marys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Indemnity – MDU online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insurance - college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Occupational Health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CRB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health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South Kensington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Some countries/institutions will ask for additional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Chest Radiographs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Medicals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be expensive and time consuming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PEP &amp; PPE – check what your hospital provides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Anti-</a:t>
            </a:r>
            <a:r>
              <a:rPr lang="en-US" dirty="0" err="1" smtClean="0"/>
              <a:t>malarials</a:t>
            </a:r>
            <a:r>
              <a:rPr lang="en-US" dirty="0" smtClean="0"/>
              <a:t> &amp; vaccinations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Needle-sticks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Earlier = Cheaper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Trailfinders</a:t>
            </a:r>
            <a:r>
              <a:rPr lang="en-US" dirty="0" smtClean="0"/>
              <a:t>, STA Travel or book directly via internet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Airlines have lots of sales on their websites!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University halls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Hospital accommodation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Backpacker Hostels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Electives offices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a typeface="+mn-ea"/>
                <a:cs typeface="+mn-cs"/>
              </a:rPr>
              <a:t>Sub-letting</a:t>
            </a:r>
            <a:endParaRPr lang="en-GB" dirty="0" smtClean="0"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Family/friends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Rented accommodation near hospital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you leave</a:t>
            </a:r>
            <a:endParaRPr lang="en-US" dirty="0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Documentation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Passport – check expiry!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Medical Indemnity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Travel Insurance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proof of payment/contacts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medical student ID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Customs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Visas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Entering USA – Online customs form weeks before you travel - </a:t>
            </a:r>
            <a:r>
              <a:rPr lang="en-US" dirty="0" smtClean="0">
                <a:hlinkClick r:id="rId2"/>
              </a:rPr>
              <a:t>www.cbp.gov/esta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Proof of elective/residence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Finance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Internet Banking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Credit Card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FCO LOCATE website - </a:t>
            </a:r>
            <a:r>
              <a:rPr lang="en-GB" dirty="0" smtClean="0">
                <a:hlinkClick r:id="rId3"/>
              </a:rPr>
              <a:t>www.locate.fco.gov.uk/locateportal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 for hassle-free elective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Leave copies of everything at home and scan onto your webmail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Keep a diary (money and of experience)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Find out what your hospital will provide (gloves/ARV’s?)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STA Exam Cover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Enjoy it – things will go wrong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boring but important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Be sensible &amp; safe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People get tropical infections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People have accidents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People come back with STIs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people get mugged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</a:t>
            </a:r>
          </a:p>
        </p:txBody>
      </p:sp>
      <p:sp>
        <p:nvSpPr>
          <p:cNvPr id="3481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It really is one of the best things you do at medical school</a:t>
            </a:r>
          </a:p>
        </p:txBody>
      </p:sp>
      <p:pic>
        <p:nvPicPr>
          <p:cNvPr id="4" name="Picture 3" descr="DSC00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485746"/>
            <a:ext cx="5220072" cy="39150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</a:p>
        </p:txBody>
      </p:sp>
      <p:sp>
        <p:nvSpPr>
          <p:cNvPr id="3481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I’m no expert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Lots of you will have electives fall through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Don’t be disheartened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 can be the most annoying thing in the universe to </a:t>
            </a:r>
            <a:r>
              <a:rPr lang="en-US" dirty="0" err="1" smtClean="0"/>
              <a:t>organise</a:t>
            </a:r>
            <a:endParaRPr lang="en-US" dirty="0" smtClean="0"/>
          </a:p>
        </p:txBody>
      </p:sp>
      <p:pic>
        <p:nvPicPr>
          <p:cNvPr id="9" name="Picture 8" descr="DSC01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3" y="3374995"/>
            <a:ext cx="4392488" cy="32943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purpose of the elective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Experience and appreciate of different healthcare systems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Experience of working abroad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Helping in a developing country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Furthering skills and interests in research or speciality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A break from dirty, smoky, smelly London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Doing things in parts of the world you wouldn’t be allowed to in the UK</a:t>
            </a:r>
          </a:p>
        </p:txBody>
      </p:sp>
      <p:pic>
        <p:nvPicPr>
          <p:cNvPr id="4" name="Picture 3" descr="DSC01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8592" y="4005064"/>
            <a:ext cx="3563888" cy="26729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first steps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What do you want from your elective?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How much money have you got?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What are your careers aspirations?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Where would you like to travel to?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Who would you go with?</a:t>
            </a:r>
          </a:p>
        </p:txBody>
      </p:sp>
      <p:pic>
        <p:nvPicPr>
          <p:cNvPr id="4" name="Picture 3" descr="DSC01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4343467" cy="3257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what to do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Something you’ve enjoyed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Something you’ve missed out 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Future career plans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noble cause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Research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work </a:t>
            </a:r>
            <a:r>
              <a:rPr lang="en-GB" dirty="0" err="1" smtClean="0"/>
              <a:t>vs</a:t>
            </a:r>
            <a:r>
              <a:rPr lang="en-GB" dirty="0" smtClean="0"/>
              <a:t> play</a:t>
            </a:r>
            <a:endParaRPr lang="en-US" dirty="0" smtClean="0"/>
          </a:p>
        </p:txBody>
      </p:sp>
      <p:pic>
        <p:nvPicPr>
          <p:cNvPr id="4" name="Content Placeholder 6" descr="DSC01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2924944"/>
            <a:ext cx="4956043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where to go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Financial – Fees, flights, accommodation, living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Some places won’t take students unless you know someone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Grasp of the local language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Ability to tolerate climate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Developed Vs. Developing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English Vs. non-English speaking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Popular places - Australasia, USA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Safety - </a:t>
            </a:r>
            <a:r>
              <a:rPr lang="en-GB" dirty="0" err="1" smtClean="0"/>
              <a:t>eg</a:t>
            </a:r>
            <a:r>
              <a:rPr lang="en-GB" dirty="0" smtClean="0"/>
              <a:t> War Zones - Foreign Office Advice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extra-curricular activities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world is massive, there are lots of places to go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Don’t forget UK - opportunities all over the country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flight of the phoenix 2010-11</a:t>
            </a:r>
            <a:endParaRPr lang="en-US" dirty="0"/>
          </a:p>
        </p:txBody>
      </p:sp>
      <p:pic>
        <p:nvPicPr>
          <p:cNvPr id="1026" name="Picture 2" descr="http://www.psdgraphics.com/file/blank-world-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568952" cy="4896544"/>
          </a:xfrm>
          <a:prstGeom prst="rect">
            <a:avLst/>
          </a:prstGeom>
          <a:noFill/>
        </p:spPr>
      </p:pic>
      <p:pic>
        <p:nvPicPr>
          <p:cNvPr id="5" name="Picture 4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3837817"/>
            <a:ext cx="214414" cy="241573"/>
          </a:xfrm>
          <a:prstGeom prst="rect">
            <a:avLst/>
          </a:prstGeom>
        </p:spPr>
      </p:pic>
      <p:pic>
        <p:nvPicPr>
          <p:cNvPr id="6" name="Picture 5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4555578"/>
            <a:ext cx="214414" cy="241573"/>
          </a:xfrm>
          <a:prstGeom prst="rect">
            <a:avLst/>
          </a:prstGeom>
        </p:spPr>
      </p:pic>
      <p:pic>
        <p:nvPicPr>
          <p:cNvPr id="7" name="Picture 6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3930" y="3717031"/>
            <a:ext cx="214414" cy="241573"/>
          </a:xfrm>
          <a:prstGeom prst="rect">
            <a:avLst/>
          </a:prstGeom>
        </p:spPr>
      </p:pic>
      <p:pic>
        <p:nvPicPr>
          <p:cNvPr id="8" name="Picture 7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3536" y="3837818"/>
            <a:ext cx="214414" cy="241573"/>
          </a:xfrm>
          <a:prstGeom prst="rect">
            <a:avLst/>
          </a:prstGeom>
        </p:spPr>
      </p:pic>
      <p:pic>
        <p:nvPicPr>
          <p:cNvPr id="9" name="Picture 8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736" y="4221088"/>
            <a:ext cx="214414" cy="241573"/>
          </a:xfrm>
          <a:prstGeom prst="rect">
            <a:avLst/>
          </a:prstGeom>
        </p:spPr>
      </p:pic>
      <p:pic>
        <p:nvPicPr>
          <p:cNvPr id="10" name="Picture 9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4949551"/>
            <a:ext cx="214414" cy="241573"/>
          </a:xfrm>
          <a:prstGeom prst="rect">
            <a:avLst/>
          </a:prstGeom>
        </p:spPr>
      </p:pic>
      <p:pic>
        <p:nvPicPr>
          <p:cNvPr id="11" name="Picture 10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3717032"/>
            <a:ext cx="214414" cy="241573"/>
          </a:xfrm>
          <a:prstGeom prst="rect">
            <a:avLst/>
          </a:prstGeom>
        </p:spPr>
      </p:pic>
      <p:pic>
        <p:nvPicPr>
          <p:cNvPr id="12" name="Picture 11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3284984"/>
            <a:ext cx="214414" cy="241573"/>
          </a:xfrm>
          <a:prstGeom prst="rect">
            <a:avLst/>
          </a:prstGeom>
        </p:spPr>
      </p:pic>
      <p:pic>
        <p:nvPicPr>
          <p:cNvPr id="13" name="Picture 12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7586" y="5984737"/>
            <a:ext cx="214414" cy="241573"/>
          </a:xfrm>
          <a:prstGeom prst="rect">
            <a:avLst/>
          </a:prstGeom>
        </p:spPr>
      </p:pic>
      <p:pic>
        <p:nvPicPr>
          <p:cNvPr id="14" name="Picture 13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344" y="5800724"/>
            <a:ext cx="214414" cy="241573"/>
          </a:xfrm>
          <a:prstGeom prst="rect">
            <a:avLst/>
          </a:prstGeom>
        </p:spPr>
      </p:pic>
      <p:pic>
        <p:nvPicPr>
          <p:cNvPr id="15" name="Picture 14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975" y="4221088"/>
            <a:ext cx="214414" cy="241573"/>
          </a:xfrm>
          <a:prstGeom prst="rect">
            <a:avLst/>
          </a:prstGeom>
        </p:spPr>
      </p:pic>
      <p:pic>
        <p:nvPicPr>
          <p:cNvPr id="16" name="Picture 15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0" y="5191124"/>
            <a:ext cx="214414" cy="241573"/>
          </a:xfrm>
          <a:prstGeom prst="rect">
            <a:avLst/>
          </a:prstGeom>
        </p:spPr>
      </p:pic>
      <p:pic>
        <p:nvPicPr>
          <p:cNvPr id="17" name="Picture 16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0782" y="5559151"/>
            <a:ext cx="214414" cy="241573"/>
          </a:xfrm>
          <a:prstGeom prst="rect">
            <a:avLst/>
          </a:prstGeom>
        </p:spPr>
      </p:pic>
      <p:pic>
        <p:nvPicPr>
          <p:cNvPr id="18" name="Picture 17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975" y="3405770"/>
            <a:ext cx="214414" cy="241573"/>
          </a:xfrm>
          <a:prstGeom prst="rect">
            <a:avLst/>
          </a:prstGeom>
        </p:spPr>
      </p:pic>
      <p:pic>
        <p:nvPicPr>
          <p:cNvPr id="19" name="Picture 18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975" y="5311910"/>
            <a:ext cx="214414" cy="241573"/>
          </a:xfrm>
          <a:prstGeom prst="rect">
            <a:avLst/>
          </a:prstGeom>
        </p:spPr>
      </p:pic>
      <p:pic>
        <p:nvPicPr>
          <p:cNvPr id="20" name="Picture 19" descr="ics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7950" y="4676364"/>
            <a:ext cx="214414" cy="2415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resources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Talk to people – older years, other doctors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Written Elective reports at St. Mary’s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Consultants with contacts – </a:t>
            </a:r>
            <a:r>
              <a:rPr lang="en-GB" dirty="0" err="1" smtClean="0"/>
              <a:t>eg</a:t>
            </a:r>
            <a:r>
              <a:rPr lang="en-GB" dirty="0" smtClean="0"/>
              <a:t> BSc supervisor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Medic's Guide to Work and Electives Around the World by Mark Wilson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Get Career Savvy - </a:t>
            </a:r>
            <a:r>
              <a:rPr lang="en-GB" dirty="0" smtClean="0">
                <a:hlinkClick r:id="rId2"/>
              </a:rPr>
              <a:t>education.med.ic.ac.uk/careers/index.htm</a:t>
            </a:r>
            <a:endParaRPr lang="en-GB" dirty="0" smtClean="0"/>
          </a:p>
        </p:txBody>
      </p:sp>
      <p:pic>
        <p:nvPicPr>
          <p:cNvPr id="5" name="Content Placeholder 7" descr="Careers booklet F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744598"/>
            <a:ext cx="2160240" cy="292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resources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Electives intranet - </a:t>
            </a:r>
            <a:r>
              <a:rPr lang="en-GB" dirty="0" smtClean="0">
                <a:hlinkClick r:id="rId2"/>
              </a:rPr>
              <a:t>education.med.ic.ac.uk/electives/index.htm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MDU Electives guide - </a:t>
            </a:r>
            <a:r>
              <a:rPr lang="en-GB" dirty="0" smtClean="0">
                <a:hlinkClick r:id="rId3"/>
              </a:rPr>
              <a:t>www.the-mdu.com/section_medical_students/topnav_your_elective_2/index.asp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BMA Electives guide - </a:t>
            </a:r>
            <a:r>
              <a:rPr lang="en-GB" dirty="0" smtClean="0">
                <a:hlinkClick r:id="rId4"/>
              </a:rPr>
              <a:t>www.bma.org.uk/careers/medical_education/medicalelectives.jsp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worktheworld.co.uk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electives.net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globalmedicalprojects.co.uk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medicstravel.co.uk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projects-abroad.co.uk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medicalstudentelectives.org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smsu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604</Words>
  <Application>Microsoft Office PowerPoint</Application>
  <PresentationFormat>On-screen Show (4:3)</PresentationFormat>
  <Paragraphs>134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icsmsu</vt:lpstr>
      <vt:lpstr>Organising your elective</vt:lpstr>
      <vt:lpstr>introduction</vt:lpstr>
      <vt:lpstr>purpose of the elective</vt:lpstr>
      <vt:lpstr>first steps</vt:lpstr>
      <vt:lpstr>what to do</vt:lpstr>
      <vt:lpstr>where to go</vt:lpstr>
      <vt:lpstr>flight of the phoenix 2010-11</vt:lpstr>
      <vt:lpstr>resources</vt:lpstr>
      <vt:lpstr>resources</vt:lpstr>
      <vt:lpstr>finances</vt:lpstr>
      <vt:lpstr>approval and booking</vt:lpstr>
      <vt:lpstr>occupational health</vt:lpstr>
      <vt:lpstr>flights</vt:lpstr>
      <vt:lpstr>accommodation</vt:lpstr>
      <vt:lpstr>before you leave</vt:lpstr>
      <vt:lpstr>tips for hassle-free elective</vt:lpstr>
      <vt:lpstr>boring but important</vt:lpstr>
      <vt:lpstr>good luck</vt:lpstr>
      <vt:lpstr>any questions?</vt:lpstr>
    </vt:vector>
  </TitlesOfParts>
  <Company>Imperial College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Organising an Elective</dc:title>
  <dc:creator>Daniel McGuinness</dc:creator>
  <cp:lastModifiedBy>nshiel</cp:lastModifiedBy>
  <cp:revision>55</cp:revision>
  <dcterms:created xsi:type="dcterms:W3CDTF">2009-03-19T15:46:03Z</dcterms:created>
  <dcterms:modified xsi:type="dcterms:W3CDTF">2011-03-18T12:07:02Z</dcterms:modified>
</cp:coreProperties>
</file>