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63" r:id="rId2"/>
    <p:sldId id="257" r:id="rId3"/>
    <p:sldId id="258" r:id="rId4"/>
    <p:sldId id="259" r:id="rId5"/>
    <p:sldId id="260" r:id="rId6"/>
    <p:sldId id="261" r:id="rId7"/>
    <p:sldId id="262" r:id="rId8"/>
    <p:sldId id="264"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7" d="100"/>
          <a:sy n="67" d="100"/>
        </p:scale>
        <p:origin x="-606"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1492136-B0BA-4FE2-BDC8-2DEA64ECEB97}" type="datetimeFigureOut">
              <a:rPr lang="en-GB" smtClean="0"/>
              <a:t>16/03/2011</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D0EEC3C-C77B-4458-A9CA-E7CAA26CEE33}" type="slidenum">
              <a:rPr lang="en-GB" smtClean="0"/>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p>
            <a:fld id="{6DD6D401-F8E3-47F5-BB9B-CFF26AF30DFB}" type="slidenum">
              <a:rPr lang="en-US" smtClean="0">
                <a:latin typeface="Arial" pitchFamily="34" charset="0"/>
                <a:ea typeface="ＭＳ Ｐゴシック"/>
                <a:cs typeface="ＭＳ Ｐゴシック"/>
              </a:rPr>
              <a:pPr/>
              <a:t>1</a:t>
            </a:fld>
            <a:endParaRPr lang="en-US" smtClean="0">
              <a:latin typeface="Arial" pitchFamily="34" charset="0"/>
              <a:ea typeface="ＭＳ Ｐゴシック"/>
              <a:cs typeface="ＭＳ Ｐゴシック"/>
            </a:endParaRPr>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a:ln/>
        </p:spPr>
        <p:txBody>
          <a:bodyPr/>
          <a:lstStyle/>
          <a:p>
            <a:pPr eaLnBrk="1" hangingPunct="1"/>
            <a:r>
              <a:rPr lang="en-GB" dirty="0" smtClean="0">
                <a:latin typeface="Arial" pitchFamily="34" charset="0"/>
                <a:ea typeface="ＭＳ Ｐゴシック"/>
                <a:cs typeface="Arial" pitchFamily="34" charset="0"/>
              </a:rPr>
              <a:t>SLM to edit name, school name and year</a:t>
            </a:r>
          </a:p>
          <a:p>
            <a:pPr eaLnBrk="1" hangingPunct="1"/>
            <a:r>
              <a:rPr lang="en-GB" dirty="0" smtClean="0">
                <a:latin typeface="Arial" pitchFamily="34" charset="0"/>
                <a:ea typeface="ＭＳ Ｐゴシック"/>
                <a:cs typeface="Arial" pitchFamily="34" charset="0"/>
              </a:rPr>
              <a:t>Hello everyone, my name is ....... and I am going to talk to you for about 15 minutes and give you a presentation called “Protecting your Professional future” which may not sound particularly exciting, but it is important and relevant to you.  I am here with my colleagues ..... </a:t>
            </a:r>
          </a:p>
          <a:p>
            <a:pPr eaLnBrk="1" hangingPunct="1"/>
            <a:r>
              <a:rPr lang="en-GB" dirty="0" smtClean="0">
                <a:latin typeface="Arial" pitchFamily="34" charset="0"/>
                <a:ea typeface="ＭＳ Ｐゴシック"/>
                <a:cs typeface="Arial" pitchFamily="34" charset="0"/>
              </a:rPr>
              <a:t>For the purpose of time keeping, may I ask that you keep questions to the end and we will be happy to answer any queries that you may have.  </a:t>
            </a:r>
          </a:p>
          <a:p>
            <a:pPr eaLnBrk="1" hangingPunct="1"/>
            <a:endParaRPr lang="en-US" dirty="0" smtClean="0">
              <a:latin typeface="Arial" pitchFamily="34" charset="0"/>
              <a:ea typeface="ＭＳ Ｐゴシック"/>
              <a:cs typeface="ＭＳ Ｐゴシック"/>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p:spPr>
        <p:txBody>
          <a:bodyPr/>
          <a:lstStyle/>
          <a:p>
            <a:fld id="{C6BF10F7-3388-4880-A84A-B64C9E13DD7F}" type="slidenum">
              <a:rPr lang="en-US" smtClean="0">
                <a:latin typeface="Arial" pitchFamily="34" charset="0"/>
                <a:ea typeface="ＭＳ Ｐゴシック"/>
                <a:cs typeface="ＭＳ Ｐゴシック"/>
              </a:rPr>
              <a:pPr/>
              <a:t>2</a:t>
            </a:fld>
            <a:endParaRPr lang="en-US" smtClean="0">
              <a:latin typeface="Arial" pitchFamily="34" charset="0"/>
              <a:ea typeface="ＭＳ Ｐゴシック"/>
              <a:cs typeface="ＭＳ Ｐゴシック"/>
            </a:endParaRPr>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a:ln/>
        </p:spPr>
        <p:txBody>
          <a:bodyPr/>
          <a:lstStyle/>
          <a:p>
            <a:pPr eaLnBrk="1" hangingPunct="1"/>
            <a:r>
              <a:rPr lang="en-GB" sz="900" dirty="0">
                <a:latin typeface="Arial" pitchFamily="34" charset="0"/>
                <a:ea typeface="ＭＳ Ｐゴシック"/>
                <a:cs typeface="Times New Roman" pitchFamily="18" charset="0"/>
              </a:rPr>
              <a:t>We are very proud of our heritage and as a financial services company - we feel it’s important that you know our background and how we may differ from other financial organisations that you may come across. </a:t>
            </a:r>
          </a:p>
          <a:p>
            <a:pPr eaLnBrk="1" hangingPunct="1"/>
            <a:endParaRPr lang="en-GB" sz="900" dirty="0">
              <a:latin typeface="Arial" pitchFamily="34" charset="0"/>
              <a:ea typeface="ＭＳ Ｐゴシック"/>
              <a:cs typeface="Times New Roman" pitchFamily="18" charset="0"/>
            </a:endParaRPr>
          </a:p>
          <a:p>
            <a:pPr eaLnBrk="1" hangingPunct="1"/>
            <a:r>
              <a:rPr lang="en-GB" sz="900" dirty="0">
                <a:latin typeface="Arial" pitchFamily="34" charset="0"/>
                <a:ea typeface="ＭＳ Ｐゴシック"/>
                <a:cs typeface="Times New Roman" pitchFamily="18" charset="0"/>
              </a:rPr>
              <a:t>Medical Sickness was formed by a group of doctors in 1884.  They pooled a proportion of their incomes so that if anyone in the group fell sick and was unable to work and earn a living, they could draw an income from the pot.  </a:t>
            </a:r>
          </a:p>
          <a:p>
            <a:pPr eaLnBrk="1" hangingPunct="1"/>
            <a:r>
              <a:rPr lang="en-GB" sz="900" dirty="0">
                <a:latin typeface="Arial" pitchFamily="34" charset="0"/>
                <a:ea typeface="ＭＳ Ｐゴシック"/>
                <a:cs typeface="Times New Roman" pitchFamily="18" charset="0"/>
              </a:rPr>
              <a:t> </a:t>
            </a:r>
          </a:p>
          <a:p>
            <a:pPr eaLnBrk="1" hangingPunct="1">
              <a:spcBef>
                <a:spcPct val="0"/>
              </a:spcBef>
            </a:pPr>
            <a:r>
              <a:rPr lang="en-GB" sz="900" dirty="0">
                <a:latin typeface="Arial" pitchFamily="34" charset="0"/>
                <a:ea typeface="ＭＳ Ｐゴシック"/>
                <a:cs typeface="Times New Roman" pitchFamily="18" charset="0"/>
              </a:rPr>
              <a:t>Today, we are now known as Wesleyan Medical Sickness and we provide specialist financial advice to 90,000 dentists and doctors in many aspects of financial planning, from protection to savings, investments, pensions and mortgages.  As you progress through your medical career, these are financial services that you will require. </a:t>
            </a:r>
          </a:p>
          <a:p>
            <a:pPr>
              <a:spcBef>
                <a:spcPct val="0"/>
              </a:spcBef>
            </a:pPr>
            <a:endParaRPr lang="en-GB" sz="900" dirty="0">
              <a:latin typeface="Arial" pitchFamily="34" charset="0"/>
              <a:ea typeface="ＭＳ Ｐゴシック"/>
              <a:cs typeface="ＭＳ Ｐゴシック"/>
            </a:endParaRPr>
          </a:p>
          <a:p>
            <a:pPr>
              <a:spcBef>
                <a:spcPct val="0"/>
              </a:spcBef>
            </a:pPr>
            <a:r>
              <a:rPr lang="en-GB" sz="900" dirty="0">
                <a:latin typeface="Arial" pitchFamily="34" charset="0"/>
                <a:ea typeface="ＭＳ Ｐゴシック"/>
                <a:cs typeface="ＭＳ Ｐゴシック"/>
              </a:rPr>
              <a:t>We work hard to remain informed about the ever changing issues you face throughout your career and this insight sets us apart from other financial organisations. With this in mind, we seek guidance from the Wesleyan Medical Sickness Advisory Board, which includes some of the most eminent members of the dental profession including </a:t>
            </a:r>
            <a:r>
              <a:rPr lang="en-GB" sz="900" dirty="0" err="1">
                <a:latin typeface="Arial" pitchFamily="34" charset="0"/>
                <a:ea typeface="ＭＳ Ｐゴシック"/>
                <a:cs typeface="ＭＳ Ｐゴシック"/>
              </a:rPr>
              <a:t>Shalin</a:t>
            </a:r>
            <a:r>
              <a:rPr lang="en-GB" sz="900" dirty="0">
                <a:latin typeface="Arial" pitchFamily="34" charset="0"/>
                <a:ea typeface="ＭＳ Ｐゴシック"/>
                <a:cs typeface="ＭＳ Ｐゴシック"/>
              </a:rPr>
              <a:t> </a:t>
            </a:r>
            <a:r>
              <a:rPr lang="en-GB" sz="900" dirty="0" err="1">
                <a:latin typeface="Arial" pitchFamily="34" charset="0"/>
                <a:ea typeface="ＭＳ Ｐゴシック"/>
                <a:cs typeface="ＭＳ Ｐゴシック"/>
              </a:rPr>
              <a:t>Mehra</a:t>
            </a:r>
            <a:r>
              <a:rPr lang="en-GB" sz="900" dirty="0">
                <a:latin typeface="Arial" pitchFamily="34" charset="0"/>
                <a:ea typeface="ＭＳ Ｐゴシック"/>
                <a:cs typeface="ＭＳ Ｐゴシック"/>
              </a:rPr>
              <a:t>, Hew Mathewson  and Ralph Davies.</a:t>
            </a:r>
            <a:endParaRPr lang="en-GB" sz="900" dirty="0">
              <a:solidFill>
                <a:srgbClr val="FF0000"/>
              </a:solidFill>
              <a:latin typeface="Arial" pitchFamily="34" charset="0"/>
              <a:ea typeface="ＭＳ Ｐゴシック"/>
              <a:cs typeface="Times New Roman" pitchFamily="18" charset="0"/>
            </a:endParaRPr>
          </a:p>
          <a:p>
            <a:pPr eaLnBrk="1" hangingPunct="1"/>
            <a:r>
              <a:rPr lang="en-GB" sz="900" dirty="0">
                <a:latin typeface="Arial" pitchFamily="34" charset="0"/>
                <a:ea typeface="ＭＳ Ｐゴシック"/>
                <a:cs typeface="Times New Roman" pitchFamily="18" charset="0"/>
              </a:rPr>
              <a:t> </a:t>
            </a:r>
          </a:p>
          <a:p>
            <a:pPr>
              <a:spcBef>
                <a:spcPct val="0"/>
              </a:spcBef>
            </a:pPr>
            <a:r>
              <a:rPr lang="en-GB" sz="900" dirty="0">
                <a:latin typeface="Arial" pitchFamily="34" charset="0"/>
                <a:ea typeface="ＭＳ Ｐゴシック"/>
                <a:cs typeface="ＭＳ Ｐゴシック"/>
              </a:rPr>
              <a:t>In 2010 we launched the Junior Advisory Board. This is made up of 12 members, ranging from medical and dental students to recently qualified dentists and doctors. Each individual was specially selected to reflect the diverse nature of our younger clients. They offer a unique insight in to your worlds, providing a valuable pool of knowledge to help us better understand your needs so we know exactly how to help. </a:t>
            </a:r>
          </a:p>
          <a:p>
            <a:pPr>
              <a:spcBef>
                <a:spcPct val="0"/>
              </a:spcBef>
            </a:pPr>
            <a:r>
              <a:rPr lang="en-GB" sz="900" dirty="0">
                <a:solidFill>
                  <a:srgbClr val="FF0000"/>
                </a:solidFill>
                <a:latin typeface="Arial" pitchFamily="34" charset="0"/>
                <a:ea typeface="ＭＳ Ｐゴシック"/>
                <a:cs typeface="ＭＳ Ｐゴシック"/>
              </a:rPr>
              <a:t>If you are interested in applying for a position please email me and we can discuss this is more detail.  You can find details of our JAB members on our website. </a:t>
            </a:r>
          </a:p>
          <a:p>
            <a:pPr>
              <a:spcBef>
                <a:spcPct val="0"/>
              </a:spcBef>
              <a:spcAft>
                <a:spcPts val="567"/>
              </a:spcAft>
            </a:pPr>
            <a:endParaRPr lang="en-GB" sz="900" dirty="0">
              <a:latin typeface="Arial" pitchFamily="34" charset="0"/>
              <a:ea typeface="ＭＳ Ｐゴシック"/>
              <a:cs typeface="Times New Roman" pitchFamily="18" charset="0"/>
            </a:endParaRPr>
          </a:p>
          <a:p>
            <a:pPr>
              <a:spcBef>
                <a:spcPct val="0"/>
              </a:spcBef>
              <a:spcAft>
                <a:spcPts val="567"/>
              </a:spcAft>
            </a:pPr>
            <a:r>
              <a:rPr lang="en-GB" sz="900" i="1" dirty="0">
                <a:latin typeface="Arial" pitchFamily="34" charset="0"/>
                <a:ea typeface="ＭＳ Ｐゴシック"/>
                <a:cs typeface="Times New Roman" pitchFamily="18" charset="0"/>
              </a:rPr>
              <a:t>Source for number of clients: Actual Segment </a:t>
            </a:r>
            <a:r>
              <a:rPr lang="en-GB" sz="900" i="1" dirty="0" err="1">
                <a:latin typeface="Arial" pitchFamily="34" charset="0"/>
                <a:ea typeface="ＭＳ Ｐゴシック"/>
                <a:cs typeface="Times New Roman" pitchFamily="18" charset="0"/>
              </a:rPr>
              <a:t>vs</a:t>
            </a:r>
            <a:r>
              <a:rPr lang="en-GB" sz="900" i="1" dirty="0">
                <a:latin typeface="Arial" pitchFamily="34" charset="0"/>
                <a:ea typeface="ＭＳ Ｐゴシック"/>
                <a:cs typeface="Times New Roman" pitchFamily="18" charset="0"/>
              </a:rPr>
              <a:t> Occupation Segment 04 2010.xls</a:t>
            </a:r>
            <a:endParaRPr lang="en-GB" sz="900" dirty="0">
              <a:latin typeface="Arial" pitchFamily="34" charset="0"/>
              <a:ea typeface="ＭＳ Ｐゴシック"/>
              <a:cs typeface="Times New Roman" pitchFamily="18"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p:spPr>
        <p:txBody>
          <a:bodyPr/>
          <a:lstStyle/>
          <a:p>
            <a:fld id="{A3D3F45A-9AB8-42DF-ABA2-2407714E9362}" type="slidenum">
              <a:rPr lang="en-US" smtClean="0">
                <a:latin typeface="Arial" pitchFamily="34" charset="0"/>
                <a:ea typeface="ＭＳ Ｐゴシック"/>
                <a:cs typeface="ＭＳ Ｐゴシック"/>
              </a:rPr>
              <a:pPr/>
              <a:t>3</a:t>
            </a:fld>
            <a:endParaRPr lang="en-US" smtClean="0">
              <a:latin typeface="Arial" pitchFamily="34" charset="0"/>
              <a:ea typeface="ＭＳ Ｐゴシック"/>
              <a:cs typeface="ＭＳ Ｐゴシック"/>
            </a:endParaRPr>
          </a:p>
        </p:txBody>
      </p:sp>
      <p:sp>
        <p:nvSpPr>
          <p:cNvPr id="36867" name="Rectangle 2"/>
          <p:cNvSpPr>
            <a:spLocks noGrp="1" noRot="1" noChangeAspect="1" noChangeArrowheads="1" noTextEdit="1"/>
          </p:cNvSpPr>
          <p:nvPr>
            <p:ph type="sldImg"/>
          </p:nvPr>
        </p:nvSpPr>
        <p:spPr>
          <a:solidFill>
            <a:srgbClr val="FFFFFF"/>
          </a:solidFill>
          <a:ln/>
        </p:spPr>
      </p:sp>
      <p:sp>
        <p:nvSpPr>
          <p:cNvPr id="29700" name="Rectangle 3"/>
          <p:cNvSpPr>
            <a:spLocks noGrp="1" noChangeArrowheads="1"/>
          </p:cNvSpPr>
          <p:nvPr>
            <p:ph type="body" idx="1"/>
          </p:nvPr>
        </p:nvSpPr>
        <p:spPr>
          <a:solidFill>
            <a:srgbClr val="FFFFFF"/>
          </a:solidFill>
          <a:ln>
            <a:solidFill>
              <a:srgbClr val="000000"/>
            </a:solidFill>
          </a:ln>
        </p:spPr>
        <p:txBody>
          <a:bodyPr/>
          <a:lstStyle/>
          <a:p>
            <a:pPr>
              <a:defRPr/>
            </a:pPr>
            <a:r>
              <a:rPr lang="en-GB" sz="1000" dirty="0">
                <a:latin typeface="Arial" pitchFamily="34" charset="0"/>
                <a:ea typeface="ＭＳ Ｐゴシック"/>
                <a:cs typeface="Times New Roman" pitchFamily="18" charset="0"/>
              </a:rPr>
              <a:t>Wesleyan Medical Sickness is part of one of the UK’s strongest, financially secure, mutual companies - Wesleyan Assurance Society. </a:t>
            </a:r>
          </a:p>
          <a:p>
            <a:pPr>
              <a:defRPr/>
            </a:pPr>
            <a:endParaRPr lang="en-GB" sz="1000" b="1" dirty="0">
              <a:latin typeface="Arial" pitchFamily="34" charset="0"/>
              <a:ea typeface="ＭＳ Ｐゴシック"/>
              <a:cs typeface="Times New Roman" pitchFamily="18" charset="0"/>
            </a:endParaRPr>
          </a:p>
          <a:p>
            <a:pPr>
              <a:defRPr/>
            </a:pPr>
            <a:r>
              <a:rPr lang="en-GB" sz="1000" b="1" dirty="0">
                <a:latin typeface="Arial" pitchFamily="34" charset="0"/>
                <a:ea typeface="ＭＳ Ｐゴシック"/>
                <a:cs typeface="Times New Roman" pitchFamily="18" charset="0"/>
              </a:rPr>
              <a:t>Does any one know what a mutual company is</a:t>
            </a:r>
            <a:r>
              <a:rPr lang="en-GB" sz="1000" b="1" dirty="0">
                <a:solidFill>
                  <a:srgbClr val="FF0000"/>
                </a:solidFill>
                <a:latin typeface="Arial" pitchFamily="34" charset="0"/>
                <a:ea typeface="ＭＳ Ｐゴシック"/>
                <a:cs typeface="Times New Roman" pitchFamily="18" charset="0"/>
              </a:rPr>
              <a:t>?</a:t>
            </a:r>
            <a:r>
              <a:rPr lang="en-GB" sz="1000" dirty="0">
                <a:solidFill>
                  <a:srgbClr val="FF0000"/>
                </a:solidFill>
                <a:latin typeface="Arial" pitchFamily="34" charset="0"/>
                <a:ea typeface="ＭＳ Ｐゴシック"/>
                <a:cs typeface="Times New Roman" pitchFamily="18" charset="0"/>
              </a:rPr>
              <a:t>... Hands up please.</a:t>
            </a:r>
          </a:p>
          <a:p>
            <a:pPr>
              <a:defRPr/>
            </a:pPr>
            <a:endParaRPr lang="en-GB" sz="1000" dirty="0">
              <a:latin typeface="Arial" pitchFamily="34" charset="0"/>
              <a:ea typeface="ＭＳ Ｐゴシック"/>
              <a:cs typeface="Times New Roman" pitchFamily="18" charset="0"/>
            </a:endParaRPr>
          </a:p>
          <a:p>
            <a:pPr>
              <a:defRPr/>
            </a:pPr>
            <a:r>
              <a:rPr lang="en-GB" sz="1000" dirty="0">
                <a:latin typeface="Arial" pitchFamily="34" charset="0"/>
                <a:ea typeface="ＭＳ Ｐゴシック"/>
                <a:cs typeface="Times New Roman" pitchFamily="18" charset="0"/>
              </a:rPr>
              <a:t>It is an organisation that does not have any shareholders.  So the profits that we make are put back into the business and not paid out in big dividends to shareholders. </a:t>
            </a:r>
            <a:r>
              <a:rPr lang="en-GB" sz="1000" dirty="0">
                <a:latin typeface="Arial" pitchFamily="34" charset="0"/>
                <a:ea typeface="ＭＳ Ｐゴシック"/>
                <a:cs typeface="ＭＳ Ｐゴシック"/>
              </a:rPr>
              <a:t>We are owned by our members and have no shareholders to satisfy, so everything we do is focused on your financial interests.</a:t>
            </a:r>
          </a:p>
          <a:p>
            <a:pPr>
              <a:defRPr/>
            </a:pPr>
            <a:endParaRPr lang="en-GB" sz="1000" dirty="0">
              <a:latin typeface="Arial" pitchFamily="34" charset="0"/>
              <a:ea typeface="ＭＳ Ｐゴシック"/>
              <a:cs typeface="Times New Roman" pitchFamily="18" charset="0"/>
            </a:endParaRPr>
          </a:p>
          <a:p>
            <a:pPr>
              <a:defRPr/>
            </a:pPr>
            <a:r>
              <a:rPr lang="en-GB" sz="1000" dirty="0">
                <a:latin typeface="Arial" pitchFamily="34" charset="0"/>
                <a:ea typeface="ＭＳ Ｐゴシック"/>
                <a:cs typeface="Times New Roman" pitchFamily="18" charset="0"/>
              </a:rPr>
              <a:t>You may feel that knowing that an organisation is financially strong is not that important, but especially in today’ s financial climate, it is vital that you know who you are putting your money with. It’s essential you know that the foundations of the financial organisation are solid and that  if and when you need your money back, that organisation will still exist and be able to pay you. </a:t>
            </a:r>
          </a:p>
          <a:p>
            <a:pPr>
              <a:defRPr/>
            </a:pPr>
            <a:endParaRPr lang="en-GB" sz="1000" dirty="0">
              <a:latin typeface="Arial" pitchFamily="34" charset="0"/>
              <a:ea typeface="ＭＳ Ｐゴシック"/>
              <a:cs typeface="Times New Roman" pitchFamily="18" charset="0"/>
            </a:endParaRPr>
          </a:p>
          <a:p>
            <a:pPr>
              <a:defRPr/>
            </a:pPr>
            <a:r>
              <a:rPr lang="en-GB" sz="1000" dirty="0">
                <a:latin typeface="Arial" pitchFamily="34" charset="0"/>
                <a:ea typeface="ＭＳ Ｐゴシック"/>
                <a:cs typeface="Times New Roman" pitchFamily="18" charset="0"/>
              </a:rPr>
              <a:t>Something that you may not be aware of but that we are very proud of is that Wesleyan Assurance is currently the British Insurance Association’s Insurer of the year. </a:t>
            </a:r>
            <a:r>
              <a:rPr lang="en-GB" sz="1000" dirty="0">
                <a:solidFill>
                  <a:srgbClr val="FF0000"/>
                </a:solidFill>
                <a:latin typeface="Arial" pitchFamily="34" charset="0"/>
                <a:ea typeface="ＭＳ Ｐゴシック"/>
                <a:cs typeface="Times New Roman" pitchFamily="18" charset="0"/>
              </a:rPr>
              <a:t>This is the second time in three years that the Society has received this accolade.</a:t>
            </a:r>
          </a:p>
          <a:p>
            <a:pPr eaLnBrk="1" hangingPunct="1">
              <a:defRPr/>
            </a:pPr>
            <a:endParaRPr lang="en-GB" sz="1000" dirty="0">
              <a:solidFill>
                <a:srgbClr val="FF0000"/>
              </a:solidFill>
              <a:latin typeface="Arial" pitchFamily="34" charset="0"/>
              <a:ea typeface="ＭＳ Ｐゴシック"/>
              <a:cs typeface="Times New Roman" pitchFamily="18" charset="0"/>
            </a:endParaRPr>
          </a:p>
          <a:p>
            <a:pPr eaLnBrk="1" hangingPunct="1">
              <a:defRPr/>
            </a:pPr>
            <a:endParaRPr lang="en-GB" sz="1000" dirty="0">
              <a:solidFill>
                <a:srgbClr val="FF0000"/>
              </a:solidFill>
              <a:latin typeface="Arial" pitchFamily="34" charset="0"/>
              <a:ea typeface="ＭＳ Ｐゴシック"/>
              <a:cs typeface="Times New Roman" pitchFamily="18" charset="0"/>
            </a:endParaRPr>
          </a:p>
          <a:p>
            <a:pPr eaLnBrk="1" hangingPunct="1">
              <a:defRPr/>
            </a:pPr>
            <a:endParaRPr lang="en-GB" sz="1000" dirty="0">
              <a:latin typeface="Arial" pitchFamily="34" charset="0"/>
              <a:ea typeface="ＭＳ Ｐゴシック"/>
              <a:cs typeface="ＭＳ Ｐゴシック"/>
            </a:endParaRPr>
          </a:p>
          <a:p>
            <a:pPr eaLnBrk="1" hangingPunct="1">
              <a:defRPr/>
            </a:pPr>
            <a:endParaRPr lang="en-GB" sz="1000" dirty="0">
              <a:latin typeface="Arial" pitchFamily="34" charset="0"/>
              <a:ea typeface="ＭＳ Ｐゴシック"/>
              <a:cs typeface="Times New Roman" pitchFamily="18" charset="0"/>
            </a:endParaRPr>
          </a:p>
          <a:p>
            <a:pPr eaLnBrk="1" hangingPunct="1">
              <a:defRPr/>
            </a:pPr>
            <a:endParaRPr lang="en-GB" sz="1000" dirty="0">
              <a:latin typeface="Arial" pitchFamily="34" charset="0"/>
              <a:ea typeface="ＭＳ Ｐゴシック"/>
              <a:cs typeface="Times New Roman" pitchFamily="18" charset="0"/>
            </a:endParaRPr>
          </a:p>
          <a:p>
            <a:pPr eaLnBrk="1" hangingPunct="1">
              <a:defRPr/>
            </a:pPr>
            <a:endParaRPr lang="en-GB" sz="1000" dirty="0">
              <a:latin typeface="Arial" pitchFamily="34" charset="0"/>
              <a:ea typeface="ＭＳ Ｐゴシック"/>
              <a:cs typeface="Times New Roman" pitchFamily="18" charset="0"/>
            </a:endParaRPr>
          </a:p>
          <a:p>
            <a:pPr eaLnBrk="1" hangingPunct="1">
              <a:defRPr/>
            </a:pPr>
            <a:endParaRPr lang="en-US" sz="1000" dirty="0">
              <a:latin typeface="Arial" pitchFamily="34" charset="0"/>
              <a:ea typeface="ＭＳ Ｐゴシック"/>
              <a:cs typeface="ＭＳ Ｐゴシック"/>
            </a:endParaRPr>
          </a:p>
          <a:p>
            <a:pPr>
              <a:defRPr/>
            </a:pPr>
            <a:endParaRPr lang="en-GB" sz="1000" dirty="0">
              <a:latin typeface="Arial" pitchFamily="34" charset="0"/>
              <a:ea typeface="ＭＳ Ｐゴシック"/>
              <a:cs typeface="ＭＳ Ｐゴシック"/>
            </a:endParaRPr>
          </a:p>
          <a:p>
            <a:pPr>
              <a:defRPr/>
            </a:pPr>
            <a:endParaRPr lang="en-GB" sz="1000" dirty="0">
              <a:latin typeface="Arial" pitchFamily="34" charset="0"/>
              <a:ea typeface="ＭＳ Ｐゴシック"/>
              <a:cs typeface="ＭＳ Ｐゴシック"/>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p>
            <a:fld id="{16CB4522-3BB8-4705-A59E-BA3ED475467A}" type="slidenum">
              <a:rPr lang="en-US" smtClean="0">
                <a:latin typeface="Arial" pitchFamily="34" charset="0"/>
                <a:ea typeface="ＭＳ Ｐゴシック"/>
                <a:cs typeface="ＭＳ Ｐゴシック"/>
              </a:rPr>
              <a:pPr/>
              <a:t>4</a:t>
            </a:fld>
            <a:endParaRPr lang="en-US" smtClean="0">
              <a:latin typeface="Arial" pitchFamily="34" charset="0"/>
              <a:ea typeface="ＭＳ Ｐゴシック"/>
              <a:cs typeface="ＭＳ Ｐゴシック"/>
            </a:endParaRPr>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a:ln/>
        </p:spPr>
        <p:txBody>
          <a:bodyPr/>
          <a:lstStyle/>
          <a:p>
            <a:pPr algn="just" eaLnBrk="1" hangingPunct="1"/>
            <a:endParaRPr lang="en-GB" smtClean="0">
              <a:latin typeface="Arial" pitchFamily="34" charset="0"/>
              <a:ea typeface="ＭＳ Ｐゴシック"/>
              <a:cs typeface="Times New Roman" pitchFamily="18" charset="0"/>
            </a:endParaRPr>
          </a:p>
          <a:p>
            <a:pPr algn="just" eaLnBrk="1" hangingPunct="1"/>
            <a:r>
              <a:rPr lang="en-GB" smtClean="0">
                <a:latin typeface="Arial" pitchFamily="34" charset="0"/>
                <a:ea typeface="ＭＳ Ｐゴシック"/>
                <a:cs typeface="Arial" pitchFamily="34" charset="0"/>
              </a:rPr>
              <a:t> </a:t>
            </a:r>
          </a:p>
          <a:p>
            <a:pPr eaLnBrk="1" hangingPunct="1"/>
            <a:r>
              <a:rPr lang="en-GB" smtClean="0">
                <a:latin typeface="Arial" pitchFamily="34" charset="0"/>
                <a:ea typeface="ＭＳ Ｐゴシック"/>
                <a:cs typeface="Times New Roman" pitchFamily="18" charset="0"/>
              </a:rPr>
              <a:t>With all the clinical experience you’ve had so far, you will know more than anyone that accidents happen all the time and people of any age can get sick.  Just because you’re going to be responsible for treating patients it doesn’t mean that you’ll be </a:t>
            </a:r>
            <a:r>
              <a:rPr lang="en-GB" b="1" i="1" smtClean="0">
                <a:latin typeface="Arial" pitchFamily="34" charset="0"/>
                <a:ea typeface="ＭＳ Ｐゴシック"/>
                <a:cs typeface="Times New Roman" pitchFamily="18" charset="0"/>
              </a:rPr>
              <a:t>any less at risk than they are</a:t>
            </a:r>
            <a:r>
              <a:rPr lang="en-GB" smtClean="0">
                <a:latin typeface="Arial" pitchFamily="34" charset="0"/>
                <a:ea typeface="ＭＳ Ｐゴシック"/>
                <a:cs typeface="Times New Roman" pitchFamily="18" charset="0"/>
              </a:rPr>
              <a:t>.  </a:t>
            </a:r>
            <a:r>
              <a:rPr lang="en-GB" b="1" u="sng" smtClean="0">
                <a:latin typeface="Arial" pitchFamily="34" charset="0"/>
                <a:ea typeface="ＭＳ Ｐゴシック"/>
                <a:cs typeface="Times New Roman" pitchFamily="18" charset="0"/>
              </a:rPr>
              <a:t>You </a:t>
            </a:r>
            <a:r>
              <a:rPr lang="en-GB" smtClean="0">
                <a:latin typeface="Arial" pitchFamily="34" charset="0"/>
                <a:ea typeface="ＭＳ Ｐゴシック"/>
                <a:cs typeface="Times New Roman" pitchFamily="18" charset="0"/>
              </a:rPr>
              <a:t>are also</a:t>
            </a:r>
            <a:r>
              <a:rPr lang="en-GB" b="1" smtClean="0">
                <a:latin typeface="Arial" pitchFamily="34" charset="0"/>
                <a:ea typeface="ＭＳ Ｐゴシック"/>
                <a:cs typeface="Times New Roman" pitchFamily="18" charset="0"/>
              </a:rPr>
              <a:t> </a:t>
            </a:r>
            <a:r>
              <a:rPr lang="en-GB" smtClean="0">
                <a:latin typeface="Arial" pitchFamily="34" charset="0"/>
                <a:ea typeface="ＭＳ Ｐゴシック"/>
                <a:cs typeface="Times New Roman" pitchFamily="18" charset="0"/>
              </a:rPr>
              <a:t>the general public and it could just as easily be you</a:t>
            </a:r>
            <a:r>
              <a:rPr lang="en-GB" b="1" smtClean="0">
                <a:latin typeface="Arial" pitchFamily="34" charset="0"/>
                <a:ea typeface="ＭＳ Ｐゴシック"/>
                <a:cs typeface="Times New Roman" pitchFamily="18" charset="0"/>
              </a:rPr>
              <a:t> </a:t>
            </a:r>
            <a:r>
              <a:rPr lang="en-GB" smtClean="0">
                <a:latin typeface="Arial" pitchFamily="34" charset="0"/>
                <a:ea typeface="ＭＳ Ｐゴシック"/>
                <a:cs typeface="Times New Roman" pitchFamily="18" charset="0"/>
              </a:rPr>
              <a:t>that a doctor ends up treating.  This is perhaps not something that you will have considered before, (or perhaps would even want to), but it is a fact and worthwhile thinking about how you are likely </a:t>
            </a:r>
            <a:r>
              <a:rPr lang="en-GB" b="1" i="1" smtClean="0">
                <a:latin typeface="Arial" pitchFamily="34" charset="0"/>
                <a:ea typeface="ＭＳ Ｐゴシック"/>
                <a:cs typeface="Times New Roman" pitchFamily="18" charset="0"/>
              </a:rPr>
              <a:t>at some point </a:t>
            </a:r>
            <a:r>
              <a:rPr lang="en-GB" smtClean="0">
                <a:latin typeface="Arial" pitchFamily="34" charset="0"/>
                <a:ea typeface="ＭＳ Ｐゴシック"/>
                <a:cs typeface="Times New Roman" pitchFamily="18" charset="0"/>
              </a:rPr>
              <a:t>to be someone’s patient.</a:t>
            </a:r>
          </a:p>
          <a:p>
            <a:pPr eaLnBrk="1" hangingPunct="1"/>
            <a:endParaRPr lang="en-GB" smtClean="0">
              <a:latin typeface="Arial" pitchFamily="34" charset="0"/>
              <a:ea typeface="ＭＳ Ｐゴシック"/>
              <a:cs typeface="Times New Roman" pitchFamily="18" charset="0"/>
            </a:endParaRPr>
          </a:p>
          <a:p>
            <a:pPr eaLnBrk="1" hangingPunct="1"/>
            <a:r>
              <a:rPr lang="en-GB" smtClean="0">
                <a:solidFill>
                  <a:srgbClr val="FF0000"/>
                </a:solidFill>
                <a:latin typeface="Arial" pitchFamily="34" charset="0"/>
                <a:ea typeface="ＭＳ Ｐゴシック"/>
                <a:cs typeface="Times New Roman" pitchFamily="18" charset="0"/>
              </a:rPr>
              <a:t>This is what Wesleyan deal with </a:t>
            </a:r>
            <a:r>
              <a:rPr lang="en-GB" b="1" u="sng" smtClean="0">
                <a:solidFill>
                  <a:srgbClr val="FF0000"/>
                </a:solidFill>
                <a:latin typeface="Arial" pitchFamily="34" charset="0"/>
                <a:ea typeface="ＭＳ Ｐゴシック"/>
                <a:cs typeface="Times New Roman" pitchFamily="18" charset="0"/>
              </a:rPr>
              <a:t>every day</a:t>
            </a:r>
            <a:r>
              <a:rPr lang="en-GB" smtClean="0">
                <a:solidFill>
                  <a:srgbClr val="FF0000"/>
                </a:solidFill>
                <a:latin typeface="Arial" pitchFamily="34" charset="0"/>
                <a:ea typeface="ＭＳ Ｐゴシック"/>
                <a:cs typeface="Times New Roman" pitchFamily="18" charset="0"/>
              </a:rPr>
              <a:t> and to give you an idea of just how much of a reality this is for your profession, a report published by the department of health in March 2010 found that </a:t>
            </a:r>
            <a:r>
              <a:rPr lang="en-US" smtClean="0">
                <a:solidFill>
                  <a:srgbClr val="FF0000"/>
                </a:solidFill>
                <a:latin typeface="Arial" pitchFamily="34" charset="0"/>
                <a:ea typeface="ＭＳ Ｐゴシック"/>
                <a:cs typeface="ＭＳ Ｐゴシック"/>
              </a:rPr>
              <a:t>NHS staff have some of the highest rates of sickness among public sector employees.  </a:t>
            </a:r>
          </a:p>
          <a:p>
            <a:pPr eaLnBrk="1" hangingPunct="1"/>
            <a:endParaRPr lang="en-GB" smtClean="0">
              <a:solidFill>
                <a:srgbClr val="FF0000"/>
              </a:solidFill>
              <a:latin typeface="Arial" pitchFamily="34" charset="0"/>
              <a:ea typeface="ＭＳ Ｐゴシック"/>
              <a:cs typeface="ＭＳ Ｐゴシック"/>
            </a:endParaRPr>
          </a:p>
          <a:p>
            <a:r>
              <a:rPr lang="en-GB" smtClean="0">
                <a:solidFill>
                  <a:srgbClr val="FF0000"/>
                </a:solidFill>
                <a:latin typeface="Arial" pitchFamily="34" charset="0"/>
                <a:ea typeface="ＭＳ Ｐゴシック"/>
                <a:cs typeface="ＭＳ Ｐゴシック"/>
              </a:rPr>
              <a:t>Health professionals feel more stressed than other workers and sickness absence for mental ill health, including stress, depression or anxiety, accounts for over </a:t>
            </a:r>
            <a:r>
              <a:rPr lang="en-GB" smtClean="0">
                <a:latin typeface="Arial" pitchFamily="34" charset="0"/>
                <a:ea typeface="ＭＳ Ｐゴシック"/>
                <a:cs typeface="ＭＳ Ｐゴシック"/>
              </a:rPr>
              <a:t>a quarter of the total among NHS staff. The average length of time someone with a mental health complaint will be unable to work is twice as long as the average for all other conditions. </a:t>
            </a:r>
          </a:p>
          <a:p>
            <a:pPr eaLnBrk="1" hangingPunct="1"/>
            <a:r>
              <a:rPr lang="en-GB" smtClean="0">
                <a:latin typeface="Arial" pitchFamily="34" charset="0"/>
                <a:ea typeface="ＭＳ Ｐゴシック"/>
                <a:cs typeface="Times New Roman" pitchFamily="18" charset="0"/>
              </a:rPr>
              <a:t>In 2009, Wesleyan Medical Sickness paid over £35m in income protection claims to our clients who fell sick and were unable to work. </a:t>
            </a:r>
            <a:endParaRPr lang="en-GB" b="1" u="sng" smtClean="0">
              <a:latin typeface="Arial" pitchFamily="34" charset="0"/>
              <a:ea typeface="ＭＳ Ｐゴシック"/>
              <a:cs typeface="Times New Roman" pitchFamily="18" charset="0"/>
            </a:endParaRPr>
          </a:p>
          <a:p>
            <a:pPr eaLnBrk="1" hangingPunct="1"/>
            <a:endParaRPr lang="en-GB" smtClean="0">
              <a:latin typeface="Arial" pitchFamily="34" charset="0"/>
              <a:ea typeface="ＭＳ Ｐゴシック"/>
              <a:cs typeface="ＭＳ Ｐゴシック"/>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p:spPr>
        <p:txBody>
          <a:bodyPr/>
          <a:lstStyle/>
          <a:p>
            <a:fld id="{C603CC38-CFF4-497B-894D-658438C86ABB}" type="slidenum">
              <a:rPr lang="en-US" smtClean="0">
                <a:latin typeface="Arial" pitchFamily="34" charset="0"/>
                <a:ea typeface="ＭＳ Ｐゴシック"/>
                <a:cs typeface="ＭＳ Ｐゴシック"/>
              </a:rPr>
              <a:pPr/>
              <a:t>5</a:t>
            </a:fld>
            <a:endParaRPr lang="en-US" smtClean="0">
              <a:latin typeface="Arial" pitchFamily="34" charset="0"/>
              <a:ea typeface="ＭＳ Ｐゴシック"/>
              <a:cs typeface="ＭＳ Ｐゴシック"/>
            </a:endParaRPr>
          </a:p>
        </p:txBody>
      </p:sp>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noFill/>
          <a:ln/>
        </p:spPr>
        <p:txBody>
          <a:bodyPr/>
          <a:lstStyle/>
          <a:p>
            <a:pPr algn="just" eaLnBrk="1" hangingPunct="1"/>
            <a:r>
              <a:rPr lang="en-GB" smtClean="0">
                <a:latin typeface="Arial" pitchFamily="34" charset="0"/>
                <a:ea typeface="ＭＳ Ｐゴシック"/>
                <a:cs typeface="Arial" pitchFamily="34" charset="0"/>
              </a:rPr>
              <a:t>So, if something were to happen, what would you get in terms of sick pay from the NHS…? </a:t>
            </a:r>
            <a:endParaRPr lang="en-GB" b="1" smtClean="0">
              <a:latin typeface="Arial" pitchFamily="34" charset="0"/>
              <a:ea typeface="ＭＳ Ｐゴシック"/>
              <a:cs typeface="Arial" pitchFamily="34" charset="0"/>
            </a:endParaRPr>
          </a:p>
          <a:p>
            <a:pPr algn="just" eaLnBrk="1" hangingPunct="1"/>
            <a:endParaRPr lang="en-GB" b="1" smtClean="0">
              <a:latin typeface="Arial" pitchFamily="34" charset="0"/>
              <a:ea typeface="ＭＳ Ｐゴシック"/>
              <a:cs typeface="Arial" pitchFamily="34" charset="0"/>
            </a:endParaRPr>
          </a:p>
          <a:p>
            <a:pPr algn="just" eaLnBrk="1" hangingPunct="1"/>
            <a:r>
              <a:rPr lang="en-GB" smtClean="0">
                <a:latin typeface="Arial" pitchFamily="34" charset="0"/>
                <a:ea typeface="ＭＳ Ｐゴシック"/>
                <a:cs typeface="Times New Roman" pitchFamily="18" charset="0"/>
              </a:rPr>
              <a:t>The amount of sick pay you receive depends on how long you have worked for the NHS. So, in your first foundation year when you’re possibly shouldering all the debt built up during your time at medical school, the most you’ll get from the NHS is one month’s full pay and two month’s half pay.  </a:t>
            </a:r>
          </a:p>
          <a:p>
            <a:pPr algn="just" eaLnBrk="1" hangingPunct="1"/>
            <a:endParaRPr lang="en-GB" smtClean="0">
              <a:latin typeface="Arial" pitchFamily="34" charset="0"/>
              <a:ea typeface="ＭＳ Ｐゴシック"/>
              <a:cs typeface="Times New Roman" pitchFamily="18" charset="0"/>
            </a:endParaRPr>
          </a:p>
          <a:p>
            <a:pPr>
              <a:spcBef>
                <a:spcPct val="0"/>
              </a:spcBef>
            </a:pPr>
            <a:r>
              <a:rPr lang="en-GB" smtClean="0">
                <a:latin typeface="Arial" pitchFamily="34" charset="0"/>
                <a:ea typeface="ＭＳ Ｐゴシック"/>
                <a:cs typeface="Times New Roman" pitchFamily="18" charset="0"/>
              </a:rPr>
              <a:t>Even as a consultant, the maximum you can ever get from the NHS is six month’s full pay and six month’s half pay. </a:t>
            </a:r>
          </a:p>
          <a:p>
            <a:pPr>
              <a:spcBef>
                <a:spcPct val="0"/>
              </a:spcBef>
            </a:pPr>
            <a:r>
              <a:rPr lang="en-GB" smtClean="0">
                <a:latin typeface="Arial" pitchFamily="34" charset="0"/>
                <a:ea typeface="ＭＳ Ｐゴシック"/>
                <a:cs typeface="Times New Roman" pitchFamily="18" charset="0"/>
              </a:rPr>
              <a:t> </a:t>
            </a:r>
          </a:p>
          <a:p>
            <a:pPr>
              <a:spcBef>
                <a:spcPct val="0"/>
              </a:spcBef>
            </a:pPr>
            <a:r>
              <a:rPr lang="en-GB" smtClean="0">
                <a:latin typeface="Arial" pitchFamily="34" charset="0"/>
                <a:ea typeface="ＭＳ Ｐゴシック"/>
                <a:cs typeface="Times New Roman" pitchFamily="18" charset="0"/>
              </a:rPr>
              <a:t>Then nothing. </a:t>
            </a:r>
            <a:r>
              <a:rPr lang="en-GB" b="1" smtClean="0">
                <a:latin typeface="Arial" pitchFamily="34" charset="0"/>
                <a:ea typeface="ＭＳ Ｐゴシック"/>
                <a:cs typeface="Times New Roman" pitchFamily="18" charset="0"/>
              </a:rPr>
              <a:t>Permanently.</a:t>
            </a:r>
            <a:endParaRPr lang="en-GB" smtClean="0">
              <a:latin typeface="Arial" pitchFamily="34" charset="0"/>
              <a:ea typeface="ＭＳ Ｐゴシック"/>
              <a:cs typeface="Times New Roman" pitchFamily="18" charset="0"/>
            </a:endParaRPr>
          </a:p>
          <a:p>
            <a:pPr>
              <a:spcBef>
                <a:spcPct val="0"/>
              </a:spcBef>
            </a:pPr>
            <a:endParaRPr lang="en-GB" smtClean="0">
              <a:latin typeface="Arial" pitchFamily="34" charset="0"/>
              <a:ea typeface="ＭＳ Ｐゴシック"/>
              <a:cs typeface="Times New Roman" pitchFamily="18" charset="0"/>
            </a:endParaRPr>
          </a:p>
          <a:p>
            <a:pPr>
              <a:spcBef>
                <a:spcPct val="0"/>
              </a:spcBef>
            </a:pPr>
            <a:r>
              <a:rPr lang="en-GB" smtClean="0">
                <a:latin typeface="Arial" pitchFamily="34" charset="0"/>
                <a:ea typeface="ＭＳ Ｐゴシック"/>
                <a:cs typeface="Times New Roman" pitchFamily="18" charset="0"/>
              </a:rPr>
              <a:t>You might be eligible for state benefit from the government such as Employment and Support Allowance, which ranges from £51.85 to £96.85 per week</a:t>
            </a:r>
          </a:p>
          <a:p>
            <a:pPr>
              <a:spcBef>
                <a:spcPct val="0"/>
              </a:spcBef>
            </a:pPr>
            <a:endParaRPr lang="en-GB" smtClean="0">
              <a:latin typeface="Arial" pitchFamily="34" charset="0"/>
              <a:ea typeface="ＭＳ Ｐゴシック"/>
              <a:cs typeface="Times New Roman" pitchFamily="18" charset="0"/>
            </a:endParaRPr>
          </a:p>
          <a:p>
            <a:pPr>
              <a:spcBef>
                <a:spcPct val="0"/>
              </a:spcBef>
            </a:pPr>
            <a:r>
              <a:rPr lang="en-GB" smtClean="0">
                <a:latin typeface="Arial" pitchFamily="34" charset="0"/>
                <a:ea typeface="ＭＳ Ｐゴシック"/>
                <a:cs typeface="Times New Roman" pitchFamily="18" charset="0"/>
              </a:rPr>
              <a:t>If you are lucky enough and rare enough not to have any debt right now, then you may think that this doesn’t affect you. But, debt or not, everyone needs an income. You will probably want to buy a house in the near future but as you can see, the benefits provided by the government are way below the estimated amount that you’ll need to survive financially.</a:t>
            </a:r>
          </a:p>
          <a:p>
            <a:pPr>
              <a:spcBef>
                <a:spcPct val="0"/>
              </a:spcBef>
            </a:pPr>
            <a:endParaRPr lang="en-GB" smtClean="0">
              <a:latin typeface="Arial" pitchFamily="34" charset="0"/>
              <a:ea typeface="ＭＳ Ｐゴシック"/>
              <a:cs typeface="Times New Roman" pitchFamily="18" charset="0"/>
            </a:endParaRPr>
          </a:p>
          <a:p>
            <a:pPr>
              <a:spcBef>
                <a:spcPct val="0"/>
              </a:spcBef>
            </a:pPr>
            <a:r>
              <a:rPr lang="en-GB" smtClean="0">
                <a:latin typeface="Arial" pitchFamily="34" charset="0"/>
                <a:ea typeface="ＭＳ Ｐゴシック"/>
                <a:cs typeface="Times New Roman" pitchFamily="18" charset="0"/>
              </a:rPr>
              <a:t>The sick pay scheme provided by the NHS is simply not  designed to be a </a:t>
            </a:r>
            <a:r>
              <a:rPr lang="en-GB" b="1" smtClean="0">
                <a:latin typeface="Arial" pitchFamily="34" charset="0"/>
                <a:ea typeface="ＭＳ Ｐゴシック"/>
                <a:cs typeface="Times New Roman" pitchFamily="18" charset="0"/>
              </a:rPr>
              <a:t>permanent income replacement vehicle </a:t>
            </a:r>
            <a:r>
              <a:rPr lang="en-GB" smtClean="0">
                <a:latin typeface="Arial" pitchFamily="34" charset="0"/>
                <a:ea typeface="ＭＳ Ｐゴシック"/>
                <a:cs typeface="Times New Roman" pitchFamily="18" charset="0"/>
              </a:rPr>
              <a:t>which is why you need to take responsibility to make your own income protection arrangements as soon as possible.</a:t>
            </a:r>
          </a:p>
          <a:p>
            <a:pPr>
              <a:spcBef>
                <a:spcPct val="0"/>
              </a:spcBef>
            </a:pPr>
            <a:endParaRPr lang="en-GB" smtClean="0">
              <a:latin typeface="Arial" pitchFamily="34" charset="0"/>
              <a:ea typeface="ＭＳ Ｐゴシック"/>
              <a:cs typeface="Times New Roman" pitchFamily="18" charset="0"/>
            </a:endParaRPr>
          </a:p>
          <a:p>
            <a:pPr>
              <a:spcBef>
                <a:spcPct val="0"/>
              </a:spcBef>
            </a:pPr>
            <a:endParaRPr lang="en-GB" smtClean="0">
              <a:latin typeface="Arial" pitchFamily="34" charset="0"/>
              <a:ea typeface="ＭＳ Ｐゴシック"/>
              <a:cs typeface="Times New Roman" pitchFamily="18" charset="0"/>
            </a:endParaRPr>
          </a:p>
          <a:p>
            <a:pPr>
              <a:spcBef>
                <a:spcPct val="0"/>
              </a:spcBef>
            </a:pPr>
            <a:endParaRPr lang="en-GB" smtClean="0">
              <a:latin typeface="Arial" pitchFamily="34" charset="0"/>
              <a:ea typeface="ＭＳ Ｐゴシック"/>
              <a:cs typeface="Times New Roman" pitchFamily="18" charset="0"/>
            </a:endParaRPr>
          </a:p>
          <a:p>
            <a:pPr eaLnBrk="1" hangingPunct="1">
              <a:spcBef>
                <a:spcPct val="0"/>
              </a:spcBef>
            </a:pPr>
            <a:endParaRPr lang="en-US" smtClean="0">
              <a:latin typeface="Arial" pitchFamily="34" charset="0"/>
              <a:ea typeface="ＭＳ Ｐゴシック"/>
              <a:cs typeface="ＭＳ Ｐゴシック"/>
            </a:endParaRPr>
          </a:p>
          <a:p>
            <a:pPr algn="just" eaLnBrk="1" hangingPunct="1"/>
            <a:endParaRPr lang="en-GB" smtClean="0">
              <a:solidFill>
                <a:srgbClr val="FF0000"/>
              </a:solidFill>
              <a:latin typeface="Arial" pitchFamily="34" charset="0"/>
              <a:ea typeface="ＭＳ Ｐゴシック"/>
              <a:cs typeface="Times New Roman" pitchFamily="18" charset="0"/>
            </a:endParaRPr>
          </a:p>
          <a:p>
            <a:endParaRPr lang="en-GB" smtClean="0">
              <a:latin typeface="Arial" pitchFamily="34" charset="0"/>
              <a:ea typeface="ＭＳ Ｐゴシック"/>
              <a:cs typeface="Times New Roman" pitchFamily="18"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p:spPr>
        <p:txBody>
          <a:bodyPr/>
          <a:lstStyle/>
          <a:p>
            <a:fld id="{6774A4C1-B18D-4766-91F1-AF8BA1227D95}" type="slidenum">
              <a:rPr lang="en-US" smtClean="0">
                <a:latin typeface="Arial" pitchFamily="34" charset="0"/>
                <a:ea typeface="ＭＳ Ｐゴシック"/>
                <a:cs typeface="ＭＳ Ｐゴシック"/>
              </a:rPr>
              <a:pPr/>
              <a:t>6</a:t>
            </a:fld>
            <a:endParaRPr lang="en-US" smtClean="0">
              <a:latin typeface="Arial" pitchFamily="34" charset="0"/>
              <a:ea typeface="ＭＳ Ｐゴシック"/>
              <a:cs typeface="ＭＳ Ｐゴシック"/>
            </a:endParaRPr>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a:ln/>
        </p:spPr>
        <p:txBody>
          <a:bodyPr/>
          <a:lstStyle/>
          <a:p>
            <a:endParaRPr lang="en-GB" smtClean="0">
              <a:latin typeface="Arial" pitchFamily="34" charset="0"/>
              <a:ea typeface="ＭＳ Ｐゴシック"/>
              <a:cs typeface="ＭＳ Ｐゴシック"/>
            </a:endParaRPr>
          </a:p>
          <a:p>
            <a:pPr eaLnBrk="1" hangingPunct="1"/>
            <a:r>
              <a:rPr lang="en-GB" b="1" smtClean="0">
                <a:latin typeface="Arial" pitchFamily="34" charset="0"/>
                <a:ea typeface="ＭＳ Ｐゴシック"/>
                <a:cs typeface="Times New Roman" pitchFamily="18" charset="0"/>
              </a:rPr>
              <a:t>As a student</a:t>
            </a:r>
            <a:r>
              <a:rPr lang="en-GB" smtClean="0">
                <a:latin typeface="Arial" pitchFamily="34" charset="0"/>
                <a:ea typeface="ＭＳ Ｐゴシック"/>
                <a:cs typeface="Times New Roman" pitchFamily="18" charset="0"/>
              </a:rPr>
              <a:t>, if you’re unable to work or study due to an accident or illness, Dental Income Protector will provide a regular income if you are unable to meet </a:t>
            </a:r>
            <a:r>
              <a:rPr lang="en-GB" smtClean="0">
                <a:latin typeface="Arial" pitchFamily="34" charset="0"/>
                <a:ea typeface="ＭＳ Ｐゴシック"/>
                <a:cs typeface="ＭＳ Ｐゴシック"/>
              </a:rPr>
              <a:t>all the essentials of living I mentioned earlier. </a:t>
            </a:r>
            <a:r>
              <a:rPr lang="en-GB" b="1" smtClean="0">
                <a:latin typeface="Arial" pitchFamily="34" charset="0"/>
                <a:ea typeface="ＭＳ Ｐゴシック"/>
                <a:cs typeface="ＭＳ Ｐゴシック"/>
              </a:rPr>
              <a:t>As a qualified Dentist, </a:t>
            </a:r>
            <a:r>
              <a:rPr lang="en-GB" b="1" smtClean="0">
                <a:latin typeface="Arial" pitchFamily="34" charset="0"/>
                <a:ea typeface="ＭＳ Ｐゴシック"/>
                <a:cs typeface="Times New Roman" pitchFamily="18" charset="0"/>
              </a:rPr>
              <a:t>Dental Income Protector will provide a regular income if you are unable to work due to accident or illness resulting in a loss of income. </a:t>
            </a:r>
            <a:endParaRPr lang="en-GB" b="1" smtClean="0">
              <a:latin typeface="Arial" pitchFamily="34" charset="0"/>
              <a:ea typeface="ＭＳ Ｐゴシック"/>
              <a:cs typeface="ＭＳ Ｐゴシック"/>
            </a:endParaRPr>
          </a:p>
          <a:p>
            <a:pPr eaLnBrk="1" hangingPunct="1"/>
            <a:endParaRPr lang="en-GB" smtClean="0">
              <a:latin typeface="Arial" pitchFamily="34" charset="0"/>
              <a:ea typeface="ＭＳ Ｐゴシック"/>
              <a:cs typeface="Times New Roman" pitchFamily="18" charset="0"/>
            </a:endParaRPr>
          </a:p>
          <a:p>
            <a:pPr eaLnBrk="1" hangingPunct="1"/>
            <a:r>
              <a:rPr lang="en-GB" smtClean="0">
                <a:latin typeface="Arial" pitchFamily="34" charset="0"/>
                <a:ea typeface="ＭＳ Ｐゴシック"/>
                <a:cs typeface="Times New Roman" pitchFamily="18" charset="0"/>
              </a:rPr>
              <a:t>The initial benefit of up to £250 per week, tax-free, kicks in after four weeks in your first year of foundation training, and may pay immediate benefit in subsequent years (although p</a:t>
            </a:r>
            <a:r>
              <a:rPr lang="en-GB" smtClean="0">
                <a:latin typeface="Arial" pitchFamily="34" charset="0"/>
                <a:ea typeface="ＭＳ Ｐゴシック"/>
                <a:cs typeface="ＭＳ Ｐゴシック"/>
              </a:rPr>
              <a:t>ayments may be reduced if you are receiving any other income from insurers or employers). </a:t>
            </a:r>
          </a:p>
          <a:p>
            <a:pPr eaLnBrk="1" hangingPunct="1"/>
            <a:endParaRPr lang="en-GB" smtClean="0">
              <a:latin typeface="Arial" pitchFamily="34" charset="0"/>
              <a:ea typeface="ＭＳ Ｐゴシック"/>
              <a:cs typeface="Times New Roman" pitchFamily="18" charset="0"/>
            </a:endParaRPr>
          </a:p>
          <a:p>
            <a:pPr eaLnBrk="1" hangingPunct="1"/>
            <a:r>
              <a:rPr lang="en-GB" smtClean="0">
                <a:latin typeface="Arial" pitchFamily="34" charset="0"/>
                <a:ea typeface="ＭＳ Ｐゴシック"/>
                <a:cs typeface="Arial" pitchFamily="34" charset="0"/>
              </a:rPr>
              <a:t>It’s essentially designed to meet your short-term needs, so the amount of benefit reduces to £125 after 26 weeks and £75 after 52 weeks.</a:t>
            </a:r>
            <a:endParaRPr lang="en-GB" smtClean="0">
              <a:latin typeface="Arial" pitchFamily="34" charset="0"/>
              <a:ea typeface="ＭＳ Ｐゴシック"/>
              <a:cs typeface="Times New Roman" pitchFamily="18" charset="0"/>
            </a:endParaRPr>
          </a:p>
          <a:p>
            <a:pPr eaLnBrk="1" hangingPunct="1"/>
            <a:endParaRPr lang="en-GB" smtClean="0">
              <a:latin typeface="Arial" pitchFamily="34" charset="0"/>
              <a:ea typeface="ＭＳ Ｐゴシック"/>
              <a:cs typeface="Times New Roman" pitchFamily="18" charset="0"/>
            </a:endParaRPr>
          </a:p>
          <a:p>
            <a:pPr eaLnBrk="1" hangingPunct="1"/>
            <a:r>
              <a:rPr lang="en-GB" smtClean="0">
                <a:latin typeface="Arial" pitchFamily="34" charset="0"/>
                <a:ea typeface="ＭＳ Ｐゴシック"/>
                <a:cs typeface="Arial" pitchFamily="34" charset="0"/>
              </a:rPr>
              <a:t>This means that its important to review your situation as you progress in your career and your earnings increase and you might want to think about boosting your cover with a top-up plan to address your long-term financial needs.</a:t>
            </a:r>
          </a:p>
          <a:p>
            <a:pPr eaLnBrk="1" hangingPunct="1"/>
            <a:endParaRPr lang="en-GB" smtClean="0">
              <a:latin typeface="Arial" pitchFamily="34" charset="0"/>
              <a:ea typeface="ＭＳ Ｐゴシック"/>
              <a:cs typeface="Arial" pitchFamily="34" charset="0"/>
            </a:endParaRPr>
          </a:p>
          <a:p>
            <a:pPr eaLnBrk="1" hangingPunct="1"/>
            <a:r>
              <a:rPr lang="en-GB" smtClean="0">
                <a:latin typeface="Arial" pitchFamily="34" charset="0"/>
                <a:ea typeface="ＭＳ Ｐゴシック"/>
                <a:cs typeface="ＭＳ Ｐゴシック"/>
              </a:rPr>
              <a:t>Note from Barry White, Technical 17/08/10: Policy spec says £200 per week, however I have had it confirmed that £250 is what we will pay. Products have confirmed this amount.</a:t>
            </a:r>
          </a:p>
          <a:p>
            <a:pPr eaLnBrk="1" hangingPunct="1"/>
            <a:endParaRPr lang="en-GB" smtClean="0">
              <a:latin typeface="Arial" pitchFamily="34" charset="0"/>
              <a:ea typeface="ＭＳ Ｐゴシック"/>
              <a:cs typeface="Times New Roman" pitchFamily="18" charset="0"/>
            </a:endParaRPr>
          </a:p>
          <a:p>
            <a:endParaRPr lang="en-GB" i="1" smtClean="0">
              <a:latin typeface="Arial" pitchFamily="34" charset="0"/>
              <a:ea typeface="ＭＳ Ｐゴシック"/>
              <a:cs typeface="ＭＳ Ｐゴシック"/>
            </a:endParaRPr>
          </a:p>
          <a:p>
            <a:pPr eaLnBrk="1" hangingPunct="1"/>
            <a:endParaRPr lang="en-GB" smtClean="0">
              <a:latin typeface="Arial" pitchFamily="34" charset="0"/>
              <a:ea typeface="ＭＳ Ｐゴシック"/>
              <a:cs typeface="Times New Roman" pitchFamily="18" charset="0"/>
            </a:endParaRPr>
          </a:p>
          <a:p>
            <a:pPr eaLnBrk="1" hangingPunct="1"/>
            <a:endParaRPr lang="en-GB" smtClean="0">
              <a:latin typeface="Arial" pitchFamily="34" charset="0"/>
              <a:ea typeface="ＭＳ Ｐゴシック"/>
              <a:cs typeface="Times New Roman" pitchFamily="18"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p:spPr>
        <p:txBody>
          <a:bodyPr/>
          <a:lstStyle/>
          <a:p>
            <a:fld id="{68F5BA15-076D-4B08-A99B-B24C9A8A8268}" type="slidenum">
              <a:rPr lang="en-US" smtClean="0">
                <a:latin typeface="Arial" pitchFamily="34" charset="0"/>
                <a:ea typeface="ＭＳ Ｐゴシック"/>
                <a:cs typeface="ＭＳ Ｐゴシック"/>
              </a:rPr>
              <a:pPr/>
              <a:t>7</a:t>
            </a:fld>
            <a:endParaRPr lang="en-US" smtClean="0">
              <a:latin typeface="Arial" pitchFamily="34" charset="0"/>
              <a:ea typeface="ＭＳ Ｐゴシック"/>
              <a:cs typeface="ＭＳ Ｐゴシック"/>
            </a:endParaRPr>
          </a:p>
        </p:txBody>
      </p:sp>
      <p:sp>
        <p:nvSpPr>
          <p:cNvPr id="54275"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ln/>
        </p:spPr>
        <p:txBody>
          <a:bodyPr>
            <a:normAutofit fontScale="92500" lnSpcReduction="20000"/>
          </a:bodyPr>
          <a:lstStyle/>
          <a:p>
            <a:pPr eaLnBrk="1" hangingPunct="1">
              <a:defRPr/>
            </a:pPr>
            <a:endParaRPr lang="en-GB" dirty="0">
              <a:latin typeface="Arial" charset="0"/>
              <a:ea typeface="ＭＳ Ｐゴシック" pitchFamily="-107" charset="-128"/>
              <a:cs typeface="Times New Roman" pitchFamily="-107" charset="0"/>
            </a:endParaRPr>
          </a:p>
          <a:p>
            <a:pPr eaLnBrk="1" hangingPunct="1">
              <a:defRPr/>
            </a:pPr>
            <a:r>
              <a:rPr lang="en-GB" dirty="0">
                <a:latin typeface="Arial" charset="0"/>
                <a:ea typeface="ＭＳ Ｐゴシック" pitchFamily="-107" charset="-128"/>
                <a:cs typeface="Times New Roman" pitchFamily="-107" charset="0"/>
              </a:rPr>
              <a:t>At this point you’re probably wondering how much all this costs.  As a final year dental student there are no premiums to pay. Because of our many years experience protecting dentists, we know how important it is that you get some degree of cover as soon as possible. This is such a crucial time for you and with all the debt that you may have accrued, you are potentially vulnerable financially.  We also know that it’s not something that you can afford right now. </a:t>
            </a:r>
          </a:p>
          <a:p>
            <a:pPr eaLnBrk="1" hangingPunct="1">
              <a:defRPr/>
            </a:pPr>
            <a:endParaRPr lang="en-GB" dirty="0">
              <a:latin typeface="Arial" charset="0"/>
              <a:ea typeface="ＭＳ Ｐゴシック" pitchFamily="-107" charset="-128"/>
              <a:cs typeface="Times New Roman" pitchFamily="-107" charset="0"/>
            </a:endParaRPr>
          </a:p>
          <a:p>
            <a:pPr eaLnBrk="1" hangingPunct="1">
              <a:defRPr/>
            </a:pPr>
            <a:r>
              <a:rPr lang="en-GB" dirty="0">
                <a:latin typeface="Arial" charset="0"/>
                <a:ea typeface="ＭＳ Ｐゴシック" pitchFamily="-107" charset="-128"/>
                <a:cs typeface="Times New Roman" pitchFamily="-107" charset="0"/>
              </a:rPr>
              <a:t>You should all have an application form in front of you, if not then you can get one from me afterwards.  </a:t>
            </a:r>
            <a:r>
              <a:rPr lang="en-GB" sz="900" dirty="0">
                <a:latin typeface="Arial" charset="0"/>
                <a:ea typeface="ＭＳ Ｐゴシック" pitchFamily="-107" charset="-128"/>
                <a:cs typeface="Times New Roman" pitchFamily="-107" charset="0"/>
              </a:rPr>
              <a:t>Once your application has been accepted, </a:t>
            </a:r>
            <a:r>
              <a:rPr lang="en-GB" sz="1300" dirty="0">
                <a:latin typeface="Arial" charset="0"/>
                <a:ea typeface="ＭＳ Ｐゴシック" pitchFamily="-107" charset="-128"/>
              </a:rPr>
              <a:t>you’ll have no premiums to pay until November following qualification, unless you notify us that you wont be starting work in August or have not passed your exam, in which case we’ll extend your cover.</a:t>
            </a:r>
            <a:endParaRPr lang="en-GB" dirty="0">
              <a:latin typeface="Arial" charset="0"/>
              <a:ea typeface="ＭＳ Ｐゴシック" pitchFamily="-107" charset="-128"/>
              <a:cs typeface="Times New Roman" pitchFamily="-107" charset="0"/>
            </a:endParaRPr>
          </a:p>
          <a:p>
            <a:pPr eaLnBrk="1" hangingPunct="1">
              <a:defRPr/>
            </a:pPr>
            <a:endParaRPr lang="en-GB" dirty="0" smtClean="0">
              <a:latin typeface="Arial" charset="0"/>
              <a:ea typeface="ＭＳ Ｐゴシック" pitchFamily="-107" charset="-128"/>
              <a:cs typeface="Times New Roman" pitchFamily="-107" charset="0"/>
            </a:endParaRPr>
          </a:p>
          <a:p>
            <a:pPr eaLnBrk="1" hangingPunct="1">
              <a:defRPr/>
            </a:pPr>
            <a:r>
              <a:rPr lang="en-GB" dirty="0" smtClean="0">
                <a:latin typeface="Arial" charset="0"/>
                <a:ea typeface="ＭＳ Ｐゴシック" pitchFamily="-107" charset="-128"/>
                <a:cs typeface="Arial" charset="0"/>
              </a:rPr>
              <a:t>The plan will then cost you a discounted £5 per month for the following twelve months. Unlike many similar income protection plans, that £5 </a:t>
            </a:r>
            <a:r>
              <a:rPr lang="en-GB" dirty="0">
                <a:latin typeface="Arial" charset="0"/>
                <a:ea typeface="ＭＳ Ｐゴシック" pitchFamily="-107" charset="-128"/>
                <a:cs typeface="Times New Roman" pitchFamily="-107" charset="0"/>
              </a:rPr>
              <a:t>is </a:t>
            </a:r>
            <a:r>
              <a:rPr lang="en-GB" b="1" dirty="0">
                <a:latin typeface="Arial" charset="0"/>
                <a:ea typeface="ＭＳ Ｐゴシック" pitchFamily="-107" charset="-128"/>
                <a:cs typeface="Times New Roman" pitchFamily="-107" charset="0"/>
              </a:rPr>
              <a:t>irrespective</a:t>
            </a:r>
            <a:r>
              <a:rPr lang="en-GB" dirty="0">
                <a:latin typeface="Arial" charset="0"/>
                <a:ea typeface="ＭＳ Ｐゴシック" pitchFamily="-107" charset="-128"/>
                <a:cs typeface="Times New Roman" pitchFamily="-107" charset="0"/>
              </a:rPr>
              <a:t> of gender, age (up to 35) and smoker status.</a:t>
            </a:r>
          </a:p>
          <a:p>
            <a:pPr eaLnBrk="1" hangingPunct="1">
              <a:defRPr/>
            </a:pPr>
            <a:endParaRPr lang="en-GB" dirty="0">
              <a:latin typeface="Arial" charset="0"/>
              <a:ea typeface="ＭＳ Ｐゴシック" pitchFamily="-107" charset="-128"/>
              <a:cs typeface="Times New Roman" pitchFamily="-107" charset="0"/>
            </a:endParaRPr>
          </a:p>
          <a:p>
            <a:pPr eaLnBrk="1" hangingPunct="1">
              <a:defRPr/>
            </a:pPr>
            <a:r>
              <a:rPr lang="en-GB" dirty="0" smtClean="0">
                <a:latin typeface="Arial" charset="0"/>
                <a:ea typeface="ＭＳ Ｐゴシック" pitchFamily="-107" charset="-128"/>
                <a:cs typeface="Arial" charset="0"/>
              </a:rPr>
              <a:t>From the following September, when you are likely to have completed your Foundation Training, your monthly payment would revert to non-discounted premiums. </a:t>
            </a:r>
            <a:endParaRPr lang="en-GB" strike="sngStrike" dirty="0" smtClean="0">
              <a:latin typeface="Arial" charset="0"/>
              <a:ea typeface="ＭＳ Ｐゴシック" pitchFamily="-107" charset="-128"/>
              <a:cs typeface="Times New Roman" pitchFamily="-107" charset="0"/>
            </a:endParaRPr>
          </a:p>
          <a:p>
            <a:pPr eaLnBrk="1" hangingPunct="1">
              <a:defRPr/>
            </a:pPr>
            <a:endParaRPr lang="en-GB" dirty="0" smtClean="0">
              <a:latin typeface="Arial" charset="0"/>
              <a:ea typeface="ＭＳ Ｐゴシック" pitchFamily="-107" charset="-128"/>
              <a:cs typeface="Arial" charset="0"/>
            </a:endParaRPr>
          </a:p>
          <a:p>
            <a:pPr eaLnBrk="1" hangingPunct="1">
              <a:defRPr/>
            </a:pPr>
            <a:r>
              <a:rPr lang="en-GB" dirty="0">
                <a:latin typeface="Arial" charset="0"/>
                <a:ea typeface="ＭＳ Ｐゴシック" pitchFamily="-107" charset="-128"/>
                <a:cs typeface="Times New Roman" pitchFamily="-107" charset="0"/>
              </a:rPr>
              <a:t>We often need further information to support your application and if you receive any correspondence, you will need to action this as soon as you can.  If you aren’t sure what to do, my contact details will appear on the slides shortly. </a:t>
            </a:r>
            <a:endParaRPr lang="en-GB" dirty="0" smtClean="0">
              <a:latin typeface="Arial" charset="0"/>
              <a:ea typeface="ＭＳ Ｐゴシック" pitchFamily="-107" charset="-128"/>
              <a:cs typeface="Times New Roman" pitchFamily="-107" charset="0"/>
            </a:endParaRPr>
          </a:p>
          <a:p>
            <a:pPr eaLnBrk="1" hangingPunct="1">
              <a:defRPr/>
            </a:pPr>
            <a:r>
              <a:rPr lang="en-GB" dirty="0" smtClean="0">
                <a:latin typeface="Arial" charset="0"/>
                <a:ea typeface="ＭＳ Ｐゴシック" pitchFamily="-107" charset="-128"/>
                <a:cs typeface="Times New Roman" pitchFamily="-107" charset="0"/>
              </a:rPr>
              <a:t> </a:t>
            </a:r>
            <a:endParaRPr lang="en-GB" dirty="0">
              <a:latin typeface="Arial" charset="0"/>
              <a:ea typeface="ＭＳ Ｐゴシック" pitchFamily="-107" charset="-128"/>
              <a:cs typeface="Times New Roman" pitchFamily="-107" charset="0"/>
            </a:endParaRPr>
          </a:p>
          <a:p>
            <a:pPr eaLnBrk="1" hangingPunct="1">
              <a:defRPr/>
            </a:pPr>
            <a:r>
              <a:rPr lang="en-GB" dirty="0">
                <a:latin typeface="Arial" charset="0"/>
                <a:ea typeface="ＭＳ Ｐゴシック" pitchFamily="-107" charset="-128"/>
                <a:cs typeface="Times New Roman" pitchFamily="-107" charset="0"/>
              </a:rPr>
              <a:t>But the key point for you to note is that you need to get income protection cover as soon as you can. </a:t>
            </a:r>
            <a:endParaRPr lang="en-US" dirty="0">
              <a:latin typeface="Arial" charset="0"/>
              <a:ea typeface="ＭＳ Ｐゴシック" pitchFamily="-107" charset="-128"/>
            </a:endParaRPr>
          </a:p>
          <a:p>
            <a:pPr eaLnBrk="1" hangingPunct="1">
              <a:defRPr/>
            </a:pPr>
            <a:endParaRPr lang="en-GB" dirty="0" smtClean="0">
              <a:latin typeface="Arial" charset="0"/>
              <a:ea typeface="ＭＳ Ｐゴシック" pitchFamily="-107" charset="-128"/>
              <a:cs typeface="Times New Roman" pitchFamily="-107"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p:spPr>
        <p:txBody>
          <a:bodyPr/>
          <a:lstStyle/>
          <a:p>
            <a:fld id="{21A4D58A-2623-4BEB-A170-7A8C45C3C9FF}" type="slidenum">
              <a:rPr lang="en-US" smtClean="0">
                <a:latin typeface="Arial" pitchFamily="34" charset="0"/>
                <a:ea typeface="ＭＳ Ｐゴシック"/>
                <a:cs typeface="ＭＳ Ｐゴシック"/>
              </a:rPr>
              <a:pPr/>
              <a:t>8</a:t>
            </a:fld>
            <a:endParaRPr lang="en-US" smtClean="0">
              <a:latin typeface="Arial" pitchFamily="34" charset="0"/>
              <a:ea typeface="ＭＳ Ｐゴシック"/>
              <a:cs typeface="ＭＳ Ｐゴシック"/>
            </a:endParaRPr>
          </a:p>
        </p:txBody>
      </p:sp>
      <p:sp>
        <p:nvSpPr>
          <p:cNvPr id="61443" name="Rectangle 2"/>
          <p:cNvSpPr>
            <a:spLocks noGrp="1" noRot="1" noChangeAspect="1" noChangeArrowheads="1" noTextEdit="1"/>
          </p:cNvSpPr>
          <p:nvPr>
            <p:ph type="sldImg"/>
          </p:nvPr>
        </p:nvSpPr>
        <p:spPr>
          <a:ln/>
        </p:spPr>
      </p:sp>
      <p:sp>
        <p:nvSpPr>
          <p:cNvPr id="61444" name="Rectangle 3"/>
          <p:cNvSpPr>
            <a:spLocks noGrp="1" noChangeArrowheads="1"/>
          </p:cNvSpPr>
          <p:nvPr>
            <p:ph type="body" idx="1"/>
          </p:nvPr>
        </p:nvSpPr>
        <p:spPr>
          <a:noFill/>
          <a:ln/>
        </p:spPr>
        <p:txBody>
          <a:bodyPr/>
          <a:lstStyle/>
          <a:p>
            <a:pPr eaLnBrk="1" hangingPunct="1"/>
            <a:r>
              <a:rPr lang="en-GB" smtClean="0">
                <a:latin typeface="Arial" pitchFamily="34" charset="0"/>
                <a:ea typeface="ＭＳ Ｐゴシック"/>
                <a:cs typeface="Arial" pitchFamily="34" charset="0"/>
              </a:rPr>
              <a:t>PLEASE NOTE THAT THE CONTENT OF THIS PRESENTATION IS VALID FOR USE ONLY BETWEEN 16 SEPTEMBER 2010 and 1 MARCH 2011. YOU WILL BE IN BREACH OF COMPLIANCE REGULATIONS IF YOU USE THIS PRESENTATION BEFORE OR AFTER THIS TIME PERIOD.  AFTER THIS DATE PLEASE VISIT THE INTRANET FOR THE NEW VERSION OF THIS PRESENTATION. </a:t>
            </a:r>
          </a:p>
          <a:p>
            <a:pPr eaLnBrk="1" hangingPunct="1"/>
            <a:endParaRPr lang="en-GB" smtClean="0">
              <a:latin typeface="Arial" pitchFamily="34" charset="0"/>
              <a:ea typeface="ＭＳ Ｐゴシック"/>
              <a:cs typeface="Arial" pitchFamily="34" charset="0"/>
            </a:endParaRPr>
          </a:p>
          <a:p>
            <a:pPr eaLnBrk="1" hangingPunct="1"/>
            <a:r>
              <a:rPr lang="en-GB" smtClean="0">
                <a:latin typeface="Arial" pitchFamily="34" charset="0"/>
                <a:ea typeface="ＭＳ Ｐゴシック"/>
                <a:cs typeface="Arial" pitchFamily="34" charset="0"/>
              </a:rPr>
              <a:t>Disclosure slide – display as attendees enter the room. </a:t>
            </a:r>
            <a:endParaRPr lang="en-GB" smtClean="0">
              <a:latin typeface="Arial" pitchFamily="34" charset="0"/>
              <a:ea typeface="ＭＳ Ｐゴシック"/>
              <a:cs typeface="Times New Roman" pitchFamily="18" charset="0"/>
            </a:endParaRPr>
          </a:p>
          <a:p>
            <a:pPr eaLnBrk="1" hangingPunct="1"/>
            <a:r>
              <a:rPr lang="en-GB" b="1" smtClean="0">
                <a:solidFill>
                  <a:schemeClr val="bg2"/>
                </a:solidFill>
                <a:latin typeface="Arial" pitchFamily="34" charset="0"/>
                <a:ea typeface="ＭＳ Ｐゴシック"/>
                <a:cs typeface="Times New Roman" pitchFamily="18" charset="0"/>
              </a:rPr>
              <a:t>Production notes for internal Marketing use only </a:t>
            </a:r>
            <a:br>
              <a:rPr lang="en-GB" b="1" smtClean="0">
                <a:solidFill>
                  <a:schemeClr val="bg2"/>
                </a:solidFill>
                <a:latin typeface="Arial" pitchFamily="34" charset="0"/>
                <a:ea typeface="ＭＳ Ｐゴシック"/>
                <a:cs typeface="Times New Roman" pitchFamily="18" charset="0"/>
              </a:rPr>
            </a:br>
            <a:endParaRPr lang="en-GB" b="1" smtClean="0">
              <a:solidFill>
                <a:schemeClr val="bg2"/>
              </a:solidFill>
              <a:latin typeface="Arial" pitchFamily="34" charset="0"/>
              <a:ea typeface="ＭＳ Ｐゴシック"/>
              <a:cs typeface="Times New Roman" pitchFamily="18" charset="0"/>
            </a:endParaRPr>
          </a:p>
          <a:p>
            <a:pPr eaLnBrk="1" hangingPunct="1"/>
            <a:r>
              <a:rPr lang="en-GB" smtClean="0">
                <a:solidFill>
                  <a:schemeClr val="bg2"/>
                </a:solidFill>
                <a:latin typeface="Arial" pitchFamily="34" charset="0"/>
                <a:ea typeface="ＭＳ Ｐゴシック"/>
                <a:cs typeface="Times New Roman" pitchFamily="18" charset="0"/>
              </a:rPr>
              <a:t>Circulation for review:</a:t>
            </a:r>
          </a:p>
          <a:p>
            <a:pPr eaLnBrk="1" hangingPunct="1"/>
            <a:r>
              <a:rPr lang="en-GB" smtClean="0">
                <a:solidFill>
                  <a:schemeClr val="bg2"/>
                </a:solidFill>
                <a:latin typeface="Arial" pitchFamily="34" charset="0"/>
                <a:ea typeface="ＭＳ Ｐゴシック"/>
                <a:cs typeface="Times New Roman" pitchFamily="18" charset="0"/>
              </a:rPr>
              <a:t>Owner: Justin Nichol, (Segment Marketing Manager)</a:t>
            </a:r>
            <a:br>
              <a:rPr lang="en-GB" smtClean="0">
                <a:solidFill>
                  <a:schemeClr val="bg2"/>
                </a:solidFill>
                <a:latin typeface="Arial" pitchFamily="34" charset="0"/>
                <a:ea typeface="ＭＳ Ｐゴシック"/>
                <a:cs typeface="Times New Roman" pitchFamily="18" charset="0"/>
              </a:rPr>
            </a:br>
            <a:r>
              <a:rPr lang="en-GB" smtClean="0">
                <a:solidFill>
                  <a:schemeClr val="bg2"/>
                </a:solidFill>
                <a:latin typeface="Arial" pitchFamily="34" charset="0"/>
                <a:ea typeface="ＭＳ Ｐゴシック"/>
                <a:cs typeface="Times New Roman" pitchFamily="18" charset="0"/>
              </a:rPr>
              <a:t>Review team: Marklew Rice (Product Development), Barry White (Technical Services)</a:t>
            </a:r>
            <a:br>
              <a:rPr lang="en-GB" smtClean="0">
                <a:solidFill>
                  <a:schemeClr val="bg2"/>
                </a:solidFill>
                <a:latin typeface="Arial" pitchFamily="34" charset="0"/>
                <a:ea typeface="ＭＳ Ｐゴシック"/>
                <a:cs typeface="Times New Roman" pitchFamily="18" charset="0"/>
              </a:rPr>
            </a:br>
            <a:r>
              <a:rPr lang="en-GB" smtClean="0">
                <a:solidFill>
                  <a:schemeClr val="bg2"/>
                </a:solidFill>
                <a:latin typeface="Arial" pitchFamily="34" charset="0"/>
                <a:ea typeface="ＭＳ Ｐゴシック"/>
                <a:cs typeface="Times New Roman" pitchFamily="18" charset="0"/>
              </a:rPr>
              <a:t/>
            </a:r>
            <a:br>
              <a:rPr lang="en-GB" smtClean="0">
                <a:solidFill>
                  <a:schemeClr val="bg2"/>
                </a:solidFill>
                <a:latin typeface="Arial" pitchFamily="34" charset="0"/>
                <a:ea typeface="ＭＳ Ｐゴシック"/>
                <a:cs typeface="Times New Roman" pitchFamily="18" charset="0"/>
              </a:rPr>
            </a:br>
            <a:r>
              <a:rPr lang="en-GB" smtClean="0">
                <a:solidFill>
                  <a:schemeClr val="bg2"/>
                </a:solidFill>
                <a:latin typeface="Arial" pitchFamily="34" charset="0"/>
                <a:ea typeface="ＭＳ Ｐゴシック"/>
                <a:cs typeface="Times New Roman" pitchFamily="18" charset="0"/>
              </a:rPr>
              <a:t>Approval: Leanne Hill, Compliance </a:t>
            </a:r>
          </a:p>
          <a:p>
            <a:pPr eaLnBrk="1" hangingPunct="1"/>
            <a:r>
              <a:rPr lang="en-GB" smtClean="0">
                <a:solidFill>
                  <a:schemeClr val="bg2"/>
                </a:solidFill>
                <a:latin typeface="Arial" pitchFamily="34" charset="0"/>
                <a:ea typeface="ＭＳ Ｐゴシック"/>
                <a:cs typeface="Times New Roman" pitchFamily="18" charset="0"/>
              </a:rPr>
              <a:t/>
            </a:r>
            <a:br>
              <a:rPr lang="en-GB" smtClean="0">
                <a:solidFill>
                  <a:schemeClr val="bg2"/>
                </a:solidFill>
                <a:latin typeface="Arial" pitchFamily="34" charset="0"/>
                <a:ea typeface="ＭＳ Ｐゴシック"/>
                <a:cs typeface="Times New Roman" pitchFamily="18" charset="0"/>
              </a:rPr>
            </a:br>
            <a:endParaRPr lang="en-GB" smtClean="0">
              <a:solidFill>
                <a:schemeClr val="bg2"/>
              </a:solidFill>
              <a:latin typeface="Arial" pitchFamily="34" charset="0"/>
              <a:ea typeface="ＭＳ Ｐゴシック"/>
              <a:cs typeface="Times New Roman"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57E2F1B7-4DB1-4D0B-BE1A-DA18649DA1C5}" type="datetimeFigureOut">
              <a:rPr lang="en-GB" smtClean="0"/>
              <a:t>16/03/2011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193F200-9C17-4AC9-8099-3605CAB1F9A0}" type="slidenum">
              <a:rPr lang="en-GB" smtClean="0"/>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7E2F1B7-4DB1-4D0B-BE1A-DA18649DA1C5}" type="datetimeFigureOut">
              <a:rPr lang="en-GB" smtClean="0"/>
              <a:t>16/03/2011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193F200-9C17-4AC9-8099-3605CAB1F9A0}"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7E2F1B7-4DB1-4D0B-BE1A-DA18649DA1C5}" type="datetimeFigureOut">
              <a:rPr lang="en-GB" smtClean="0"/>
              <a:t>16/03/2011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193F200-9C17-4AC9-8099-3605CAB1F9A0}"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7E2F1B7-4DB1-4D0B-BE1A-DA18649DA1C5}" type="datetimeFigureOut">
              <a:rPr lang="en-GB" smtClean="0"/>
              <a:t>16/03/2011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193F200-9C17-4AC9-8099-3605CAB1F9A0}"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7E2F1B7-4DB1-4D0B-BE1A-DA18649DA1C5}" type="datetimeFigureOut">
              <a:rPr lang="en-GB" smtClean="0"/>
              <a:t>16/03/2011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193F200-9C17-4AC9-8099-3605CAB1F9A0}" type="slidenum">
              <a:rPr lang="en-GB" smtClean="0"/>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57E2F1B7-4DB1-4D0B-BE1A-DA18649DA1C5}" type="datetimeFigureOut">
              <a:rPr lang="en-GB" smtClean="0"/>
              <a:t>16/03/2011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193F200-9C17-4AC9-8099-3605CAB1F9A0}" type="slidenum">
              <a:rPr lang="en-GB" smtClean="0"/>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57E2F1B7-4DB1-4D0B-BE1A-DA18649DA1C5}" type="datetimeFigureOut">
              <a:rPr lang="en-GB" smtClean="0"/>
              <a:t>16/03/2011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193F200-9C17-4AC9-8099-3605CAB1F9A0}"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57E2F1B7-4DB1-4D0B-BE1A-DA18649DA1C5}" type="datetimeFigureOut">
              <a:rPr lang="en-GB" smtClean="0"/>
              <a:t>16/03/2011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193F200-9C17-4AC9-8099-3605CAB1F9A0}"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7E2F1B7-4DB1-4D0B-BE1A-DA18649DA1C5}" type="datetimeFigureOut">
              <a:rPr lang="en-GB" smtClean="0"/>
              <a:t>16/03/2011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193F200-9C17-4AC9-8099-3605CAB1F9A0}"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7E2F1B7-4DB1-4D0B-BE1A-DA18649DA1C5}" type="datetimeFigureOut">
              <a:rPr lang="en-GB" smtClean="0"/>
              <a:t>16/03/2011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193F200-9C17-4AC9-8099-3605CAB1F9A0}" type="slidenum">
              <a:rPr lang="en-GB" smtClean="0"/>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7E2F1B7-4DB1-4D0B-BE1A-DA18649DA1C5}" type="datetimeFigureOut">
              <a:rPr lang="en-GB" smtClean="0"/>
              <a:t>16/03/2011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193F200-9C17-4AC9-8099-3605CAB1F9A0}" type="slidenum">
              <a:rPr lang="en-GB" smtClean="0"/>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7E2F1B7-4DB1-4D0B-BE1A-DA18649DA1C5}" type="datetimeFigureOut">
              <a:rPr lang="en-GB" smtClean="0"/>
              <a:t>16/03/2011</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193F200-9C17-4AC9-8099-3605CAB1F9A0}"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2.jpeg"/><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2.jpeg"/><Relationship Id="rId4" Type="http://schemas.openxmlformats.org/officeDocument/2006/relationships/image" Target="../media/image4.jpeg"/></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2.jpeg"/><Relationship Id="rId4" Type="http://schemas.openxmlformats.org/officeDocument/2006/relationships/image" Target="../media/image4.jpeg"/></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14" descr="stu_20s_ind_f_out_old.jpg"/>
          <p:cNvPicPr>
            <a:picLocks noChangeAspect="1"/>
          </p:cNvPicPr>
          <p:nvPr/>
        </p:nvPicPr>
        <p:blipFill>
          <a:blip r:embed="rId3" cstate="print"/>
          <a:srcRect/>
          <a:stretch>
            <a:fillRect/>
          </a:stretch>
        </p:blipFill>
        <p:spPr bwMode="auto">
          <a:xfrm>
            <a:off x="0" y="0"/>
            <a:ext cx="9144000" cy="6096000"/>
          </a:xfrm>
          <a:prstGeom prst="rect">
            <a:avLst/>
          </a:prstGeom>
          <a:noFill/>
          <a:ln w="9525">
            <a:noFill/>
            <a:miter lim="800000"/>
            <a:headEnd/>
            <a:tailEnd/>
          </a:ln>
        </p:spPr>
      </p:pic>
      <p:grpSp>
        <p:nvGrpSpPr>
          <p:cNvPr id="2" name="Group 13"/>
          <p:cNvGrpSpPr>
            <a:grpSpLocks/>
          </p:cNvGrpSpPr>
          <p:nvPr/>
        </p:nvGrpSpPr>
        <p:grpSpPr bwMode="auto">
          <a:xfrm>
            <a:off x="381000" y="914400"/>
            <a:ext cx="4800600" cy="4267200"/>
            <a:chOff x="381000" y="914400"/>
            <a:chExt cx="4800600" cy="4267200"/>
          </a:xfrm>
        </p:grpSpPr>
        <p:sp>
          <p:nvSpPr>
            <p:cNvPr id="2061" name="Rectangle 15"/>
            <p:cNvSpPr>
              <a:spLocks noChangeArrowheads="1"/>
            </p:cNvSpPr>
            <p:nvPr/>
          </p:nvSpPr>
          <p:spPr bwMode="auto">
            <a:xfrm>
              <a:off x="381000" y="914400"/>
              <a:ext cx="4800600" cy="3984625"/>
            </a:xfrm>
            <a:prstGeom prst="rect">
              <a:avLst/>
            </a:prstGeom>
            <a:solidFill>
              <a:srgbClr val="333F7F">
                <a:alpha val="74901"/>
              </a:srgbClr>
            </a:solidFill>
            <a:ln w="9525">
              <a:noFill/>
              <a:miter lim="800000"/>
              <a:headEnd/>
              <a:tailEnd/>
            </a:ln>
          </p:spPr>
          <p:txBody>
            <a:bodyPr wrap="none" anchor="ctr"/>
            <a:lstStyle/>
            <a:p>
              <a:pPr eaLnBrk="0" hangingPunct="0"/>
              <a:endParaRPr lang="en-GB"/>
            </a:p>
          </p:txBody>
        </p:sp>
        <p:sp>
          <p:nvSpPr>
            <p:cNvPr id="2062" name="Rectangle 16"/>
            <p:cNvSpPr>
              <a:spLocks noChangeArrowheads="1"/>
            </p:cNvSpPr>
            <p:nvPr/>
          </p:nvSpPr>
          <p:spPr bwMode="auto">
            <a:xfrm>
              <a:off x="381000" y="4899025"/>
              <a:ext cx="4800600" cy="282575"/>
            </a:xfrm>
            <a:prstGeom prst="rect">
              <a:avLst/>
            </a:prstGeom>
            <a:solidFill>
              <a:srgbClr val="926B70">
                <a:alpha val="70195"/>
              </a:srgbClr>
            </a:solidFill>
            <a:ln w="9525">
              <a:noFill/>
              <a:miter lim="800000"/>
              <a:headEnd/>
              <a:tailEnd/>
            </a:ln>
          </p:spPr>
          <p:txBody>
            <a:bodyPr wrap="none" anchor="ctr"/>
            <a:lstStyle/>
            <a:p>
              <a:pPr eaLnBrk="0" hangingPunct="0"/>
              <a:endParaRPr lang="en-GB"/>
            </a:p>
          </p:txBody>
        </p:sp>
      </p:grpSp>
      <p:sp>
        <p:nvSpPr>
          <p:cNvPr id="2065" name="Text Box 17"/>
          <p:cNvSpPr txBox="1">
            <a:spLocks noChangeArrowheads="1"/>
          </p:cNvSpPr>
          <p:nvPr/>
        </p:nvSpPr>
        <p:spPr bwMode="auto">
          <a:xfrm>
            <a:off x="457200" y="990600"/>
            <a:ext cx="4724400" cy="3785652"/>
          </a:xfrm>
          <a:prstGeom prst="rect">
            <a:avLst/>
          </a:prstGeom>
          <a:noFill/>
          <a:ln w="9525">
            <a:noFill/>
            <a:miter lim="800000"/>
            <a:headEnd/>
            <a:tailEnd/>
          </a:ln>
        </p:spPr>
        <p:txBody>
          <a:bodyPr>
            <a:spAutoFit/>
          </a:bodyPr>
          <a:lstStyle/>
          <a:p>
            <a:pPr eaLnBrk="0" hangingPunct="0"/>
            <a:r>
              <a:rPr lang="en-US" sz="4000" dirty="0">
                <a:solidFill>
                  <a:srgbClr val="F4F4F4"/>
                </a:solidFill>
              </a:rPr>
              <a:t>Protecting Your</a:t>
            </a:r>
          </a:p>
          <a:p>
            <a:pPr eaLnBrk="0" hangingPunct="0"/>
            <a:r>
              <a:rPr lang="en-US" sz="4000" dirty="0">
                <a:solidFill>
                  <a:srgbClr val="F4F4F4"/>
                </a:solidFill>
              </a:rPr>
              <a:t>Professional Future</a:t>
            </a:r>
          </a:p>
          <a:p>
            <a:pPr eaLnBrk="0" hangingPunct="0"/>
            <a:endParaRPr lang="en-US" sz="4000" dirty="0">
              <a:solidFill>
                <a:srgbClr val="F4F4F4"/>
              </a:solidFill>
            </a:endParaRPr>
          </a:p>
          <a:p>
            <a:pPr eaLnBrk="0" hangingPunct="0"/>
            <a:r>
              <a:rPr lang="en-US" sz="4000" dirty="0" smtClean="0">
                <a:solidFill>
                  <a:srgbClr val="F4F4F4"/>
                </a:solidFill>
              </a:rPr>
              <a:t>Welcome</a:t>
            </a:r>
          </a:p>
          <a:p>
            <a:pPr eaLnBrk="0" hangingPunct="0"/>
            <a:r>
              <a:rPr lang="en-US" sz="4000" dirty="0" smtClean="0">
                <a:solidFill>
                  <a:srgbClr val="F4F4F4"/>
                </a:solidFill>
              </a:rPr>
              <a:t>Imperial.</a:t>
            </a:r>
            <a:endParaRPr lang="en-US" sz="4000" dirty="0">
              <a:solidFill>
                <a:srgbClr val="F4F4F4"/>
              </a:solidFill>
            </a:endParaRPr>
          </a:p>
          <a:p>
            <a:pPr eaLnBrk="0" hangingPunct="0"/>
            <a:endParaRPr lang="en-US" sz="4000" dirty="0">
              <a:solidFill>
                <a:srgbClr val="333F7F"/>
              </a:solidFill>
            </a:endParaRPr>
          </a:p>
        </p:txBody>
      </p:sp>
      <p:grpSp>
        <p:nvGrpSpPr>
          <p:cNvPr id="3" name="Group 18"/>
          <p:cNvGrpSpPr>
            <a:grpSpLocks/>
          </p:cNvGrpSpPr>
          <p:nvPr/>
        </p:nvGrpSpPr>
        <p:grpSpPr bwMode="auto">
          <a:xfrm>
            <a:off x="6705600" y="5562600"/>
            <a:ext cx="2438400" cy="1295400"/>
            <a:chOff x="4224" y="3504"/>
            <a:chExt cx="1536" cy="816"/>
          </a:xfrm>
        </p:grpSpPr>
        <p:sp>
          <p:nvSpPr>
            <p:cNvPr id="2059" name="Rectangle 19"/>
            <p:cNvSpPr>
              <a:spLocks noChangeArrowheads="1"/>
            </p:cNvSpPr>
            <p:nvPr/>
          </p:nvSpPr>
          <p:spPr bwMode="auto">
            <a:xfrm flipH="1">
              <a:off x="4224" y="3504"/>
              <a:ext cx="1536" cy="816"/>
            </a:xfrm>
            <a:prstGeom prst="rect">
              <a:avLst/>
            </a:prstGeom>
            <a:solidFill>
              <a:schemeClr val="bg1"/>
            </a:solidFill>
            <a:ln w="9525">
              <a:noFill/>
              <a:miter lim="800000"/>
              <a:headEnd/>
              <a:tailEnd/>
            </a:ln>
          </p:spPr>
          <p:txBody>
            <a:bodyPr wrap="none" anchor="ctr"/>
            <a:lstStyle/>
            <a:p>
              <a:pPr eaLnBrk="0" hangingPunct="0"/>
              <a:endParaRPr lang="en-GB"/>
            </a:p>
          </p:txBody>
        </p:sp>
        <p:pic>
          <p:nvPicPr>
            <p:cNvPr id="2060" name="Picture 20" descr="wesleyan medical sickness logo crop"/>
            <p:cNvPicPr>
              <a:picLocks noChangeAspect="1" noChangeArrowheads="1"/>
            </p:cNvPicPr>
            <p:nvPr/>
          </p:nvPicPr>
          <p:blipFill>
            <a:blip r:embed="rId4" cstate="print"/>
            <a:srcRect/>
            <a:stretch>
              <a:fillRect/>
            </a:stretch>
          </p:blipFill>
          <p:spPr bwMode="auto">
            <a:xfrm>
              <a:off x="4464" y="3688"/>
              <a:ext cx="1062" cy="440"/>
            </a:xfrm>
            <a:prstGeom prst="rect">
              <a:avLst/>
            </a:prstGeom>
            <a:noFill/>
            <a:ln w="9525">
              <a:noFill/>
              <a:miter lim="800000"/>
              <a:headEnd/>
              <a:tailEnd/>
            </a:ln>
          </p:spPr>
        </p:pic>
      </p:grpSp>
      <p:sp>
        <p:nvSpPr>
          <p:cNvPr id="2054" name="Rectangle 22"/>
          <p:cNvSpPr>
            <a:spLocks noChangeArrowheads="1"/>
          </p:cNvSpPr>
          <p:nvPr/>
        </p:nvSpPr>
        <p:spPr bwMode="auto">
          <a:xfrm>
            <a:off x="0" y="5562600"/>
            <a:ext cx="6705600" cy="1295400"/>
          </a:xfrm>
          <a:prstGeom prst="rect">
            <a:avLst/>
          </a:prstGeom>
          <a:solidFill>
            <a:srgbClr val="926B70"/>
          </a:solidFill>
          <a:ln w="9525">
            <a:noFill/>
            <a:miter lim="800000"/>
            <a:headEnd/>
            <a:tailEnd/>
          </a:ln>
        </p:spPr>
        <p:txBody>
          <a:bodyPr wrap="none" anchor="ctr"/>
          <a:lstStyle/>
          <a:p>
            <a:pPr eaLnBrk="0" hangingPunct="0"/>
            <a:endParaRPr lang="en-GB"/>
          </a:p>
        </p:txBody>
      </p:sp>
      <p:sp>
        <p:nvSpPr>
          <p:cNvPr id="2055" name="Text Box 23"/>
          <p:cNvSpPr txBox="1">
            <a:spLocks noChangeArrowheads="1"/>
          </p:cNvSpPr>
          <p:nvPr/>
        </p:nvSpPr>
        <p:spPr bwMode="auto">
          <a:xfrm>
            <a:off x="388938" y="6019800"/>
            <a:ext cx="184150" cy="369888"/>
          </a:xfrm>
          <a:prstGeom prst="rect">
            <a:avLst/>
          </a:prstGeom>
          <a:noFill/>
          <a:ln w="9525">
            <a:noFill/>
            <a:miter lim="800000"/>
            <a:headEnd/>
            <a:tailEnd/>
          </a:ln>
        </p:spPr>
        <p:txBody>
          <a:bodyPr wrap="none">
            <a:spAutoFit/>
          </a:bodyPr>
          <a:lstStyle/>
          <a:p>
            <a:pPr eaLnBrk="0" hangingPunct="0"/>
            <a:endParaRPr lang="en-GB" sz="1800">
              <a:solidFill>
                <a:srgbClr val="333F7F"/>
              </a:solidFill>
            </a:endParaRPr>
          </a:p>
        </p:txBody>
      </p:sp>
      <p:grpSp>
        <p:nvGrpSpPr>
          <p:cNvPr id="4" name="Group 24"/>
          <p:cNvGrpSpPr>
            <a:grpSpLocks/>
          </p:cNvGrpSpPr>
          <p:nvPr/>
        </p:nvGrpSpPr>
        <p:grpSpPr bwMode="auto">
          <a:xfrm>
            <a:off x="6705600" y="5562600"/>
            <a:ext cx="2438400" cy="1295400"/>
            <a:chOff x="4224" y="3504"/>
            <a:chExt cx="1536" cy="816"/>
          </a:xfrm>
        </p:grpSpPr>
        <p:sp>
          <p:nvSpPr>
            <p:cNvPr id="2057" name="Rectangle 25"/>
            <p:cNvSpPr>
              <a:spLocks noChangeArrowheads="1"/>
            </p:cNvSpPr>
            <p:nvPr/>
          </p:nvSpPr>
          <p:spPr bwMode="auto">
            <a:xfrm flipH="1">
              <a:off x="4224" y="3504"/>
              <a:ext cx="1536" cy="816"/>
            </a:xfrm>
            <a:prstGeom prst="rect">
              <a:avLst/>
            </a:prstGeom>
            <a:solidFill>
              <a:schemeClr val="bg1"/>
            </a:solidFill>
            <a:ln w="9525">
              <a:noFill/>
              <a:miter lim="800000"/>
              <a:headEnd/>
              <a:tailEnd/>
            </a:ln>
          </p:spPr>
          <p:txBody>
            <a:bodyPr wrap="none" anchor="ctr"/>
            <a:lstStyle/>
            <a:p>
              <a:pPr eaLnBrk="0" hangingPunct="0"/>
              <a:endParaRPr lang="en-GB"/>
            </a:p>
          </p:txBody>
        </p:sp>
        <p:pic>
          <p:nvPicPr>
            <p:cNvPr id="2058" name="Picture 26" descr="wesleyan medical sickness logo crop"/>
            <p:cNvPicPr>
              <a:picLocks noChangeAspect="1" noChangeArrowheads="1"/>
            </p:cNvPicPr>
            <p:nvPr/>
          </p:nvPicPr>
          <p:blipFill>
            <a:blip r:embed="rId4" cstate="print"/>
            <a:srcRect/>
            <a:stretch>
              <a:fillRect/>
            </a:stretch>
          </p:blipFill>
          <p:spPr bwMode="auto">
            <a:xfrm>
              <a:off x="4464" y="3688"/>
              <a:ext cx="1062" cy="440"/>
            </a:xfrm>
            <a:prstGeom prst="rect">
              <a:avLst/>
            </a:prstGeom>
            <a:noFill/>
            <a:ln w="9525">
              <a:noFill/>
              <a:miter lim="800000"/>
              <a:headEnd/>
              <a:tailEnd/>
            </a:ln>
          </p:spPr>
        </p:pic>
      </p:gr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500"/>
                                  </p:stCondLst>
                                  <p:childTnLst>
                                    <p:set>
                                      <p:cBhvr>
                                        <p:cTn id="6" dur="1" fill="hold">
                                          <p:stCondLst>
                                            <p:cond delay="0"/>
                                          </p:stCondLst>
                                        </p:cTn>
                                        <p:tgtEl>
                                          <p:spTgt spid="2065"/>
                                        </p:tgtEl>
                                        <p:attrNameLst>
                                          <p:attrName>style.visibility</p:attrName>
                                        </p:attrNameLst>
                                      </p:cBhvr>
                                      <p:to>
                                        <p:strVal val="visible"/>
                                      </p:to>
                                    </p:set>
                                    <p:animEffect transition="in" filter="fade">
                                      <p:cBhvr>
                                        <p:cTn id="7" dur="1000"/>
                                        <p:tgtEl>
                                          <p:spTgt spid="206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65" grpId="0"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ChangeArrowheads="1"/>
          </p:cNvSpPr>
          <p:nvPr/>
        </p:nvSpPr>
        <p:spPr bwMode="auto">
          <a:xfrm>
            <a:off x="0" y="0"/>
            <a:ext cx="9144000" cy="5638800"/>
          </a:xfrm>
          <a:prstGeom prst="rect">
            <a:avLst/>
          </a:prstGeom>
          <a:solidFill>
            <a:srgbClr val="333F7F"/>
          </a:solidFill>
          <a:ln w="9525">
            <a:noFill/>
            <a:miter lim="800000"/>
            <a:headEnd/>
            <a:tailEnd/>
          </a:ln>
        </p:spPr>
        <p:txBody>
          <a:bodyPr wrap="none" anchor="ctr"/>
          <a:lstStyle/>
          <a:p>
            <a:pPr eaLnBrk="0" hangingPunct="0"/>
            <a:endParaRPr lang="en-GB"/>
          </a:p>
        </p:txBody>
      </p:sp>
      <p:pic>
        <p:nvPicPr>
          <p:cNvPr id="5123" name="Picture 3" descr="DSC_c0288_M118RE"/>
          <p:cNvPicPr>
            <a:picLocks noChangeAspect="1" noChangeArrowheads="1"/>
          </p:cNvPicPr>
          <p:nvPr/>
        </p:nvPicPr>
        <p:blipFill>
          <a:blip r:embed="rId3" cstate="print"/>
          <a:srcRect l="8182" r="62727"/>
          <a:stretch>
            <a:fillRect/>
          </a:stretch>
        </p:blipFill>
        <p:spPr bwMode="auto">
          <a:xfrm>
            <a:off x="6705600" y="0"/>
            <a:ext cx="2438400" cy="5564188"/>
          </a:xfrm>
          <a:prstGeom prst="rect">
            <a:avLst/>
          </a:prstGeom>
          <a:noFill/>
          <a:ln w="9525">
            <a:noFill/>
            <a:miter lim="800000"/>
            <a:headEnd/>
            <a:tailEnd/>
          </a:ln>
        </p:spPr>
      </p:pic>
      <p:sp>
        <p:nvSpPr>
          <p:cNvPr id="5124" name="Rectangle 4"/>
          <p:cNvSpPr>
            <a:spLocks noChangeArrowheads="1"/>
          </p:cNvSpPr>
          <p:nvPr/>
        </p:nvSpPr>
        <p:spPr bwMode="auto">
          <a:xfrm>
            <a:off x="609600" y="914400"/>
            <a:ext cx="5486400" cy="4038600"/>
          </a:xfrm>
          <a:prstGeom prst="rect">
            <a:avLst/>
          </a:prstGeom>
          <a:solidFill>
            <a:schemeClr val="bg1">
              <a:alpha val="14902"/>
            </a:schemeClr>
          </a:solidFill>
          <a:ln w="9525">
            <a:noFill/>
            <a:miter lim="800000"/>
            <a:headEnd/>
            <a:tailEnd/>
          </a:ln>
        </p:spPr>
        <p:txBody>
          <a:bodyPr wrap="none" anchor="ctr"/>
          <a:lstStyle/>
          <a:p>
            <a:pPr algn="ctr" eaLnBrk="0" hangingPunct="0"/>
            <a:endParaRPr lang="en-GB"/>
          </a:p>
        </p:txBody>
      </p:sp>
      <p:sp>
        <p:nvSpPr>
          <p:cNvPr id="5125" name="Text Box 5"/>
          <p:cNvSpPr txBox="1">
            <a:spLocks noChangeArrowheads="1"/>
          </p:cNvSpPr>
          <p:nvPr/>
        </p:nvSpPr>
        <p:spPr bwMode="auto">
          <a:xfrm>
            <a:off x="762000" y="1447800"/>
            <a:ext cx="5334000" cy="3074988"/>
          </a:xfrm>
          <a:prstGeom prst="rect">
            <a:avLst/>
          </a:prstGeom>
          <a:noFill/>
          <a:ln w="9525">
            <a:noFill/>
            <a:miter lim="800000"/>
            <a:headEnd/>
            <a:tailEnd/>
          </a:ln>
        </p:spPr>
        <p:txBody>
          <a:bodyPr>
            <a:spAutoFit/>
          </a:bodyPr>
          <a:lstStyle/>
          <a:p>
            <a:pPr eaLnBrk="0" hangingPunct="0"/>
            <a:r>
              <a:rPr lang="en-GB" sz="2800">
                <a:solidFill>
                  <a:srgbClr val="F4F4F4"/>
                </a:solidFill>
              </a:rPr>
              <a:t>Sub Heading</a:t>
            </a:r>
          </a:p>
          <a:p>
            <a:pPr eaLnBrk="0" hangingPunct="0"/>
            <a:endParaRPr lang="en-GB">
              <a:solidFill>
                <a:schemeClr val="bg1"/>
              </a:solidFill>
            </a:endParaRPr>
          </a:p>
          <a:p>
            <a:pPr eaLnBrk="0" hangingPunct="0"/>
            <a:r>
              <a:rPr lang="en-GB">
                <a:solidFill>
                  <a:schemeClr val="bg1"/>
                </a:solidFill>
              </a:rPr>
              <a:t>• Bullet</a:t>
            </a:r>
          </a:p>
          <a:p>
            <a:pPr eaLnBrk="0" hangingPunct="0"/>
            <a:endParaRPr lang="en-GB">
              <a:solidFill>
                <a:schemeClr val="bg1"/>
              </a:solidFill>
            </a:endParaRPr>
          </a:p>
          <a:p>
            <a:pPr eaLnBrk="0" hangingPunct="0"/>
            <a:r>
              <a:rPr lang="en-GB">
                <a:solidFill>
                  <a:schemeClr val="bg1"/>
                </a:solidFill>
              </a:rPr>
              <a:t>• Bullet</a:t>
            </a:r>
          </a:p>
          <a:p>
            <a:pPr eaLnBrk="0" hangingPunct="0"/>
            <a:endParaRPr lang="en-GB">
              <a:solidFill>
                <a:schemeClr val="bg1"/>
              </a:solidFill>
            </a:endParaRPr>
          </a:p>
          <a:p>
            <a:pPr eaLnBrk="0" hangingPunct="0"/>
            <a:r>
              <a:rPr lang="en-GB">
                <a:solidFill>
                  <a:schemeClr val="bg1"/>
                </a:solidFill>
              </a:rPr>
              <a:t>• Bullet</a:t>
            </a:r>
          </a:p>
          <a:p>
            <a:pPr eaLnBrk="0" hangingPunct="0"/>
            <a:endParaRPr lang="en-US">
              <a:solidFill>
                <a:schemeClr val="bg1"/>
              </a:solidFill>
            </a:endParaRPr>
          </a:p>
        </p:txBody>
      </p:sp>
      <p:grpSp>
        <p:nvGrpSpPr>
          <p:cNvPr id="2" name="Group 6"/>
          <p:cNvGrpSpPr>
            <a:grpSpLocks/>
          </p:cNvGrpSpPr>
          <p:nvPr/>
        </p:nvGrpSpPr>
        <p:grpSpPr bwMode="auto">
          <a:xfrm>
            <a:off x="381000" y="355600"/>
            <a:ext cx="4800600" cy="939800"/>
            <a:chOff x="240" y="224"/>
            <a:chExt cx="3024" cy="592"/>
          </a:xfrm>
        </p:grpSpPr>
        <p:sp>
          <p:nvSpPr>
            <p:cNvPr id="5144" name="Rectangle 7"/>
            <p:cNvSpPr>
              <a:spLocks noChangeArrowheads="1"/>
            </p:cNvSpPr>
            <p:nvPr/>
          </p:nvSpPr>
          <p:spPr bwMode="auto">
            <a:xfrm>
              <a:off x="240" y="224"/>
              <a:ext cx="3024" cy="544"/>
            </a:xfrm>
            <a:prstGeom prst="rect">
              <a:avLst/>
            </a:prstGeom>
            <a:solidFill>
              <a:srgbClr val="737BA7"/>
            </a:solidFill>
            <a:ln w="9525">
              <a:noFill/>
              <a:miter lim="800000"/>
              <a:headEnd/>
              <a:tailEnd/>
            </a:ln>
          </p:spPr>
          <p:txBody>
            <a:bodyPr wrap="none" anchor="ctr"/>
            <a:lstStyle/>
            <a:p>
              <a:pPr algn="ctr" eaLnBrk="0" hangingPunct="0"/>
              <a:endParaRPr lang="en-GB"/>
            </a:p>
          </p:txBody>
        </p:sp>
        <p:sp>
          <p:nvSpPr>
            <p:cNvPr id="5145" name="Rectangle 8"/>
            <p:cNvSpPr>
              <a:spLocks noChangeArrowheads="1"/>
            </p:cNvSpPr>
            <p:nvPr/>
          </p:nvSpPr>
          <p:spPr bwMode="auto">
            <a:xfrm flipV="1">
              <a:off x="240" y="768"/>
              <a:ext cx="3024" cy="48"/>
            </a:xfrm>
            <a:prstGeom prst="rect">
              <a:avLst/>
            </a:prstGeom>
            <a:solidFill>
              <a:srgbClr val="F1C322"/>
            </a:solidFill>
            <a:ln w="9525">
              <a:noFill/>
              <a:miter lim="800000"/>
              <a:headEnd/>
              <a:tailEnd/>
            </a:ln>
          </p:spPr>
          <p:txBody>
            <a:bodyPr wrap="none" anchor="ctr"/>
            <a:lstStyle/>
            <a:p>
              <a:pPr eaLnBrk="0" hangingPunct="0"/>
              <a:endParaRPr lang="en-GB"/>
            </a:p>
          </p:txBody>
        </p:sp>
      </p:grpSp>
      <p:sp>
        <p:nvSpPr>
          <p:cNvPr id="5127" name="Text Box 9"/>
          <p:cNvSpPr txBox="1">
            <a:spLocks noChangeArrowheads="1"/>
          </p:cNvSpPr>
          <p:nvPr/>
        </p:nvSpPr>
        <p:spPr bwMode="auto">
          <a:xfrm>
            <a:off x="533400" y="381000"/>
            <a:ext cx="4114800" cy="823913"/>
          </a:xfrm>
          <a:prstGeom prst="rect">
            <a:avLst/>
          </a:prstGeom>
          <a:noFill/>
          <a:ln w="9525">
            <a:noFill/>
            <a:miter lim="800000"/>
            <a:headEnd/>
            <a:tailEnd/>
          </a:ln>
        </p:spPr>
        <p:txBody>
          <a:bodyPr>
            <a:spAutoFit/>
          </a:bodyPr>
          <a:lstStyle/>
          <a:p>
            <a:pPr eaLnBrk="0" hangingPunct="0"/>
            <a:r>
              <a:rPr lang="en-US" sz="4800">
                <a:solidFill>
                  <a:schemeClr val="bg1"/>
                </a:solidFill>
              </a:rPr>
              <a:t>Title Here</a:t>
            </a:r>
            <a:endParaRPr lang="en-US">
              <a:solidFill>
                <a:srgbClr val="333F7F"/>
              </a:solidFill>
            </a:endParaRPr>
          </a:p>
        </p:txBody>
      </p:sp>
      <p:sp>
        <p:nvSpPr>
          <p:cNvPr id="5128" name="Rectangle 10"/>
          <p:cNvSpPr>
            <a:spLocks noChangeArrowheads="1"/>
          </p:cNvSpPr>
          <p:nvPr/>
        </p:nvSpPr>
        <p:spPr bwMode="auto">
          <a:xfrm>
            <a:off x="0" y="5562600"/>
            <a:ext cx="6705600" cy="1295400"/>
          </a:xfrm>
          <a:prstGeom prst="rect">
            <a:avLst/>
          </a:prstGeom>
          <a:solidFill>
            <a:srgbClr val="F1C322"/>
          </a:solidFill>
          <a:ln w="9525">
            <a:noFill/>
            <a:miter lim="800000"/>
            <a:headEnd/>
            <a:tailEnd/>
          </a:ln>
        </p:spPr>
        <p:txBody>
          <a:bodyPr wrap="none" anchor="ctr"/>
          <a:lstStyle/>
          <a:p>
            <a:pPr eaLnBrk="0" hangingPunct="0"/>
            <a:endParaRPr lang="en-GB"/>
          </a:p>
        </p:txBody>
      </p:sp>
      <p:sp>
        <p:nvSpPr>
          <p:cNvPr id="5129" name="Rectangle 11"/>
          <p:cNvSpPr>
            <a:spLocks noChangeArrowheads="1"/>
          </p:cNvSpPr>
          <p:nvPr/>
        </p:nvSpPr>
        <p:spPr bwMode="auto">
          <a:xfrm>
            <a:off x="6705600" y="5562600"/>
            <a:ext cx="2438400" cy="1295400"/>
          </a:xfrm>
          <a:prstGeom prst="rect">
            <a:avLst/>
          </a:prstGeom>
          <a:solidFill>
            <a:schemeClr val="bg1"/>
          </a:solidFill>
          <a:ln w="9525">
            <a:noFill/>
            <a:miter lim="800000"/>
            <a:headEnd/>
            <a:tailEnd/>
          </a:ln>
        </p:spPr>
        <p:txBody>
          <a:bodyPr wrap="none" anchor="ctr"/>
          <a:lstStyle/>
          <a:p>
            <a:pPr eaLnBrk="0" hangingPunct="0"/>
            <a:endParaRPr lang="en-GB"/>
          </a:p>
        </p:txBody>
      </p:sp>
      <p:pic>
        <p:nvPicPr>
          <p:cNvPr id="5130" name="Picture 12" descr="wesleyan logo"/>
          <p:cNvPicPr>
            <a:picLocks noChangeAspect="1" noChangeArrowheads="1"/>
          </p:cNvPicPr>
          <p:nvPr/>
        </p:nvPicPr>
        <p:blipFill>
          <a:blip r:embed="rId4" cstate="print"/>
          <a:srcRect/>
          <a:stretch>
            <a:fillRect/>
          </a:stretch>
        </p:blipFill>
        <p:spPr bwMode="auto">
          <a:xfrm>
            <a:off x="7162800" y="5867400"/>
            <a:ext cx="1447800" cy="782638"/>
          </a:xfrm>
          <a:prstGeom prst="rect">
            <a:avLst/>
          </a:prstGeom>
          <a:noFill/>
          <a:ln w="9525">
            <a:noFill/>
            <a:miter lim="800000"/>
            <a:headEnd/>
            <a:tailEnd/>
          </a:ln>
        </p:spPr>
      </p:pic>
      <p:sp>
        <p:nvSpPr>
          <p:cNvPr id="5131" name="Rectangle 13"/>
          <p:cNvSpPr>
            <a:spLocks noChangeArrowheads="1"/>
          </p:cNvSpPr>
          <p:nvPr/>
        </p:nvSpPr>
        <p:spPr bwMode="auto">
          <a:xfrm>
            <a:off x="381000" y="6019800"/>
            <a:ext cx="3055938" cy="366713"/>
          </a:xfrm>
          <a:prstGeom prst="rect">
            <a:avLst/>
          </a:prstGeom>
          <a:noFill/>
          <a:ln w="9525">
            <a:noFill/>
            <a:miter lim="800000"/>
            <a:headEnd/>
            <a:tailEnd/>
          </a:ln>
        </p:spPr>
        <p:txBody>
          <a:bodyPr wrap="none">
            <a:spAutoFit/>
          </a:bodyPr>
          <a:lstStyle/>
          <a:p>
            <a:pPr eaLnBrk="0" hangingPunct="0"/>
            <a:r>
              <a:rPr lang="en-US" sz="1800">
                <a:solidFill>
                  <a:srgbClr val="333F7F"/>
                </a:solidFill>
              </a:rPr>
              <a:t>Wesleyan Society Title Here</a:t>
            </a:r>
          </a:p>
        </p:txBody>
      </p:sp>
      <p:sp>
        <p:nvSpPr>
          <p:cNvPr id="5132" name="Rectangle 14"/>
          <p:cNvSpPr>
            <a:spLocks noChangeArrowheads="1"/>
          </p:cNvSpPr>
          <p:nvPr/>
        </p:nvSpPr>
        <p:spPr bwMode="auto">
          <a:xfrm>
            <a:off x="0" y="0"/>
            <a:ext cx="9144000" cy="5638800"/>
          </a:xfrm>
          <a:prstGeom prst="rect">
            <a:avLst/>
          </a:prstGeom>
          <a:solidFill>
            <a:srgbClr val="333F7F"/>
          </a:solidFill>
          <a:ln w="9525">
            <a:noFill/>
            <a:miter lim="800000"/>
            <a:headEnd/>
            <a:tailEnd/>
          </a:ln>
        </p:spPr>
        <p:txBody>
          <a:bodyPr wrap="none" anchor="ctr"/>
          <a:lstStyle/>
          <a:p>
            <a:pPr eaLnBrk="0" hangingPunct="0"/>
            <a:endParaRPr lang="en-GB"/>
          </a:p>
        </p:txBody>
      </p:sp>
      <p:sp>
        <p:nvSpPr>
          <p:cNvPr id="5133" name="Rectangle 16"/>
          <p:cNvSpPr>
            <a:spLocks noChangeArrowheads="1"/>
          </p:cNvSpPr>
          <p:nvPr/>
        </p:nvSpPr>
        <p:spPr bwMode="auto">
          <a:xfrm>
            <a:off x="609600" y="914400"/>
            <a:ext cx="7734300" cy="3943350"/>
          </a:xfrm>
          <a:prstGeom prst="rect">
            <a:avLst/>
          </a:prstGeom>
          <a:solidFill>
            <a:schemeClr val="bg1">
              <a:alpha val="14902"/>
            </a:schemeClr>
          </a:solidFill>
          <a:ln w="9525">
            <a:noFill/>
            <a:miter lim="800000"/>
            <a:headEnd/>
            <a:tailEnd/>
          </a:ln>
        </p:spPr>
        <p:txBody>
          <a:bodyPr wrap="none" anchor="ctr"/>
          <a:lstStyle/>
          <a:p>
            <a:pPr algn="ctr" eaLnBrk="0" hangingPunct="0"/>
            <a:endParaRPr lang="en-GB"/>
          </a:p>
        </p:txBody>
      </p:sp>
      <p:sp>
        <p:nvSpPr>
          <p:cNvPr id="13329" name="Text Box 17"/>
          <p:cNvSpPr txBox="1">
            <a:spLocks noChangeArrowheads="1"/>
          </p:cNvSpPr>
          <p:nvPr/>
        </p:nvSpPr>
        <p:spPr bwMode="auto">
          <a:xfrm>
            <a:off x="762000" y="1616075"/>
            <a:ext cx="7181850" cy="3786188"/>
          </a:xfrm>
          <a:prstGeom prst="rect">
            <a:avLst/>
          </a:prstGeom>
          <a:noFill/>
          <a:ln w="9525">
            <a:noFill/>
            <a:miter lim="800000"/>
            <a:headEnd/>
            <a:tailEnd/>
          </a:ln>
        </p:spPr>
        <p:txBody>
          <a:bodyPr>
            <a:spAutoFit/>
          </a:bodyPr>
          <a:lstStyle/>
          <a:p>
            <a:pPr marL="377825" indent="-377825" eaLnBrk="0" hangingPunct="0">
              <a:spcAft>
                <a:spcPct val="50000"/>
              </a:spcAft>
              <a:buClr>
                <a:schemeClr val="bg1"/>
              </a:buClr>
              <a:buFontTx/>
              <a:buChar char="•"/>
            </a:pPr>
            <a:r>
              <a:rPr lang="en-US">
                <a:solidFill>
                  <a:schemeClr val="bg1"/>
                </a:solidFill>
              </a:rPr>
              <a:t>Formed 1884 </a:t>
            </a:r>
          </a:p>
          <a:p>
            <a:pPr marL="377825" indent="-377825" eaLnBrk="0" hangingPunct="0">
              <a:spcAft>
                <a:spcPct val="50000"/>
              </a:spcAft>
              <a:buClr>
                <a:schemeClr val="bg1"/>
              </a:buClr>
              <a:buFontTx/>
              <a:buChar char="•"/>
            </a:pPr>
            <a:r>
              <a:rPr lang="en-US">
                <a:solidFill>
                  <a:schemeClr val="bg1"/>
                </a:solidFill>
              </a:rPr>
              <a:t>Specialist financial advice for over 90,000 dentists and doctors</a:t>
            </a:r>
          </a:p>
          <a:p>
            <a:pPr marL="377825" indent="-377825" eaLnBrk="0" hangingPunct="0">
              <a:spcAft>
                <a:spcPct val="50000"/>
              </a:spcAft>
              <a:buClr>
                <a:schemeClr val="bg1"/>
              </a:buClr>
              <a:buFontTx/>
              <a:buChar char="•"/>
            </a:pPr>
            <a:r>
              <a:rPr lang="en-US">
                <a:solidFill>
                  <a:schemeClr val="bg1"/>
                </a:solidFill>
              </a:rPr>
              <a:t>Advisory Board of senior dentists helps us to meet your needs</a:t>
            </a:r>
          </a:p>
          <a:p>
            <a:pPr marL="377825" indent="-377825" eaLnBrk="0" hangingPunct="0">
              <a:spcAft>
                <a:spcPct val="50000"/>
              </a:spcAft>
              <a:buClr>
                <a:schemeClr val="bg1"/>
              </a:buClr>
              <a:buFontTx/>
              <a:buChar char="•"/>
            </a:pPr>
            <a:r>
              <a:rPr lang="en-US">
                <a:solidFill>
                  <a:schemeClr val="bg1"/>
                </a:solidFill>
              </a:rPr>
              <a:t>2010 Junior Advisory Board launched featuring dental and medical students </a:t>
            </a:r>
          </a:p>
          <a:p>
            <a:pPr marL="377825" indent="-377825" eaLnBrk="0" hangingPunct="0">
              <a:spcAft>
                <a:spcPct val="50000"/>
              </a:spcAft>
              <a:buClr>
                <a:schemeClr val="bg1"/>
              </a:buClr>
              <a:buFontTx/>
              <a:buChar char="•"/>
            </a:pPr>
            <a:endParaRPr lang="en-US">
              <a:solidFill>
                <a:schemeClr val="bg1"/>
              </a:solidFill>
            </a:endParaRPr>
          </a:p>
        </p:txBody>
      </p:sp>
      <p:grpSp>
        <p:nvGrpSpPr>
          <p:cNvPr id="3" name="Group 25"/>
          <p:cNvGrpSpPr>
            <a:grpSpLocks/>
          </p:cNvGrpSpPr>
          <p:nvPr/>
        </p:nvGrpSpPr>
        <p:grpSpPr bwMode="auto">
          <a:xfrm>
            <a:off x="381000" y="355600"/>
            <a:ext cx="3657600" cy="939800"/>
            <a:chOff x="381000" y="355600"/>
            <a:chExt cx="3657600" cy="939800"/>
          </a:xfrm>
        </p:grpSpPr>
        <p:sp>
          <p:nvSpPr>
            <p:cNvPr id="5142" name="Rectangle 19"/>
            <p:cNvSpPr>
              <a:spLocks noChangeArrowheads="1"/>
            </p:cNvSpPr>
            <p:nvPr/>
          </p:nvSpPr>
          <p:spPr bwMode="auto">
            <a:xfrm>
              <a:off x="381000" y="355600"/>
              <a:ext cx="3657600" cy="863600"/>
            </a:xfrm>
            <a:prstGeom prst="rect">
              <a:avLst/>
            </a:prstGeom>
            <a:solidFill>
              <a:srgbClr val="6C6083"/>
            </a:solidFill>
            <a:ln w="9525">
              <a:noFill/>
              <a:miter lim="800000"/>
              <a:headEnd/>
              <a:tailEnd/>
            </a:ln>
          </p:spPr>
          <p:txBody>
            <a:bodyPr wrap="none" anchor="ctr"/>
            <a:lstStyle/>
            <a:p>
              <a:pPr algn="ctr" eaLnBrk="0" hangingPunct="0"/>
              <a:endParaRPr lang="en-GB"/>
            </a:p>
          </p:txBody>
        </p:sp>
        <p:sp>
          <p:nvSpPr>
            <p:cNvPr id="5143" name="Rectangle 20"/>
            <p:cNvSpPr>
              <a:spLocks noChangeArrowheads="1"/>
            </p:cNvSpPr>
            <p:nvPr/>
          </p:nvSpPr>
          <p:spPr bwMode="auto">
            <a:xfrm flipV="1">
              <a:off x="381000" y="1219200"/>
              <a:ext cx="3657600" cy="76200"/>
            </a:xfrm>
            <a:prstGeom prst="rect">
              <a:avLst/>
            </a:prstGeom>
            <a:solidFill>
              <a:srgbClr val="8F6A70"/>
            </a:solidFill>
            <a:ln w="9525">
              <a:noFill/>
              <a:miter lim="800000"/>
              <a:headEnd/>
              <a:tailEnd/>
            </a:ln>
          </p:spPr>
          <p:txBody>
            <a:bodyPr wrap="none" anchor="ctr"/>
            <a:lstStyle/>
            <a:p>
              <a:pPr eaLnBrk="0" hangingPunct="0"/>
              <a:endParaRPr lang="en-GB"/>
            </a:p>
          </p:txBody>
        </p:sp>
      </p:grpSp>
      <p:sp>
        <p:nvSpPr>
          <p:cNvPr id="13333" name="Text Box 21"/>
          <p:cNvSpPr txBox="1">
            <a:spLocks noChangeArrowheads="1"/>
          </p:cNvSpPr>
          <p:nvPr/>
        </p:nvSpPr>
        <p:spPr bwMode="auto">
          <a:xfrm>
            <a:off x="533400" y="381000"/>
            <a:ext cx="4114800" cy="830263"/>
          </a:xfrm>
          <a:prstGeom prst="rect">
            <a:avLst/>
          </a:prstGeom>
          <a:noFill/>
          <a:ln w="9525">
            <a:noFill/>
            <a:miter lim="800000"/>
            <a:headEnd/>
            <a:tailEnd/>
          </a:ln>
        </p:spPr>
        <p:txBody>
          <a:bodyPr>
            <a:spAutoFit/>
          </a:bodyPr>
          <a:lstStyle/>
          <a:p>
            <a:pPr eaLnBrk="0" hangingPunct="0"/>
            <a:r>
              <a:rPr lang="en-US" sz="4800">
                <a:solidFill>
                  <a:srgbClr val="FFFFFF"/>
                </a:solidFill>
              </a:rPr>
              <a:t>Our history</a:t>
            </a:r>
            <a:endParaRPr lang="en-US">
              <a:solidFill>
                <a:srgbClr val="FFFFFF"/>
              </a:solidFill>
            </a:endParaRPr>
          </a:p>
        </p:txBody>
      </p:sp>
      <p:sp>
        <p:nvSpPr>
          <p:cNvPr id="5137" name="Rectangle 23"/>
          <p:cNvSpPr>
            <a:spLocks noChangeArrowheads="1"/>
          </p:cNvSpPr>
          <p:nvPr/>
        </p:nvSpPr>
        <p:spPr bwMode="auto">
          <a:xfrm>
            <a:off x="0" y="5562600"/>
            <a:ext cx="6705600" cy="1295400"/>
          </a:xfrm>
          <a:prstGeom prst="rect">
            <a:avLst/>
          </a:prstGeom>
          <a:solidFill>
            <a:srgbClr val="926B70"/>
          </a:solidFill>
          <a:ln w="9525">
            <a:noFill/>
            <a:miter lim="800000"/>
            <a:headEnd/>
            <a:tailEnd/>
          </a:ln>
        </p:spPr>
        <p:txBody>
          <a:bodyPr wrap="none" anchor="ctr"/>
          <a:lstStyle/>
          <a:p>
            <a:pPr eaLnBrk="0" hangingPunct="0"/>
            <a:endParaRPr lang="en-GB"/>
          </a:p>
        </p:txBody>
      </p:sp>
      <p:sp>
        <p:nvSpPr>
          <p:cNvPr id="5138" name="Text Box 24"/>
          <p:cNvSpPr txBox="1">
            <a:spLocks noChangeArrowheads="1"/>
          </p:cNvSpPr>
          <p:nvPr/>
        </p:nvSpPr>
        <p:spPr bwMode="auto">
          <a:xfrm>
            <a:off x="388938" y="6019800"/>
            <a:ext cx="3700462" cy="369888"/>
          </a:xfrm>
          <a:prstGeom prst="rect">
            <a:avLst/>
          </a:prstGeom>
          <a:noFill/>
          <a:ln w="9525">
            <a:noFill/>
            <a:miter lim="800000"/>
            <a:headEnd/>
            <a:tailEnd/>
          </a:ln>
        </p:spPr>
        <p:txBody>
          <a:bodyPr wrap="none">
            <a:spAutoFit/>
          </a:bodyPr>
          <a:lstStyle/>
          <a:p>
            <a:pPr eaLnBrk="0" hangingPunct="0"/>
            <a:r>
              <a:rPr lang="en-US" sz="1800">
                <a:solidFill>
                  <a:srgbClr val="333F7F"/>
                </a:solidFill>
              </a:rPr>
              <a:t>Protecting your professional future</a:t>
            </a:r>
          </a:p>
        </p:txBody>
      </p:sp>
      <p:grpSp>
        <p:nvGrpSpPr>
          <p:cNvPr id="4" name="Group 25"/>
          <p:cNvGrpSpPr>
            <a:grpSpLocks/>
          </p:cNvGrpSpPr>
          <p:nvPr/>
        </p:nvGrpSpPr>
        <p:grpSpPr bwMode="auto">
          <a:xfrm>
            <a:off x="6705600" y="5562600"/>
            <a:ext cx="2438400" cy="1295400"/>
            <a:chOff x="4224" y="3504"/>
            <a:chExt cx="1536" cy="816"/>
          </a:xfrm>
        </p:grpSpPr>
        <p:sp>
          <p:nvSpPr>
            <p:cNvPr id="5140" name="Rectangle 26"/>
            <p:cNvSpPr>
              <a:spLocks noChangeArrowheads="1"/>
            </p:cNvSpPr>
            <p:nvPr/>
          </p:nvSpPr>
          <p:spPr bwMode="auto">
            <a:xfrm flipH="1">
              <a:off x="4224" y="3504"/>
              <a:ext cx="1536" cy="816"/>
            </a:xfrm>
            <a:prstGeom prst="rect">
              <a:avLst/>
            </a:prstGeom>
            <a:solidFill>
              <a:schemeClr val="bg1"/>
            </a:solidFill>
            <a:ln w="9525">
              <a:noFill/>
              <a:miter lim="800000"/>
              <a:headEnd/>
              <a:tailEnd/>
            </a:ln>
          </p:spPr>
          <p:txBody>
            <a:bodyPr wrap="none" anchor="ctr"/>
            <a:lstStyle/>
            <a:p>
              <a:pPr eaLnBrk="0" hangingPunct="0"/>
              <a:endParaRPr lang="en-GB"/>
            </a:p>
          </p:txBody>
        </p:sp>
        <p:pic>
          <p:nvPicPr>
            <p:cNvPr id="5141" name="Picture 27" descr="wesleyan medical sickness logo crop"/>
            <p:cNvPicPr>
              <a:picLocks noChangeAspect="1" noChangeArrowheads="1"/>
            </p:cNvPicPr>
            <p:nvPr/>
          </p:nvPicPr>
          <p:blipFill>
            <a:blip r:embed="rId5" cstate="print"/>
            <a:srcRect/>
            <a:stretch>
              <a:fillRect/>
            </a:stretch>
          </p:blipFill>
          <p:spPr bwMode="auto">
            <a:xfrm>
              <a:off x="4464" y="3688"/>
              <a:ext cx="1062" cy="440"/>
            </a:xfrm>
            <a:prstGeom prst="rect">
              <a:avLst/>
            </a:prstGeom>
            <a:noFill/>
            <a:ln w="9525">
              <a:noFill/>
              <a:miter lim="800000"/>
              <a:headEnd/>
              <a:tailEnd/>
            </a:ln>
          </p:spPr>
        </p:pic>
      </p:gr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3333"/>
                                        </p:tgtEl>
                                        <p:attrNameLst>
                                          <p:attrName>style.visibility</p:attrName>
                                        </p:attrNameLst>
                                      </p:cBhvr>
                                      <p:to>
                                        <p:strVal val="visible"/>
                                      </p:to>
                                    </p:set>
                                    <p:animEffect transition="in" filter="fade">
                                      <p:cBhvr>
                                        <p:cTn id="7" dur="1000"/>
                                        <p:tgtEl>
                                          <p:spTgt spid="13333"/>
                                        </p:tgtEl>
                                      </p:cBhvr>
                                    </p:animEffect>
                                  </p:childTnLst>
                                </p:cTn>
                              </p:par>
                            </p:childTnLst>
                          </p:cTn>
                        </p:par>
                        <p:par>
                          <p:cTn id="8" fill="hold">
                            <p:stCondLst>
                              <p:cond delay="1000"/>
                            </p:stCondLst>
                            <p:childTnLst>
                              <p:par>
                                <p:cTn id="9" presetID="10" presetClass="entr" presetSubtype="0" fill="hold" grpId="0" nodeType="afterEffect">
                                  <p:stCondLst>
                                    <p:cond delay="0"/>
                                  </p:stCondLst>
                                  <p:childTnLst>
                                    <p:set>
                                      <p:cBhvr>
                                        <p:cTn id="10" dur="1" fill="hold">
                                          <p:stCondLst>
                                            <p:cond delay="0"/>
                                          </p:stCondLst>
                                        </p:cTn>
                                        <p:tgtEl>
                                          <p:spTgt spid="13329">
                                            <p:txEl>
                                              <p:pRg st="0" end="0"/>
                                            </p:txEl>
                                          </p:spTgt>
                                        </p:tgtEl>
                                        <p:attrNameLst>
                                          <p:attrName>style.visibility</p:attrName>
                                        </p:attrNameLst>
                                      </p:cBhvr>
                                      <p:to>
                                        <p:strVal val="visible"/>
                                      </p:to>
                                    </p:set>
                                    <p:animEffect transition="in" filter="fade">
                                      <p:cBhvr>
                                        <p:cTn id="11" dur="1000"/>
                                        <p:tgtEl>
                                          <p:spTgt spid="13329">
                                            <p:txEl>
                                              <p:pRg st="0" end="0"/>
                                            </p:txEl>
                                          </p:spTgt>
                                        </p:tgtEl>
                                      </p:cBhvr>
                                    </p:animEffect>
                                  </p:childTnLst>
                                </p:cTn>
                              </p:par>
                            </p:childTnLst>
                          </p:cTn>
                        </p:par>
                        <p:par>
                          <p:cTn id="12" fill="hold">
                            <p:stCondLst>
                              <p:cond delay="2000"/>
                            </p:stCondLst>
                            <p:childTnLst>
                              <p:par>
                                <p:cTn id="13" presetID="10" presetClass="entr" presetSubtype="0" fill="hold" grpId="0" nodeType="afterEffect">
                                  <p:stCondLst>
                                    <p:cond delay="0"/>
                                  </p:stCondLst>
                                  <p:childTnLst>
                                    <p:set>
                                      <p:cBhvr>
                                        <p:cTn id="14" dur="1" fill="hold">
                                          <p:stCondLst>
                                            <p:cond delay="0"/>
                                          </p:stCondLst>
                                        </p:cTn>
                                        <p:tgtEl>
                                          <p:spTgt spid="13329">
                                            <p:txEl>
                                              <p:pRg st="1" end="1"/>
                                            </p:txEl>
                                          </p:spTgt>
                                        </p:tgtEl>
                                        <p:attrNameLst>
                                          <p:attrName>style.visibility</p:attrName>
                                        </p:attrNameLst>
                                      </p:cBhvr>
                                      <p:to>
                                        <p:strVal val="visible"/>
                                      </p:to>
                                    </p:set>
                                    <p:animEffect transition="in" filter="fade">
                                      <p:cBhvr>
                                        <p:cTn id="15" dur="1000"/>
                                        <p:tgtEl>
                                          <p:spTgt spid="13329">
                                            <p:txEl>
                                              <p:pRg st="1" end="1"/>
                                            </p:txEl>
                                          </p:spTgt>
                                        </p:tgtEl>
                                      </p:cBhvr>
                                    </p:animEffect>
                                  </p:childTnLst>
                                </p:cTn>
                              </p:par>
                            </p:childTnLst>
                          </p:cTn>
                        </p:par>
                        <p:par>
                          <p:cTn id="16" fill="hold">
                            <p:stCondLst>
                              <p:cond delay="3000"/>
                            </p:stCondLst>
                            <p:childTnLst>
                              <p:par>
                                <p:cTn id="17" presetID="10" presetClass="entr" presetSubtype="0" fill="hold" grpId="0" nodeType="afterEffect">
                                  <p:stCondLst>
                                    <p:cond delay="0"/>
                                  </p:stCondLst>
                                  <p:childTnLst>
                                    <p:set>
                                      <p:cBhvr>
                                        <p:cTn id="18" dur="1" fill="hold">
                                          <p:stCondLst>
                                            <p:cond delay="0"/>
                                          </p:stCondLst>
                                        </p:cTn>
                                        <p:tgtEl>
                                          <p:spTgt spid="13329">
                                            <p:txEl>
                                              <p:pRg st="2" end="2"/>
                                            </p:txEl>
                                          </p:spTgt>
                                        </p:tgtEl>
                                        <p:attrNameLst>
                                          <p:attrName>style.visibility</p:attrName>
                                        </p:attrNameLst>
                                      </p:cBhvr>
                                      <p:to>
                                        <p:strVal val="visible"/>
                                      </p:to>
                                    </p:set>
                                    <p:animEffect transition="in" filter="fade">
                                      <p:cBhvr>
                                        <p:cTn id="19" dur="1000"/>
                                        <p:tgtEl>
                                          <p:spTgt spid="13329">
                                            <p:txEl>
                                              <p:pRg st="2" end="2"/>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13329">
                                            <p:txEl>
                                              <p:pRg st="3" end="3"/>
                                            </p:txEl>
                                          </p:spTgt>
                                        </p:tgtEl>
                                        <p:attrNameLst>
                                          <p:attrName>style.visibility</p:attrName>
                                        </p:attrNameLst>
                                      </p:cBhvr>
                                      <p:to>
                                        <p:strVal val="visible"/>
                                      </p:to>
                                    </p:set>
                                    <p:animEffect transition="in" filter="fade">
                                      <p:cBhvr>
                                        <p:cTn id="24" dur="1000"/>
                                        <p:tgtEl>
                                          <p:spTgt spid="1332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29" grpId="0" build="p" autoUpdateAnimBg="0"/>
      <p:bldP spid="13333" grpId="0"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ChangeArrowheads="1"/>
          </p:cNvSpPr>
          <p:nvPr/>
        </p:nvSpPr>
        <p:spPr bwMode="auto">
          <a:xfrm>
            <a:off x="0" y="0"/>
            <a:ext cx="9144000" cy="5638800"/>
          </a:xfrm>
          <a:prstGeom prst="rect">
            <a:avLst/>
          </a:prstGeom>
          <a:solidFill>
            <a:srgbClr val="333F7F"/>
          </a:solidFill>
          <a:ln w="9525">
            <a:noFill/>
            <a:miter lim="800000"/>
            <a:headEnd/>
            <a:tailEnd/>
          </a:ln>
        </p:spPr>
        <p:txBody>
          <a:bodyPr wrap="none" anchor="ctr"/>
          <a:lstStyle/>
          <a:p>
            <a:pPr eaLnBrk="0" hangingPunct="0"/>
            <a:endParaRPr lang="en-GB"/>
          </a:p>
        </p:txBody>
      </p:sp>
      <p:sp>
        <p:nvSpPr>
          <p:cNvPr id="6147" name="Rectangle 3"/>
          <p:cNvSpPr>
            <a:spLocks noChangeArrowheads="1"/>
          </p:cNvSpPr>
          <p:nvPr/>
        </p:nvSpPr>
        <p:spPr bwMode="auto">
          <a:xfrm>
            <a:off x="609600" y="914400"/>
            <a:ext cx="8001000" cy="3962400"/>
          </a:xfrm>
          <a:prstGeom prst="rect">
            <a:avLst/>
          </a:prstGeom>
          <a:solidFill>
            <a:schemeClr val="bg1">
              <a:alpha val="14902"/>
            </a:schemeClr>
          </a:solidFill>
          <a:ln w="9525">
            <a:noFill/>
            <a:miter lim="800000"/>
            <a:headEnd/>
            <a:tailEnd/>
          </a:ln>
        </p:spPr>
        <p:txBody>
          <a:bodyPr wrap="none" anchor="ctr"/>
          <a:lstStyle/>
          <a:p>
            <a:pPr algn="ctr" eaLnBrk="0" hangingPunct="0"/>
            <a:endParaRPr lang="en-GB"/>
          </a:p>
        </p:txBody>
      </p:sp>
      <p:sp>
        <p:nvSpPr>
          <p:cNvPr id="6148" name="Rectangle 19"/>
          <p:cNvSpPr>
            <a:spLocks noChangeArrowheads="1"/>
          </p:cNvSpPr>
          <p:nvPr/>
        </p:nvSpPr>
        <p:spPr bwMode="auto">
          <a:xfrm>
            <a:off x="381000" y="355600"/>
            <a:ext cx="8077200" cy="863600"/>
          </a:xfrm>
          <a:prstGeom prst="rect">
            <a:avLst/>
          </a:prstGeom>
          <a:solidFill>
            <a:srgbClr val="6C6083"/>
          </a:solidFill>
          <a:ln w="9525">
            <a:noFill/>
            <a:miter lim="800000"/>
            <a:headEnd/>
            <a:tailEnd/>
          </a:ln>
        </p:spPr>
        <p:txBody>
          <a:bodyPr wrap="none" anchor="ctr"/>
          <a:lstStyle/>
          <a:p>
            <a:pPr algn="ctr"/>
            <a:endParaRPr lang="en-US"/>
          </a:p>
        </p:txBody>
      </p:sp>
      <p:sp>
        <p:nvSpPr>
          <p:cNvPr id="6149" name="Rectangle 20"/>
          <p:cNvSpPr>
            <a:spLocks noChangeArrowheads="1"/>
          </p:cNvSpPr>
          <p:nvPr/>
        </p:nvSpPr>
        <p:spPr bwMode="auto">
          <a:xfrm flipV="1">
            <a:off x="381000" y="1219200"/>
            <a:ext cx="8077200" cy="76200"/>
          </a:xfrm>
          <a:prstGeom prst="rect">
            <a:avLst/>
          </a:prstGeom>
          <a:solidFill>
            <a:srgbClr val="8F6A70"/>
          </a:solidFill>
          <a:ln w="9525">
            <a:noFill/>
            <a:miter lim="800000"/>
            <a:headEnd/>
            <a:tailEnd/>
          </a:ln>
        </p:spPr>
        <p:txBody>
          <a:bodyPr wrap="none" anchor="ctr"/>
          <a:lstStyle/>
          <a:p>
            <a:endParaRPr lang="en-US"/>
          </a:p>
        </p:txBody>
      </p:sp>
      <p:sp>
        <p:nvSpPr>
          <p:cNvPr id="4102" name="Text Box 8"/>
          <p:cNvSpPr txBox="1">
            <a:spLocks noChangeArrowheads="1"/>
          </p:cNvSpPr>
          <p:nvPr/>
        </p:nvSpPr>
        <p:spPr bwMode="auto">
          <a:xfrm>
            <a:off x="533400" y="381000"/>
            <a:ext cx="8305800" cy="800100"/>
          </a:xfrm>
          <a:prstGeom prst="rect">
            <a:avLst/>
          </a:prstGeom>
          <a:noFill/>
          <a:ln w="9525">
            <a:noFill/>
            <a:miter lim="800000"/>
            <a:headEnd/>
            <a:tailEnd/>
          </a:ln>
        </p:spPr>
        <p:txBody>
          <a:bodyPr>
            <a:spAutoFit/>
          </a:bodyPr>
          <a:lstStyle/>
          <a:p>
            <a:pPr eaLnBrk="0" hangingPunct="0"/>
            <a:r>
              <a:rPr lang="en-US" sz="4600">
                <a:solidFill>
                  <a:schemeClr val="bg1"/>
                </a:solidFill>
              </a:rPr>
              <a:t>Financial strong</a:t>
            </a:r>
            <a:endParaRPr lang="en-US" sz="4600">
              <a:solidFill>
                <a:srgbClr val="333F7F"/>
              </a:solidFill>
            </a:endParaRPr>
          </a:p>
        </p:txBody>
      </p:sp>
      <p:grpSp>
        <p:nvGrpSpPr>
          <p:cNvPr id="2" name="Group 20"/>
          <p:cNvGrpSpPr>
            <a:grpSpLocks/>
          </p:cNvGrpSpPr>
          <p:nvPr/>
        </p:nvGrpSpPr>
        <p:grpSpPr bwMode="auto">
          <a:xfrm>
            <a:off x="0" y="5562600"/>
            <a:ext cx="9144000" cy="1295400"/>
            <a:chOff x="0" y="5562600"/>
            <a:chExt cx="9144000" cy="1295400"/>
          </a:xfrm>
        </p:grpSpPr>
        <p:grpSp>
          <p:nvGrpSpPr>
            <p:cNvPr id="3" name="Group 19"/>
            <p:cNvGrpSpPr>
              <a:grpSpLocks/>
            </p:cNvGrpSpPr>
            <p:nvPr/>
          </p:nvGrpSpPr>
          <p:grpSpPr bwMode="auto">
            <a:xfrm>
              <a:off x="6705600" y="5562600"/>
              <a:ext cx="2438400" cy="1295400"/>
              <a:chOff x="6705600" y="5562600"/>
              <a:chExt cx="2438400" cy="1295400"/>
            </a:xfrm>
          </p:grpSpPr>
          <p:sp>
            <p:nvSpPr>
              <p:cNvPr id="6156" name="Rectangle 12"/>
              <p:cNvSpPr>
                <a:spLocks noChangeArrowheads="1"/>
              </p:cNvSpPr>
              <p:nvPr/>
            </p:nvSpPr>
            <p:spPr bwMode="auto">
              <a:xfrm flipH="1">
                <a:off x="6705600" y="5562600"/>
                <a:ext cx="2438400" cy="1295400"/>
              </a:xfrm>
              <a:prstGeom prst="rect">
                <a:avLst/>
              </a:prstGeom>
              <a:solidFill>
                <a:schemeClr val="bg1"/>
              </a:solidFill>
              <a:ln w="9525">
                <a:noFill/>
                <a:miter lim="800000"/>
                <a:headEnd/>
                <a:tailEnd/>
              </a:ln>
            </p:spPr>
            <p:txBody>
              <a:bodyPr wrap="none" anchor="ctr"/>
              <a:lstStyle/>
              <a:p>
                <a:pPr eaLnBrk="0" hangingPunct="0"/>
                <a:endParaRPr lang="en-GB"/>
              </a:p>
            </p:txBody>
          </p:sp>
          <p:pic>
            <p:nvPicPr>
              <p:cNvPr id="6157" name="Picture 13" descr="wesleyan medical sickness logo crop"/>
              <p:cNvPicPr>
                <a:picLocks noChangeAspect="1" noChangeArrowheads="1"/>
              </p:cNvPicPr>
              <p:nvPr/>
            </p:nvPicPr>
            <p:blipFill>
              <a:blip r:embed="rId3" cstate="print"/>
              <a:srcRect/>
              <a:stretch>
                <a:fillRect/>
              </a:stretch>
            </p:blipFill>
            <p:spPr bwMode="auto">
              <a:xfrm>
                <a:off x="7086600" y="5854700"/>
                <a:ext cx="1685925" cy="698500"/>
              </a:xfrm>
              <a:prstGeom prst="rect">
                <a:avLst/>
              </a:prstGeom>
              <a:noFill/>
              <a:ln w="9525">
                <a:noFill/>
                <a:miter lim="800000"/>
                <a:headEnd/>
                <a:tailEnd/>
              </a:ln>
            </p:spPr>
          </p:pic>
        </p:grpSp>
        <p:sp>
          <p:nvSpPr>
            <p:cNvPr id="6154" name="Rectangle 26"/>
            <p:cNvSpPr>
              <a:spLocks noChangeArrowheads="1"/>
            </p:cNvSpPr>
            <p:nvPr/>
          </p:nvSpPr>
          <p:spPr bwMode="auto">
            <a:xfrm>
              <a:off x="0" y="5562600"/>
              <a:ext cx="6705600" cy="1295400"/>
            </a:xfrm>
            <a:prstGeom prst="rect">
              <a:avLst/>
            </a:prstGeom>
            <a:solidFill>
              <a:srgbClr val="926B70"/>
            </a:solidFill>
            <a:ln w="9525">
              <a:noFill/>
              <a:miter lim="800000"/>
              <a:headEnd/>
              <a:tailEnd/>
            </a:ln>
          </p:spPr>
          <p:txBody>
            <a:bodyPr wrap="none" anchor="ctr"/>
            <a:lstStyle/>
            <a:p>
              <a:endParaRPr lang="en-US"/>
            </a:p>
          </p:txBody>
        </p:sp>
        <p:sp>
          <p:nvSpPr>
            <p:cNvPr id="6155" name="Rectangle 14"/>
            <p:cNvSpPr>
              <a:spLocks noChangeArrowheads="1"/>
            </p:cNvSpPr>
            <p:nvPr/>
          </p:nvSpPr>
          <p:spPr bwMode="auto">
            <a:xfrm>
              <a:off x="381000" y="6019800"/>
              <a:ext cx="4570482" cy="369332"/>
            </a:xfrm>
            <a:prstGeom prst="rect">
              <a:avLst/>
            </a:prstGeom>
            <a:noFill/>
            <a:ln w="9525">
              <a:noFill/>
              <a:miter lim="800000"/>
              <a:headEnd/>
              <a:tailEnd/>
            </a:ln>
          </p:spPr>
          <p:txBody>
            <a:bodyPr wrap="none">
              <a:spAutoFit/>
            </a:bodyPr>
            <a:lstStyle/>
            <a:p>
              <a:pPr eaLnBrk="0" hangingPunct="0"/>
              <a:r>
                <a:rPr lang="en-GB" sz="1800">
                  <a:solidFill>
                    <a:srgbClr val="333F7F"/>
                  </a:solidFill>
                </a:rPr>
                <a:t>Introduction to Wesleyan Medical Sickness</a:t>
              </a:r>
              <a:endParaRPr lang="en-US" sz="1800">
                <a:solidFill>
                  <a:srgbClr val="333F7F"/>
                </a:solidFill>
              </a:endParaRPr>
            </a:p>
          </p:txBody>
        </p:sp>
      </p:grpSp>
      <p:sp>
        <p:nvSpPr>
          <p:cNvPr id="15" name="Text Box 17"/>
          <p:cNvSpPr txBox="1">
            <a:spLocks noChangeArrowheads="1"/>
          </p:cNvSpPr>
          <p:nvPr/>
        </p:nvSpPr>
        <p:spPr bwMode="auto">
          <a:xfrm>
            <a:off x="755650" y="1557338"/>
            <a:ext cx="7467600" cy="3694112"/>
          </a:xfrm>
          <a:prstGeom prst="rect">
            <a:avLst/>
          </a:prstGeom>
          <a:noFill/>
          <a:ln w="9525">
            <a:noFill/>
            <a:miter lim="800000"/>
            <a:headEnd/>
            <a:tailEnd/>
          </a:ln>
        </p:spPr>
        <p:txBody>
          <a:bodyPr>
            <a:spAutoFit/>
          </a:bodyPr>
          <a:lstStyle/>
          <a:p>
            <a:pPr marL="377825" indent="-377825" eaLnBrk="0" hangingPunct="0">
              <a:spcAft>
                <a:spcPct val="50000"/>
              </a:spcAft>
              <a:buClr>
                <a:schemeClr val="bg1"/>
              </a:buClr>
              <a:buFontTx/>
              <a:buChar char="•"/>
            </a:pPr>
            <a:r>
              <a:rPr lang="en-GB">
                <a:solidFill>
                  <a:schemeClr val="bg1"/>
                </a:solidFill>
              </a:rPr>
              <a:t>Part of Wesleyan Assurance Society</a:t>
            </a:r>
          </a:p>
          <a:p>
            <a:pPr marL="377825" indent="-377825" eaLnBrk="0" hangingPunct="0">
              <a:spcAft>
                <a:spcPct val="50000"/>
              </a:spcAft>
              <a:buClr>
                <a:schemeClr val="bg1"/>
              </a:buClr>
              <a:buFontTx/>
              <a:buChar char="•"/>
            </a:pPr>
            <a:r>
              <a:rPr lang="en-GB">
                <a:solidFill>
                  <a:schemeClr val="bg1"/>
                </a:solidFill>
              </a:rPr>
              <a:t>Established in 1841, one of the financially strongest  mutual societies in the UK with     £1.6bn of funds under management</a:t>
            </a:r>
          </a:p>
          <a:p>
            <a:pPr marL="377825" indent="-377825" eaLnBrk="0" hangingPunct="0">
              <a:spcAft>
                <a:spcPct val="50000"/>
              </a:spcAft>
              <a:buClr>
                <a:schemeClr val="bg1"/>
              </a:buClr>
              <a:buFontTx/>
              <a:buChar char="•"/>
            </a:pPr>
            <a:r>
              <a:rPr lang="en-GB">
                <a:solidFill>
                  <a:schemeClr val="bg1"/>
                </a:solidFill>
              </a:rPr>
              <a:t>10 out of 10 rating for financial strength for six consecutive years*</a:t>
            </a:r>
          </a:p>
          <a:p>
            <a:pPr marL="377825" indent="-377825" eaLnBrk="0" hangingPunct="0">
              <a:spcAft>
                <a:spcPct val="50000"/>
              </a:spcAft>
              <a:buClr>
                <a:schemeClr val="bg1"/>
              </a:buClr>
              <a:buFontTx/>
              <a:buChar char="•"/>
            </a:pPr>
            <a:r>
              <a:rPr lang="en-GB">
                <a:solidFill>
                  <a:schemeClr val="bg1"/>
                </a:solidFill>
              </a:rPr>
              <a:t>Winner – BIA Insurer of the Year 2010</a:t>
            </a:r>
          </a:p>
          <a:p>
            <a:pPr marL="377825" indent="-377825" eaLnBrk="0" hangingPunct="0">
              <a:spcAft>
                <a:spcPct val="50000"/>
              </a:spcAft>
              <a:buClr>
                <a:schemeClr val="bg1"/>
              </a:buClr>
            </a:pPr>
            <a:r>
              <a:rPr lang="en-GB" sz="1600">
                <a:solidFill>
                  <a:schemeClr val="bg1"/>
                </a:solidFill>
              </a:rPr>
              <a:t>	*Source: Cazalet Consulting 2005-2010</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4102"/>
                                        </p:tgtEl>
                                        <p:attrNameLst>
                                          <p:attrName>style.visibility</p:attrName>
                                        </p:attrNameLst>
                                      </p:cBhvr>
                                      <p:to>
                                        <p:strVal val="visible"/>
                                      </p:to>
                                    </p:set>
                                    <p:animEffect transition="in" filter="fade">
                                      <p:cBhvr>
                                        <p:cTn id="7" dur="2000"/>
                                        <p:tgtEl>
                                          <p:spTgt spid="4102"/>
                                        </p:tgtEl>
                                      </p:cBhvr>
                                    </p:animEffect>
                                  </p:childTnLst>
                                </p:cTn>
                              </p:par>
                            </p:childTnLst>
                          </p:cTn>
                        </p:par>
                        <p:par>
                          <p:cTn id="8" fill="hold">
                            <p:stCondLst>
                              <p:cond delay="2000"/>
                            </p:stCondLst>
                            <p:childTnLst>
                              <p:par>
                                <p:cTn id="9" presetID="10" presetClass="entr" presetSubtype="0" fill="hold" grpId="0" nodeType="afterEffect">
                                  <p:stCondLst>
                                    <p:cond delay="500"/>
                                  </p:stCondLst>
                                  <p:childTnLst>
                                    <p:set>
                                      <p:cBhvr>
                                        <p:cTn id="10" dur="1" fill="hold">
                                          <p:stCondLst>
                                            <p:cond delay="0"/>
                                          </p:stCondLst>
                                        </p:cTn>
                                        <p:tgtEl>
                                          <p:spTgt spid="15">
                                            <p:txEl>
                                              <p:pRg st="0" end="0"/>
                                            </p:txEl>
                                          </p:spTgt>
                                        </p:tgtEl>
                                        <p:attrNameLst>
                                          <p:attrName>style.visibility</p:attrName>
                                        </p:attrNameLst>
                                      </p:cBhvr>
                                      <p:to>
                                        <p:strVal val="visible"/>
                                      </p:to>
                                    </p:set>
                                    <p:animEffect transition="in" filter="fade">
                                      <p:cBhvr>
                                        <p:cTn id="11" dur="1000"/>
                                        <p:tgtEl>
                                          <p:spTgt spid="15">
                                            <p:txEl>
                                              <p:pRg st="0" end="0"/>
                                            </p:txEl>
                                          </p:spTgt>
                                        </p:tgtEl>
                                      </p:cBhvr>
                                    </p:animEffect>
                                  </p:childTnLst>
                                </p:cTn>
                              </p:par>
                            </p:childTnLst>
                          </p:cTn>
                        </p:par>
                        <p:par>
                          <p:cTn id="12" fill="hold">
                            <p:stCondLst>
                              <p:cond delay="3500"/>
                            </p:stCondLst>
                            <p:childTnLst>
                              <p:par>
                                <p:cTn id="13" presetID="10" presetClass="entr" presetSubtype="0" fill="hold" grpId="0" nodeType="afterEffect">
                                  <p:stCondLst>
                                    <p:cond delay="500"/>
                                  </p:stCondLst>
                                  <p:childTnLst>
                                    <p:set>
                                      <p:cBhvr>
                                        <p:cTn id="14" dur="1" fill="hold">
                                          <p:stCondLst>
                                            <p:cond delay="0"/>
                                          </p:stCondLst>
                                        </p:cTn>
                                        <p:tgtEl>
                                          <p:spTgt spid="15">
                                            <p:txEl>
                                              <p:pRg st="1" end="1"/>
                                            </p:txEl>
                                          </p:spTgt>
                                        </p:tgtEl>
                                        <p:attrNameLst>
                                          <p:attrName>style.visibility</p:attrName>
                                        </p:attrNameLst>
                                      </p:cBhvr>
                                      <p:to>
                                        <p:strVal val="visible"/>
                                      </p:to>
                                    </p:set>
                                    <p:animEffect transition="in" filter="fade">
                                      <p:cBhvr>
                                        <p:cTn id="15" dur="1000"/>
                                        <p:tgtEl>
                                          <p:spTgt spid="15">
                                            <p:txEl>
                                              <p:pRg st="1" end="1"/>
                                            </p:txEl>
                                          </p:spTgt>
                                        </p:tgtEl>
                                      </p:cBhvr>
                                    </p:animEffect>
                                  </p:childTnLst>
                                </p:cTn>
                              </p:par>
                            </p:childTnLst>
                          </p:cTn>
                        </p:par>
                        <p:par>
                          <p:cTn id="16" fill="hold">
                            <p:stCondLst>
                              <p:cond delay="5000"/>
                            </p:stCondLst>
                            <p:childTnLst>
                              <p:par>
                                <p:cTn id="17" presetID="10" presetClass="entr" presetSubtype="0" fill="hold" grpId="0" nodeType="afterEffect">
                                  <p:stCondLst>
                                    <p:cond delay="500"/>
                                  </p:stCondLst>
                                  <p:childTnLst>
                                    <p:set>
                                      <p:cBhvr>
                                        <p:cTn id="18" dur="1" fill="hold">
                                          <p:stCondLst>
                                            <p:cond delay="0"/>
                                          </p:stCondLst>
                                        </p:cTn>
                                        <p:tgtEl>
                                          <p:spTgt spid="15">
                                            <p:txEl>
                                              <p:pRg st="2" end="2"/>
                                            </p:txEl>
                                          </p:spTgt>
                                        </p:tgtEl>
                                        <p:attrNameLst>
                                          <p:attrName>style.visibility</p:attrName>
                                        </p:attrNameLst>
                                      </p:cBhvr>
                                      <p:to>
                                        <p:strVal val="visible"/>
                                      </p:to>
                                    </p:set>
                                    <p:animEffect transition="in" filter="fade">
                                      <p:cBhvr>
                                        <p:cTn id="19" dur="1000"/>
                                        <p:tgtEl>
                                          <p:spTgt spid="15">
                                            <p:txEl>
                                              <p:pRg st="2" end="2"/>
                                            </p:txEl>
                                          </p:spTgt>
                                        </p:tgtEl>
                                      </p:cBhvr>
                                    </p:animEffect>
                                  </p:childTnLst>
                                </p:cTn>
                              </p:par>
                            </p:childTnLst>
                          </p:cTn>
                        </p:par>
                        <p:par>
                          <p:cTn id="20" fill="hold">
                            <p:stCondLst>
                              <p:cond delay="6500"/>
                            </p:stCondLst>
                            <p:childTnLst>
                              <p:par>
                                <p:cTn id="21" presetID="10" presetClass="entr" presetSubtype="0" fill="hold" grpId="0" nodeType="afterEffect">
                                  <p:stCondLst>
                                    <p:cond delay="500"/>
                                  </p:stCondLst>
                                  <p:childTnLst>
                                    <p:set>
                                      <p:cBhvr>
                                        <p:cTn id="22" dur="1" fill="hold">
                                          <p:stCondLst>
                                            <p:cond delay="0"/>
                                          </p:stCondLst>
                                        </p:cTn>
                                        <p:tgtEl>
                                          <p:spTgt spid="15">
                                            <p:txEl>
                                              <p:pRg st="3" end="3"/>
                                            </p:txEl>
                                          </p:spTgt>
                                        </p:tgtEl>
                                        <p:attrNameLst>
                                          <p:attrName>style.visibility</p:attrName>
                                        </p:attrNameLst>
                                      </p:cBhvr>
                                      <p:to>
                                        <p:strVal val="visible"/>
                                      </p:to>
                                    </p:set>
                                    <p:animEffect transition="in" filter="fade">
                                      <p:cBhvr>
                                        <p:cTn id="23" dur="1000"/>
                                        <p:tgtEl>
                                          <p:spTgt spid="15">
                                            <p:txEl>
                                              <p:pRg st="3" end="3"/>
                                            </p:txEl>
                                          </p:spTgt>
                                        </p:tgtEl>
                                      </p:cBhvr>
                                    </p:animEffect>
                                  </p:childTnLst>
                                </p:cTn>
                              </p:par>
                              <p:par>
                                <p:cTn id="24" presetID="10" presetClass="entr" presetSubtype="0" fill="hold" grpId="0" nodeType="withEffect">
                                  <p:stCondLst>
                                    <p:cond delay="500"/>
                                  </p:stCondLst>
                                  <p:childTnLst>
                                    <p:set>
                                      <p:cBhvr>
                                        <p:cTn id="25" dur="1" fill="hold">
                                          <p:stCondLst>
                                            <p:cond delay="0"/>
                                          </p:stCondLst>
                                        </p:cTn>
                                        <p:tgtEl>
                                          <p:spTgt spid="15">
                                            <p:txEl>
                                              <p:pRg st="4" end="4"/>
                                            </p:txEl>
                                          </p:spTgt>
                                        </p:tgtEl>
                                        <p:attrNameLst>
                                          <p:attrName>style.visibility</p:attrName>
                                        </p:attrNameLst>
                                      </p:cBhvr>
                                      <p:to>
                                        <p:strVal val="visible"/>
                                      </p:to>
                                    </p:set>
                                    <p:animEffect transition="in" filter="fade">
                                      <p:cBhvr>
                                        <p:cTn id="26" dur="1000"/>
                                        <p:tgtEl>
                                          <p:spTgt spid="1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02" grpId="0"/>
      <p:bldP spid="15" grpId="0" build="p"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ChangeArrowheads="1"/>
          </p:cNvSpPr>
          <p:nvPr/>
        </p:nvSpPr>
        <p:spPr bwMode="auto">
          <a:xfrm>
            <a:off x="0" y="0"/>
            <a:ext cx="9144000" cy="5638800"/>
          </a:xfrm>
          <a:prstGeom prst="rect">
            <a:avLst/>
          </a:prstGeom>
          <a:solidFill>
            <a:srgbClr val="333F7F"/>
          </a:solidFill>
          <a:ln w="9525">
            <a:noFill/>
            <a:miter lim="800000"/>
            <a:headEnd/>
            <a:tailEnd/>
          </a:ln>
        </p:spPr>
        <p:txBody>
          <a:bodyPr wrap="none" anchor="ctr"/>
          <a:lstStyle/>
          <a:p>
            <a:pPr eaLnBrk="0" hangingPunct="0"/>
            <a:endParaRPr lang="en-GB"/>
          </a:p>
        </p:txBody>
      </p:sp>
      <p:pic>
        <p:nvPicPr>
          <p:cNvPr id="10243" name="Picture 3" descr="DSC_c0288_M118RE"/>
          <p:cNvPicPr>
            <a:picLocks noChangeAspect="1" noChangeArrowheads="1"/>
          </p:cNvPicPr>
          <p:nvPr/>
        </p:nvPicPr>
        <p:blipFill>
          <a:blip r:embed="rId3" cstate="print"/>
          <a:srcRect l="8182" r="62727"/>
          <a:stretch>
            <a:fillRect/>
          </a:stretch>
        </p:blipFill>
        <p:spPr bwMode="auto">
          <a:xfrm>
            <a:off x="6705600" y="0"/>
            <a:ext cx="2438400" cy="5564188"/>
          </a:xfrm>
          <a:prstGeom prst="rect">
            <a:avLst/>
          </a:prstGeom>
          <a:noFill/>
          <a:ln w="9525">
            <a:noFill/>
            <a:miter lim="800000"/>
            <a:headEnd/>
            <a:tailEnd/>
          </a:ln>
        </p:spPr>
      </p:pic>
      <p:sp>
        <p:nvSpPr>
          <p:cNvPr id="10244" name="Rectangle 4"/>
          <p:cNvSpPr>
            <a:spLocks noChangeArrowheads="1"/>
          </p:cNvSpPr>
          <p:nvPr/>
        </p:nvSpPr>
        <p:spPr bwMode="auto">
          <a:xfrm>
            <a:off x="609600" y="914400"/>
            <a:ext cx="5486400" cy="4038600"/>
          </a:xfrm>
          <a:prstGeom prst="rect">
            <a:avLst/>
          </a:prstGeom>
          <a:solidFill>
            <a:schemeClr val="bg1">
              <a:alpha val="14902"/>
            </a:schemeClr>
          </a:solidFill>
          <a:ln w="9525">
            <a:noFill/>
            <a:miter lim="800000"/>
            <a:headEnd/>
            <a:tailEnd/>
          </a:ln>
        </p:spPr>
        <p:txBody>
          <a:bodyPr wrap="none" anchor="ctr"/>
          <a:lstStyle/>
          <a:p>
            <a:pPr algn="ctr" eaLnBrk="0" hangingPunct="0"/>
            <a:endParaRPr lang="en-GB"/>
          </a:p>
        </p:txBody>
      </p:sp>
      <p:sp>
        <p:nvSpPr>
          <p:cNvPr id="10245" name="Text Box 5"/>
          <p:cNvSpPr txBox="1">
            <a:spLocks noChangeArrowheads="1"/>
          </p:cNvSpPr>
          <p:nvPr/>
        </p:nvSpPr>
        <p:spPr bwMode="auto">
          <a:xfrm>
            <a:off x="762000" y="1447800"/>
            <a:ext cx="5334000" cy="3074988"/>
          </a:xfrm>
          <a:prstGeom prst="rect">
            <a:avLst/>
          </a:prstGeom>
          <a:noFill/>
          <a:ln w="9525">
            <a:noFill/>
            <a:miter lim="800000"/>
            <a:headEnd/>
            <a:tailEnd/>
          </a:ln>
        </p:spPr>
        <p:txBody>
          <a:bodyPr>
            <a:spAutoFit/>
          </a:bodyPr>
          <a:lstStyle/>
          <a:p>
            <a:pPr eaLnBrk="0" hangingPunct="0"/>
            <a:r>
              <a:rPr lang="en-GB" sz="2800">
                <a:solidFill>
                  <a:srgbClr val="F4F4F4"/>
                </a:solidFill>
              </a:rPr>
              <a:t>Sub Heading</a:t>
            </a:r>
          </a:p>
          <a:p>
            <a:pPr eaLnBrk="0" hangingPunct="0"/>
            <a:endParaRPr lang="en-GB">
              <a:solidFill>
                <a:schemeClr val="bg1"/>
              </a:solidFill>
            </a:endParaRPr>
          </a:p>
          <a:p>
            <a:pPr eaLnBrk="0" hangingPunct="0"/>
            <a:r>
              <a:rPr lang="en-GB">
                <a:solidFill>
                  <a:schemeClr val="bg1"/>
                </a:solidFill>
              </a:rPr>
              <a:t>• Bullet</a:t>
            </a:r>
          </a:p>
          <a:p>
            <a:pPr eaLnBrk="0" hangingPunct="0"/>
            <a:endParaRPr lang="en-GB">
              <a:solidFill>
                <a:schemeClr val="bg1"/>
              </a:solidFill>
            </a:endParaRPr>
          </a:p>
          <a:p>
            <a:pPr eaLnBrk="0" hangingPunct="0"/>
            <a:r>
              <a:rPr lang="en-GB">
                <a:solidFill>
                  <a:schemeClr val="bg1"/>
                </a:solidFill>
              </a:rPr>
              <a:t>• Bullet</a:t>
            </a:r>
          </a:p>
          <a:p>
            <a:pPr eaLnBrk="0" hangingPunct="0"/>
            <a:endParaRPr lang="en-GB">
              <a:solidFill>
                <a:schemeClr val="bg1"/>
              </a:solidFill>
            </a:endParaRPr>
          </a:p>
          <a:p>
            <a:pPr eaLnBrk="0" hangingPunct="0"/>
            <a:r>
              <a:rPr lang="en-GB">
                <a:solidFill>
                  <a:schemeClr val="bg1"/>
                </a:solidFill>
              </a:rPr>
              <a:t>• Bullet</a:t>
            </a:r>
          </a:p>
          <a:p>
            <a:pPr eaLnBrk="0" hangingPunct="0"/>
            <a:endParaRPr lang="en-US">
              <a:solidFill>
                <a:schemeClr val="bg1"/>
              </a:solidFill>
            </a:endParaRPr>
          </a:p>
        </p:txBody>
      </p:sp>
      <p:grpSp>
        <p:nvGrpSpPr>
          <p:cNvPr id="2" name="Group 6"/>
          <p:cNvGrpSpPr>
            <a:grpSpLocks/>
          </p:cNvGrpSpPr>
          <p:nvPr/>
        </p:nvGrpSpPr>
        <p:grpSpPr bwMode="auto">
          <a:xfrm>
            <a:off x="381000" y="355600"/>
            <a:ext cx="4800600" cy="939800"/>
            <a:chOff x="240" y="224"/>
            <a:chExt cx="3024" cy="592"/>
          </a:xfrm>
        </p:grpSpPr>
        <p:sp>
          <p:nvSpPr>
            <p:cNvPr id="10265" name="Rectangle 7"/>
            <p:cNvSpPr>
              <a:spLocks noChangeArrowheads="1"/>
            </p:cNvSpPr>
            <p:nvPr/>
          </p:nvSpPr>
          <p:spPr bwMode="auto">
            <a:xfrm>
              <a:off x="240" y="224"/>
              <a:ext cx="3024" cy="544"/>
            </a:xfrm>
            <a:prstGeom prst="rect">
              <a:avLst/>
            </a:prstGeom>
            <a:solidFill>
              <a:srgbClr val="737BA7"/>
            </a:solidFill>
            <a:ln w="9525">
              <a:noFill/>
              <a:miter lim="800000"/>
              <a:headEnd/>
              <a:tailEnd/>
            </a:ln>
          </p:spPr>
          <p:txBody>
            <a:bodyPr wrap="none" anchor="ctr"/>
            <a:lstStyle/>
            <a:p>
              <a:pPr algn="ctr" eaLnBrk="0" hangingPunct="0"/>
              <a:endParaRPr lang="en-GB"/>
            </a:p>
          </p:txBody>
        </p:sp>
        <p:sp>
          <p:nvSpPr>
            <p:cNvPr id="10266" name="Rectangle 8"/>
            <p:cNvSpPr>
              <a:spLocks noChangeArrowheads="1"/>
            </p:cNvSpPr>
            <p:nvPr/>
          </p:nvSpPr>
          <p:spPr bwMode="auto">
            <a:xfrm flipV="1">
              <a:off x="240" y="768"/>
              <a:ext cx="3024" cy="48"/>
            </a:xfrm>
            <a:prstGeom prst="rect">
              <a:avLst/>
            </a:prstGeom>
            <a:solidFill>
              <a:srgbClr val="F1C322"/>
            </a:solidFill>
            <a:ln w="9525">
              <a:noFill/>
              <a:miter lim="800000"/>
              <a:headEnd/>
              <a:tailEnd/>
            </a:ln>
          </p:spPr>
          <p:txBody>
            <a:bodyPr wrap="none" anchor="ctr"/>
            <a:lstStyle/>
            <a:p>
              <a:pPr eaLnBrk="0" hangingPunct="0"/>
              <a:endParaRPr lang="en-GB"/>
            </a:p>
          </p:txBody>
        </p:sp>
      </p:grpSp>
      <p:sp>
        <p:nvSpPr>
          <p:cNvPr id="10247" name="Text Box 9"/>
          <p:cNvSpPr txBox="1">
            <a:spLocks noChangeArrowheads="1"/>
          </p:cNvSpPr>
          <p:nvPr/>
        </p:nvSpPr>
        <p:spPr bwMode="auto">
          <a:xfrm>
            <a:off x="533400" y="381000"/>
            <a:ext cx="4114800" cy="823913"/>
          </a:xfrm>
          <a:prstGeom prst="rect">
            <a:avLst/>
          </a:prstGeom>
          <a:noFill/>
          <a:ln w="9525">
            <a:noFill/>
            <a:miter lim="800000"/>
            <a:headEnd/>
            <a:tailEnd/>
          </a:ln>
        </p:spPr>
        <p:txBody>
          <a:bodyPr>
            <a:spAutoFit/>
          </a:bodyPr>
          <a:lstStyle/>
          <a:p>
            <a:pPr eaLnBrk="0" hangingPunct="0"/>
            <a:r>
              <a:rPr lang="en-US" sz="4800">
                <a:solidFill>
                  <a:schemeClr val="bg1"/>
                </a:solidFill>
              </a:rPr>
              <a:t>Title Here</a:t>
            </a:r>
            <a:endParaRPr lang="en-US">
              <a:solidFill>
                <a:srgbClr val="333F7F"/>
              </a:solidFill>
            </a:endParaRPr>
          </a:p>
        </p:txBody>
      </p:sp>
      <p:sp>
        <p:nvSpPr>
          <p:cNvPr id="10248" name="Rectangle 10"/>
          <p:cNvSpPr>
            <a:spLocks noChangeArrowheads="1"/>
          </p:cNvSpPr>
          <p:nvPr/>
        </p:nvSpPr>
        <p:spPr bwMode="auto">
          <a:xfrm>
            <a:off x="0" y="5562600"/>
            <a:ext cx="6705600" cy="1295400"/>
          </a:xfrm>
          <a:prstGeom prst="rect">
            <a:avLst/>
          </a:prstGeom>
          <a:solidFill>
            <a:srgbClr val="F1C322"/>
          </a:solidFill>
          <a:ln w="9525">
            <a:noFill/>
            <a:miter lim="800000"/>
            <a:headEnd/>
            <a:tailEnd/>
          </a:ln>
        </p:spPr>
        <p:txBody>
          <a:bodyPr wrap="none" anchor="ctr"/>
          <a:lstStyle/>
          <a:p>
            <a:pPr eaLnBrk="0" hangingPunct="0"/>
            <a:endParaRPr lang="en-GB"/>
          </a:p>
        </p:txBody>
      </p:sp>
      <p:sp>
        <p:nvSpPr>
          <p:cNvPr id="10249" name="Rectangle 11"/>
          <p:cNvSpPr>
            <a:spLocks noChangeArrowheads="1"/>
          </p:cNvSpPr>
          <p:nvPr/>
        </p:nvSpPr>
        <p:spPr bwMode="auto">
          <a:xfrm>
            <a:off x="6705600" y="5562600"/>
            <a:ext cx="2438400" cy="1295400"/>
          </a:xfrm>
          <a:prstGeom prst="rect">
            <a:avLst/>
          </a:prstGeom>
          <a:solidFill>
            <a:schemeClr val="bg1"/>
          </a:solidFill>
          <a:ln w="9525">
            <a:noFill/>
            <a:miter lim="800000"/>
            <a:headEnd/>
            <a:tailEnd/>
          </a:ln>
        </p:spPr>
        <p:txBody>
          <a:bodyPr wrap="none" anchor="ctr"/>
          <a:lstStyle/>
          <a:p>
            <a:pPr eaLnBrk="0" hangingPunct="0"/>
            <a:endParaRPr lang="en-GB"/>
          </a:p>
        </p:txBody>
      </p:sp>
      <p:pic>
        <p:nvPicPr>
          <p:cNvPr id="10250" name="Picture 12" descr="wesleyan logo"/>
          <p:cNvPicPr>
            <a:picLocks noChangeAspect="1" noChangeArrowheads="1"/>
          </p:cNvPicPr>
          <p:nvPr/>
        </p:nvPicPr>
        <p:blipFill>
          <a:blip r:embed="rId4" cstate="print"/>
          <a:srcRect/>
          <a:stretch>
            <a:fillRect/>
          </a:stretch>
        </p:blipFill>
        <p:spPr bwMode="auto">
          <a:xfrm>
            <a:off x="7162800" y="5867400"/>
            <a:ext cx="1447800" cy="782638"/>
          </a:xfrm>
          <a:prstGeom prst="rect">
            <a:avLst/>
          </a:prstGeom>
          <a:noFill/>
          <a:ln w="9525">
            <a:noFill/>
            <a:miter lim="800000"/>
            <a:headEnd/>
            <a:tailEnd/>
          </a:ln>
        </p:spPr>
      </p:pic>
      <p:sp>
        <p:nvSpPr>
          <p:cNvPr id="10251" name="Rectangle 13"/>
          <p:cNvSpPr>
            <a:spLocks noChangeArrowheads="1"/>
          </p:cNvSpPr>
          <p:nvPr/>
        </p:nvSpPr>
        <p:spPr bwMode="auto">
          <a:xfrm>
            <a:off x="381000" y="6019800"/>
            <a:ext cx="3055938" cy="366713"/>
          </a:xfrm>
          <a:prstGeom prst="rect">
            <a:avLst/>
          </a:prstGeom>
          <a:noFill/>
          <a:ln w="9525">
            <a:noFill/>
            <a:miter lim="800000"/>
            <a:headEnd/>
            <a:tailEnd/>
          </a:ln>
        </p:spPr>
        <p:txBody>
          <a:bodyPr wrap="none">
            <a:spAutoFit/>
          </a:bodyPr>
          <a:lstStyle/>
          <a:p>
            <a:pPr eaLnBrk="0" hangingPunct="0"/>
            <a:r>
              <a:rPr lang="en-US" sz="1800">
                <a:solidFill>
                  <a:srgbClr val="333F7F"/>
                </a:solidFill>
              </a:rPr>
              <a:t>Wesleyan Society Title Here</a:t>
            </a:r>
          </a:p>
        </p:txBody>
      </p:sp>
      <p:sp>
        <p:nvSpPr>
          <p:cNvPr id="10252" name="Rectangle 14"/>
          <p:cNvSpPr>
            <a:spLocks noChangeArrowheads="1"/>
          </p:cNvSpPr>
          <p:nvPr/>
        </p:nvSpPr>
        <p:spPr bwMode="auto">
          <a:xfrm>
            <a:off x="0" y="0"/>
            <a:ext cx="9144000" cy="5638800"/>
          </a:xfrm>
          <a:prstGeom prst="rect">
            <a:avLst/>
          </a:prstGeom>
          <a:solidFill>
            <a:srgbClr val="333F7F"/>
          </a:solidFill>
          <a:ln w="9525">
            <a:noFill/>
            <a:miter lim="800000"/>
            <a:headEnd/>
            <a:tailEnd/>
          </a:ln>
        </p:spPr>
        <p:txBody>
          <a:bodyPr wrap="none" anchor="ctr"/>
          <a:lstStyle/>
          <a:p>
            <a:pPr eaLnBrk="0" hangingPunct="0"/>
            <a:endParaRPr lang="en-GB"/>
          </a:p>
        </p:txBody>
      </p:sp>
      <p:sp>
        <p:nvSpPr>
          <p:cNvPr id="34829" name="Rectangle 16"/>
          <p:cNvSpPr>
            <a:spLocks noChangeArrowheads="1"/>
          </p:cNvSpPr>
          <p:nvPr/>
        </p:nvSpPr>
        <p:spPr bwMode="auto">
          <a:xfrm>
            <a:off x="609600" y="914400"/>
            <a:ext cx="8066088" cy="4314825"/>
          </a:xfrm>
          <a:prstGeom prst="rect">
            <a:avLst/>
          </a:prstGeom>
          <a:solidFill>
            <a:schemeClr val="bg1">
              <a:alpha val="14902"/>
            </a:schemeClr>
          </a:solidFill>
          <a:ln w="9525">
            <a:noFill/>
            <a:miter lim="800000"/>
            <a:headEnd/>
            <a:tailEnd/>
          </a:ln>
        </p:spPr>
        <p:txBody>
          <a:bodyPr wrap="none" anchor="ctr"/>
          <a:lstStyle/>
          <a:p>
            <a:pPr algn="ctr" eaLnBrk="0" hangingPunct="0"/>
            <a:endParaRPr lang="en-GB"/>
          </a:p>
        </p:txBody>
      </p:sp>
      <p:grpSp>
        <p:nvGrpSpPr>
          <p:cNvPr id="3" name="Group 25"/>
          <p:cNvGrpSpPr>
            <a:grpSpLocks/>
          </p:cNvGrpSpPr>
          <p:nvPr/>
        </p:nvGrpSpPr>
        <p:grpSpPr bwMode="auto">
          <a:xfrm>
            <a:off x="381000" y="355600"/>
            <a:ext cx="5775325" cy="1244600"/>
            <a:chOff x="381000" y="355600"/>
            <a:chExt cx="5562600" cy="1549400"/>
          </a:xfrm>
        </p:grpSpPr>
        <p:sp>
          <p:nvSpPr>
            <p:cNvPr id="10263" name="Rectangle 19"/>
            <p:cNvSpPr>
              <a:spLocks noChangeArrowheads="1"/>
            </p:cNvSpPr>
            <p:nvPr/>
          </p:nvSpPr>
          <p:spPr bwMode="auto">
            <a:xfrm>
              <a:off x="381000" y="355600"/>
              <a:ext cx="5562600" cy="1423988"/>
            </a:xfrm>
            <a:prstGeom prst="rect">
              <a:avLst/>
            </a:prstGeom>
            <a:solidFill>
              <a:srgbClr val="6C6083"/>
            </a:solidFill>
            <a:ln w="9525">
              <a:noFill/>
              <a:miter lim="800000"/>
              <a:headEnd/>
              <a:tailEnd/>
            </a:ln>
          </p:spPr>
          <p:txBody>
            <a:bodyPr wrap="none" anchor="ctr"/>
            <a:lstStyle/>
            <a:p>
              <a:pPr algn="ctr" eaLnBrk="0" hangingPunct="0"/>
              <a:endParaRPr lang="en-GB"/>
            </a:p>
          </p:txBody>
        </p:sp>
        <p:sp>
          <p:nvSpPr>
            <p:cNvPr id="10264" name="Rectangle 20"/>
            <p:cNvSpPr>
              <a:spLocks noChangeArrowheads="1"/>
            </p:cNvSpPr>
            <p:nvPr/>
          </p:nvSpPr>
          <p:spPr bwMode="auto">
            <a:xfrm flipV="1">
              <a:off x="381000" y="1779588"/>
              <a:ext cx="5562600" cy="125412"/>
            </a:xfrm>
            <a:prstGeom prst="rect">
              <a:avLst/>
            </a:prstGeom>
            <a:solidFill>
              <a:srgbClr val="8F6A70"/>
            </a:solidFill>
            <a:ln w="9525">
              <a:noFill/>
              <a:miter lim="800000"/>
              <a:headEnd/>
              <a:tailEnd/>
            </a:ln>
          </p:spPr>
          <p:txBody>
            <a:bodyPr wrap="none" anchor="ctr"/>
            <a:lstStyle/>
            <a:p>
              <a:pPr eaLnBrk="0" hangingPunct="0"/>
              <a:endParaRPr lang="en-GB"/>
            </a:p>
          </p:txBody>
        </p:sp>
      </p:grpSp>
      <p:sp>
        <p:nvSpPr>
          <p:cNvPr id="13333" name="Text Box 21"/>
          <p:cNvSpPr txBox="1">
            <a:spLocks noChangeArrowheads="1"/>
          </p:cNvSpPr>
          <p:nvPr/>
        </p:nvSpPr>
        <p:spPr bwMode="auto">
          <a:xfrm>
            <a:off x="457200" y="511175"/>
            <a:ext cx="5915025" cy="784225"/>
          </a:xfrm>
          <a:prstGeom prst="rect">
            <a:avLst/>
          </a:prstGeom>
          <a:noFill/>
          <a:ln w="9525">
            <a:noFill/>
            <a:miter lim="800000"/>
            <a:headEnd/>
            <a:tailEnd/>
          </a:ln>
        </p:spPr>
        <p:txBody>
          <a:bodyPr>
            <a:spAutoFit/>
          </a:bodyPr>
          <a:lstStyle/>
          <a:p>
            <a:pPr eaLnBrk="0" hangingPunct="0"/>
            <a:r>
              <a:rPr lang="en-US" sz="4500">
                <a:solidFill>
                  <a:schemeClr val="bg1"/>
                </a:solidFill>
              </a:rPr>
              <a:t>It won’t happen to me</a:t>
            </a:r>
          </a:p>
        </p:txBody>
      </p:sp>
      <p:sp>
        <p:nvSpPr>
          <p:cNvPr id="10256" name="Rectangle 23"/>
          <p:cNvSpPr>
            <a:spLocks noChangeArrowheads="1"/>
          </p:cNvSpPr>
          <p:nvPr/>
        </p:nvSpPr>
        <p:spPr bwMode="auto">
          <a:xfrm>
            <a:off x="0" y="5562600"/>
            <a:ext cx="6705600" cy="1295400"/>
          </a:xfrm>
          <a:prstGeom prst="rect">
            <a:avLst/>
          </a:prstGeom>
          <a:solidFill>
            <a:srgbClr val="926B70"/>
          </a:solidFill>
          <a:ln w="9525">
            <a:noFill/>
            <a:miter lim="800000"/>
            <a:headEnd/>
            <a:tailEnd/>
          </a:ln>
        </p:spPr>
        <p:txBody>
          <a:bodyPr wrap="none" anchor="ctr"/>
          <a:lstStyle/>
          <a:p>
            <a:pPr eaLnBrk="0" hangingPunct="0"/>
            <a:endParaRPr lang="en-GB"/>
          </a:p>
        </p:txBody>
      </p:sp>
      <p:grpSp>
        <p:nvGrpSpPr>
          <p:cNvPr id="4" name="Group 25"/>
          <p:cNvGrpSpPr>
            <a:grpSpLocks/>
          </p:cNvGrpSpPr>
          <p:nvPr/>
        </p:nvGrpSpPr>
        <p:grpSpPr bwMode="auto">
          <a:xfrm>
            <a:off x="6705600" y="5562600"/>
            <a:ext cx="2438400" cy="1295400"/>
            <a:chOff x="4224" y="3504"/>
            <a:chExt cx="1536" cy="816"/>
          </a:xfrm>
        </p:grpSpPr>
        <p:sp>
          <p:nvSpPr>
            <p:cNvPr id="10261" name="Rectangle 26"/>
            <p:cNvSpPr>
              <a:spLocks noChangeArrowheads="1"/>
            </p:cNvSpPr>
            <p:nvPr/>
          </p:nvSpPr>
          <p:spPr bwMode="auto">
            <a:xfrm flipH="1">
              <a:off x="4224" y="3504"/>
              <a:ext cx="1536" cy="816"/>
            </a:xfrm>
            <a:prstGeom prst="rect">
              <a:avLst/>
            </a:prstGeom>
            <a:solidFill>
              <a:schemeClr val="bg1"/>
            </a:solidFill>
            <a:ln w="9525">
              <a:noFill/>
              <a:miter lim="800000"/>
              <a:headEnd/>
              <a:tailEnd/>
            </a:ln>
          </p:spPr>
          <p:txBody>
            <a:bodyPr wrap="none" anchor="ctr"/>
            <a:lstStyle/>
            <a:p>
              <a:pPr eaLnBrk="0" hangingPunct="0"/>
              <a:endParaRPr lang="en-GB"/>
            </a:p>
          </p:txBody>
        </p:sp>
        <p:pic>
          <p:nvPicPr>
            <p:cNvPr id="10262" name="Picture 27" descr="wesleyan medical sickness logo crop"/>
            <p:cNvPicPr>
              <a:picLocks noChangeAspect="1" noChangeArrowheads="1"/>
            </p:cNvPicPr>
            <p:nvPr/>
          </p:nvPicPr>
          <p:blipFill>
            <a:blip r:embed="rId5" cstate="print"/>
            <a:srcRect/>
            <a:stretch>
              <a:fillRect/>
            </a:stretch>
          </p:blipFill>
          <p:spPr bwMode="auto">
            <a:xfrm>
              <a:off x="4464" y="3688"/>
              <a:ext cx="1062" cy="440"/>
            </a:xfrm>
            <a:prstGeom prst="rect">
              <a:avLst/>
            </a:prstGeom>
            <a:noFill/>
            <a:ln w="9525">
              <a:noFill/>
              <a:miter lim="800000"/>
              <a:headEnd/>
              <a:tailEnd/>
            </a:ln>
          </p:spPr>
        </p:pic>
      </p:grpSp>
      <p:sp>
        <p:nvSpPr>
          <p:cNvPr id="28" name="Text Box 17"/>
          <p:cNvSpPr txBox="1">
            <a:spLocks noChangeArrowheads="1"/>
          </p:cNvSpPr>
          <p:nvPr/>
        </p:nvSpPr>
        <p:spPr bwMode="auto">
          <a:xfrm>
            <a:off x="512763" y="6305550"/>
            <a:ext cx="5786437" cy="276225"/>
          </a:xfrm>
          <a:prstGeom prst="rect">
            <a:avLst/>
          </a:prstGeom>
          <a:noFill/>
          <a:ln w="9525">
            <a:noFill/>
            <a:miter lim="800000"/>
            <a:headEnd/>
            <a:tailEnd/>
          </a:ln>
        </p:spPr>
        <p:txBody>
          <a:bodyPr>
            <a:spAutoFit/>
          </a:bodyPr>
          <a:lstStyle/>
          <a:p>
            <a:pPr eaLnBrk="0" hangingPunct="0">
              <a:spcAft>
                <a:spcPct val="50000"/>
              </a:spcAft>
            </a:pPr>
            <a:r>
              <a:rPr lang="en-US" sz="1200">
                <a:solidFill>
                  <a:srgbClr val="FFFFFF"/>
                </a:solidFill>
              </a:rPr>
              <a:t>Wesleyan Health Claims Department February 2010</a:t>
            </a:r>
          </a:p>
        </p:txBody>
      </p:sp>
      <p:sp>
        <p:nvSpPr>
          <p:cNvPr id="29" name="Text Box 17"/>
          <p:cNvSpPr txBox="1">
            <a:spLocks noChangeArrowheads="1"/>
          </p:cNvSpPr>
          <p:nvPr/>
        </p:nvSpPr>
        <p:spPr bwMode="auto">
          <a:xfrm>
            <a:off x="500063" y="5734050"/>
            <a:ext cx="5786437" cy="554038"/>
          </a:xfrm>
          <a:prstGeom prst="rect">
            <a:avLst/>
          </a:prstGeom>
          <a:noFill/>
          <a:ln w="9525">
            <a:noFill/>
            <a:miter lim="800000"/>
            <a:headEnd/>
            <a:tailEnd/>
          </a:ln>
        </p:spPr>
        <p:txBody>
          <a:bodyPr>
            <a:spAutoFit/>
          </a:bodyPr>
          <a:lstStyle/>
          <a:p>
            <a:pPr eaLnBrk="0" hangingPunct="0">
              <a:spcAft>
                <a:spcPct val="50000"/>
              </a:spcAft>
            </a:pPr>
            <a:r>
              <a:rPr lang="en-US" sz="1200">
                <a:solidFill>
                  <a:srgbClr val="FFFFFF"/>
                </a:solidFill>
              </a:rPr>
              <a:t>Sources: </a:t>
            </a:r>
          </a:p>
          <a:p>
            <a:pPr eaLnBrk="0" hangingPunct="0">
              <a:spcAft>
                <a:spcPct val="50000"/>
              </a:spcAft>
            </a:pPr>
            <a:r>
              <a:rPr lang="en-US" sz="1200">
                <a:solidFill>
                  <a:srgbClr val="FFFFFF"/>
                </a:solidFill>
              </a:rPr>
              <a:t>DoH Invisible Patients report, 5 March 2010</a:t>
            </a:r>
          </a:p>
        </p:txBody>
      </p:sp>
      <p:sp>
        <p:nvSpPr>
          <p:cNvPr id="30" name="Text Box 17"/>
          <p:cNvSpPr txBox="1">
            <a:spLocks noChangeArrowheads="1"/>
          </p:cNvSpPr>
          <p:nvPr/>
        </p:nvSpPr>
        <p:spPr bwMode="auto">
          <a:xfrm>
            <a:off x="684213" y="1700213"/>
            <a:ext cx="7808912" cy="3586162"/>
          </a:xfrm>
          <a:prstGeom prst="rect">
            <a:avLst/>
          </a:prstGeom>
          <a:noFill/>
          <a:ln w="9525">
            <a:noFill/>
            <a:miter lim="800000"/>
            <a:headEnd/>
            <a:tailEnd/>
          </a:ln>
        </p:spPr>
        <p:txBody>
          <a:bodyPr>
            <a:spAutoFit/>
          </a:bodyPr>
          <a:lstStyle/>
          <a:p>
            <a:pPr marL="171450" indent="-171450" eaLnBrk="0" hangingPunct="0">
              <a:spcAft>
                <a:spcPct val="50000"/>
              </a:spcAft>
              <a:buFont typeface="Arial" pitchFamily="34" charset="0"/>
              <a:buChar char="•"/>
            </a:pPr>
            <a:r>
              <a:rPr lang="en-US">
                <a:solidFill>
                  <a:schemeClr val="bg1"/>
                </a:solidFill>
              </a:rPr>
              <a:t>NHS staff have some of the highest rates of sickness among public sector employees and face several barriers to addressing health issues.</a:t>
            </a:r>
          </a:p>
          <a:p>
            <a:pPr marL="171450" indent="-171450" eaLnBrk="0" hangingPunct="0">
              <a:spcAft>
                <a:spcPct val="50000"/>
              </a:spcAft>
              <a:buFont typeface="Arial" pitchFamily="34" charset="0"/>
              <a:buChar char="•"/>
            </a:pPr>
            <a:r>
              <a:rPr lang="en-GB">
                <a:solidFill>
                  <a:schemeClr val="bg1"/>
                </a:solidFill>
              </a:rPr>
              <a:t>Musculoskeletal disorders account for 45% of sick leave taken. Mental ill health accounts for over a quarter often leading to lengthy absences.</a:t>
            </a:r>
          </a:p>
          <a:p>
            <a:pPr marL="171450" indent="-171450" eaLnBrk="0" hangingPunct="0">
              <a:spcAft>
                <a:spcPct val="50000"/>
              </a:spcAft>
              <a:buFont typeface="Arial" pitchFamily="34" charset="0"/>
              <a:buChar char="•"/>
            </a:pPr>
            <a:r>
              <a:rPr lang="en-US">
                <a:solidFill>
                  <a:schemeClr val="bg1"/>
                </a:solidFill>
              </a:rPr>
              <a:t>In 2010 , Wesleyan Medical Sickness paid out over   £35 million to doctors and dentists who couldn’t work… </a:t>
            </a:r>
            <a:r>
              <a:rPr lang="en-US">
                <a:solidFill>
                  <a:srgbClr val="FFFFFF"/>
                </a:solidFill>
              </a:rPr>
              <a:t/>
            </a:r>
            <a:br>
              <a:rPr lang="en-US">
                <a:solidFill>
                  <a:srgbClr val="FFFFFF"/>
                </a:solidFill>
              </a:rPr>
            </a:br>
            <a:endParaRPr lang="en-US" sz="1100" b="1">
              <a:solidFill>
                <a:srgbClr val="FFFFFF"/>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3333"/>
                                        </p:tgtEl>
                                        <p:attrNameLst>
                                          <p:attrName>style.visibility</p:attrName>
                                        </p:attrNameLst>
                                      </p:cBhvr>
                                      <p:to>
                                        <p:strVal val="visible"/>
                                      </p:to>
                                    </p:set>
                                    <p:animEffect transition="in" filter="fade">
                                      <p:cBhvr>
                                        <p:cTn id="7" dur="1000"/>
                                        <p:tgtEl>
                                          <p:spTgt spid="13333"/>
                                        </p:tgtEl>
                                      </p:cBhvr>
                                    </p:animEffect>
                                  </p:childTnLst>
                                </p:cTn>
                              </p:par>
                            </p:childTnLst>
                          </p:cTn>
                        </p:par>
                        <p:par>
                          <p:cTn id="8" fill="hold">
                            <p:stCondLst>
                              <p:cond delay="1000"/>
                            </p:stCondLst>
                            <p:childTnLst>
                              <p:par>
                                <p:cTn id="9" presetID="10" presetClass="entr" presetSubtype="0" fill="hold" grpId="0" nodeType="afterEffect">
                                  <p:stCondLst>
                                    <p:cond delay="0"/>
                                  </p:stCondLst>
                                  <p:childTnLst>
                                    <p:set>
                                      <p:cBhvr>
                                        <p:cTn id="10" dur="1" fill="hold">
                                          <p:stCondLst>
                                            <p:cond delay="0"/>
                                          </p:stCondLst>
                                        </p:cTn>
                                        <p:tgtEl>
                                          <p:spTgt spid="34829"/>
                                        </p:tgtEl>
                                        <p:attrNameLst>
                                          <p:attrName>style.visibility</p:attrName>
                                        </p:attrNameLst>
                                      </p:cBhvr>
                                      <p:to>
                                        <p:strVal val="visible"/>
                                      </p:to>
                                    </p:set>
                                    <p:animEffect transition="in" filter="fade">
                                      <p:cBhvr>
                                        <p:cTn id="11" dur="1000"/>
                                        <p:tgtEl>
                                          <p:spTgt spid="34829"/>
                                        </p:tgtEl>
                                      </p:cBhvr>
                                    </p:animEffect>
                                  </p:childTnLst>
                                </p:cTn>
                              </p:par>
                              <p:par>
                                <p:cTn id="12" presetID="10" presetClass="entr" presetSubtype="0" fill="hold" grpId="0" nodeType="withEffect">
                                  <p:stCondLst>
                                    <p:cond delay="500"/>
                                  </p:stCondLst>
                                  <p:childTnLst>
                                    <p:set>
                                      <p:cBhvr>
                                        <p:cTn id="13" dur="1" fill="hold">
                                          <p:stCondLst>
                                            <p:cond delay="0"/>
                                          </p:stCondLst>
                                        </p:cTn>
                                        <p:tgtEl>
                                          <p:spTgt spid="28"/>
                                        </p:tgtEl>
                                        <p:attrNameLst>
                                          <p:attrName>style.visibility</p:attrName>
                                        </p:attrNameLst>
                                      </p:cBhvr>
                                      <p:to>
                                        <p:strVal val="visible"/>
                                      </p:to>
                                    </p:set>
                                    <p:animEffect transition="in" filter="fade">
                                      <p:cBhvr>
                                        <p:cTn id="14" dur="1000"/>
                                        <p:tgtEl>
                                          <p:spTgt spid="28"/>
                                        </p:tgtEl>
                                      </p:cBhvr>
                                    </p:animEffect>
                                  </p:childTnLst>
                                </p:cTn>
                              </p:par>
                              <p:par>
                                <p:cTn id="15" presetID="10" presetClass="entr" presetSubtype="0" fill="hold" grpId="0" nodeType="withEffect">
                                  <p:stCondLst>
                                    <p:cond delay="500"/>
                                  </p:stCondLst>
                                  <p:childTnLst>
                                    <p:set>
                                      <p:cBhvr>
                                        <p:cTn id="16" dur="1" fill="hold">
                                          <p:stCondLst>
                                            <p:cond delay="0"/>
                                          </p:stCondLst>
                                        </p:cTn>
                                        <p:tgtEl>
                                          <p:spTgt spid="29"/>
                                        </p:tgtEl>
                                        <p:attrNameLst>
                                          <p:attrName>style.visibility</p:attrName>
                                        </p:attrNameLst>
                                      </p:cBhvr>
                                      <p:to>
                                        <p:strVal val="visible"/>
                                      </p:to>
                                    </p:set>
                                    <p:animEffect transition="in" filter="fade">
                                      <p:cBhvr>
                                        <p:cTn id="17" dur="1000"/>
                                        <p:tgtEl>
                                          <p:spTgt spid="29"/>
                                        </p:tgtEl>
                                      </p:cBhvr>
                                    </p:animEffect>
                                  </p:childTnLst>
                                </p:cTn>
                              </p:par>
                            </p:childTnLst>
                          </p:cTn>
                        </p:par>
                        <p:par>
                          <p:cTn id="18" fill="hold">
                            <p:stCondLst>
                              <p:cond delay="2500"/>
                            </p:stCondLst>
                            <p:childTnLst>
                              <p:par>
                                <p:cTn id="19" presetID="10" presetClass="entr" presetSubtype="0" fill="hold" grpId="0" nodeType="afterEffect">
                                  <p:stCondLst>
                                    <p:cond delay="500"/>
                                  </p:stCondLst>
                                  <p:childTnLst>
                                    <p:set>
                                      <p:cBhvr>
                                        <p:cTn id="20" dur="1" fill="hold">
                                          <p:stCondLst>
                                            <p:cond delay="0"/>
                                          </p:stCondLst>
                                        </p:cTn>
                                        <p:tgtEl>
                                          <p:spTgt spid="30">
                                            <p:txEl>
                                              <p:pRg st="0" end="0"/>
                                            </p:txEl>
                                          </p:spTgt>
                                        </p:tgtEl>
                                        <p:attrNameLst>
                                          <p:attrName>style.visibility</p:attrName>
                                        </p:attrNameLst>
                                      </p:cBhvr>
                                      <p:to>
                                        <p:strVal val="visible"/>
                                      </p:to>
                                    </p:set>
                                    <p:animEffect transition="in" filter="fade">
                                      <p:cBhvr>
                                        <p:cTn id="21" dur="1000"/>
                                        <p:tgtEl>
                                          <p:spTgt spid="30">
                                            <p:txEl>
                                              <p:pRg st="0" end="0"/>
                                            </p:txEl>
                                          </p:spTgt>
                                        </p:tgtEl>
                                      </p:cBhvr>
                                    </p:animEffect>
                                  </p:childTnLst>
                                </p:cTn>
                              </p:par>
                            </p:childTnLst>
                          </p:cTn>
                        </p:par>
                        <p:par>
                          <p:cTn id="22" fill="hold">
                            <p:stCondLst>
                              <p:cond delay="4000"/>
                            </p:stCondLst>
                            <p:childTnLst>
                              <p:par>
                                <p:cTn id="23" presetID="10" presetClass="entr" presetSubtype="0" fill="hold" grpId="0" nodeType="afterEffect">
                                  <p:stCondLst>
                                    <p:cond delay="500"/>
                                  </p:stCondLst>
                                  <p:childTnLst>
                                    <p:set>
                                      <p:cBhvr>
                                        <p:cTn id="24" dur="1" fill="hold">
                                          <p:stCondLst>
                                            <p:cond delay="0"/>
                                          </p:stCondLst>
                                        </p:cTn>
                                        <p:tgtEl>
                                          <p:spTgt spid="30">
                                            <p:txEl>
                                              <p:pRg st="1" end="1"/>
                                            </p:txEl>
                                          </p:spTgt>
                                        </p:tgtEl>
                                        <p:attrNameLst>
                                          <p:attrName>style.visibility</p:attrName>
                                        </p:attrNameLst>
                                      </p:cBhvr>
                                      <p:to>
                                        <p:strVal val="visible"/>
                                      </p:to>
                                    </p:set>
                                    <p:animEffect transition="in" filter="fade">
                                      <p:cBhvr>
                                        <p:cTn id="25" dur="1000"/>
                                        <p:tgtEl>
                                          <p:spTgt spid="30">
                                            <p:txEl>
                                              <p:pRg st="1" end="1"/>
                                            </p:txEl>
                                          </p:spTgt>
                                        </p:tgtEl>
                                      </p:cBhvr>
                                    </p:animEffect>
                                  </p:childTnLst>
                                </p:cTn>
                              </p:par>
                            </p:childTnLst>
                          </p:cTn>
                        </p:par>
                        <p:par>
                          <p:cTn id="26" fill="hold">
                            <p:stCondLst>
                              <p:cond delay="5500"/>
                            </p:stCondLst>
                            <p:childTnLst>
                              <p:par>
                                <p:cTn id="27" presetID="10" presetClass="entr" presetSubtype="0" fill="hold" grpId="0" nodeType="afterEffect">
                                  <p:stCondLst>
                                    <p:cond delay="500"/>
                                  </p:stCondLst>
                                  <p:childTnLst>
                                    <p:set>
                                      <p:cBhvr>
                                        <p:cTn id="28" dur="1" fill="hold">
                                          <p:stCondLst>
                                            <p:cond delay="0"/>
                                          </p:stCondLst>
                                        </p:cTn>
                                        <p:tgtEl>
                                          <p:spTgt spid="30">
                                            <p:txEl>
                                              <p:pRg st="2" end="2"/>
                                            </p:txEl>
                                          </p:spTgt>
                                        </p:tgtEl>
                                        <p:attrNameLst>
                                          <p:attrName>style.visibility</p:attrName>
                                        </p:attrNameLst>
                                      </p:cBhvr>
                                      <p:to>
                                        <p:strVal val="visible"/>
                                      </p:to>
                                    </p:set>
                                    <p:animEffect transition="in" filter="fade">
                                      <p:cBhvr>
                                        <p:cTn id="29" dur="1000"/>
                                        <p:tgtEl>
                                          <p:spTgt spid="30">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29" grpId="0" animBg="1"/>
      <p:bldP spid="13333" grpId="0" autoUpdateAnimBg="0"/>
      <p:bldP spid="28" grpId="0" autoUpdateAnimBg="0"/>
      <p:bldP spid="29" grpId="0" autoUpdateAnimBg="0"/>
      <p:bldP spid="30" grpId="0" build="p"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ChangeArrowheads="1"/>
          </p:cNvSpPr>
          <p:nvPr/>
        </p:nvSpPr>
        <p:spPr bwMode="auto">
          <a:xfrm>
            <a:off x="0" y="0"/>
            <a:ext cx="9144000" cy="5638800"/>
          </a:xfrm>
          <a:prstGeom prst="rect">
            <a:avLst/>
          </a:prstGeom>
          <a:solidFill>
            <a:srgbClr val="333F7F"/>
          </a:solidFill>
          <a:ln w="9525">
            <a:noFill/>
            <a:miter lim="800000"/>
            <a:headEnd/>
            <a:tailEnd/>
          </a:ln>
        </p:spPr>
        <p:txBody>
          <a:bodyPr wrap="none" anchor="ctr"/>
          <a:lstStyle/>
          <a:p>
            <a:pPr eaLnBrk="0" hangingPunct="0"/>
            <a:endParaRPr lang="en-GB"/>
          </a:p>
        </p:txBody>
      </p:sp>
      <p:pic>
        <p:nvPicPr>
          <p:cNvPr id="15363" name="Picture 3" descr="DSC_c0288_M118RE"/>
          <p:cNvPicPr>
            <a:picLocks noChangeAspect="1" noChangeArrowheads="1"/>
          </p:cNvPicPr>
          <p:nvPr/>
        </p:nvPicPr>
        <p:blipFill>
          <a:blip r:embed="rId3" cstate="print"/>
          <a:srcRect l="8182" r="62727"/>
          <a:stretch>
            <a:fillRect/>
          </a:stretch>
        </p:blipFill>
        <p:spPr bwMode="auto">
          <a:xfrm>
            <a:off x="6705600" y="0"/>
            <a:ext cx="2438400" cy="5564188"/>
          </a:xfrm>
          <a:prstGeom prst="rect">
            <a:avLst/>
          </a:prstGeom>
          <a:noFill/>
          <a:ln w="9525">
            <a:noFill/>
            <a:miter lim="800000"/>
            <a:headEnd/>
            <a:tailEnd/>
          </a:ln>
        </p:spPr>
      </p:pic>
      <p:sp>
        <p:nvSpPr>
          <p:cNvPr id="15364" name="Rectangle 4"/>
          <p:cNvSpPr>
            <a:spLocks noChangeArrowheads="1"/>
          </p:cNvSpPr>
          <p:nvPr/>
        </p:nvSpPr>
        <p:spPr bwMode="auto">
          <a:xfrm>
            <a:off x="609600" y="914400"/>
            <a:ext cx="5486400" cy="4038600"/>
          </a:xfrm>
          <a:prstGeom prst="rect">
            <a:avLst/>
          </a:prstGeom>
          <a:solidFill>
            <a:schemeClr val="bg1">
              <a:alpha val="14902"/>
            </a:schemeClr>
          </a:solidFill>
          <a:ln w="9525">
            <a:noFill/>
            <a:miter lim="800000"/>
            <a:headEnd/>
            <a:tailEnd/>
          </a:ln>
        </p:spPr>
        <p:txBody>
          <a:bodyPr wrap="none" anchor="ctr"/>
          <a:lstStyle/>
          <a:p>
            <a:pPr algn="ctr" eaLnBrk="0" hangingPunct="0"/>
            <a:endParaRPr lang="en-GB"/>
          </a:p>
        </p:txBody>
      </p:sp>
      <p:sp>
        <p:nvSpPr>
          <p:cNvPr id="15365" name="Text Box 5"/>
          <p:cNvSpPr txBox="1">
            <a:spLocks noChangeArrowheads="1"/>
          </p:cNvSpPr>
          <p:nvPr/>
        </p:nvSpPr>
        <p:spPr bwMode="auto">
          <a:xfrm>
            <a:off x="762000" y="1447800"/>
            <a:ext cx="5334000" cy="3074988"/>
          </a:xfrm>
          <a:prstGeom prst="rect">
            <a:avLst/>
          </a:prstGeom>
          <a:noFill/>
          <a:ln w="9525">
            <a:noFill/>
            <a:miter lim="800000"/>
            <a:headEnd/>
            <a:tailEnd/>
          </a:ln>
        </p:spPr>
        <p:txBody>
          <a:bodyPr>
            <a:spAutoFit/>
          </a:bodyPr>
          <a:lstStyle/>
          <a:p>
            <a:pPr eaLnBrk="0" hangingPunct="0"/>
            <a:r>
              <a:rPr lang="en-GB" sz="2800">
                <a:solidFill>
                  <a:srgbClr val="F4F4F4"/>
                </a:solidFill>
              </a:rPr>
              <a:t>Sub Heading</a:t>
            </a:r>
          </a:p>
          <a:p>
            <a:pPr eaLnBrk="0" hangingPunct="0"/>
            <a:endParaRPr lang="en-GB">
              <a:solidFill>
                <a:schemeClr val="bg1"/>
              </a:solidFill>
            </a:endParaRPr>
          </a:p>
          <a:p>
            <a:pPr eaLnBrk="0" hangingPunct="0"/>
            <a:r>
              <a:rPr lang="en-GB">
                <a:solidFill>
                  <a:schemeClr val="bg1"/>
                </a:solidFill>
              </a:rPr>
              <a:t>• Bullet</a:t>
            </a:r>
          </a:p>
          <a:p>
            <a:pPr eaLnBrk="0" hangingPunct="0"/>
            <a:endParaRPr lang="en-GB">
              <a:solidFill>
                <a:schemeClr val="bg1"/>
              </a:solidFill>
            </a:endParaRPr>
          </a:p>
          <a:p>
            <a:pPr eaLnBrk="0" hangingPunct="0"/>
            <a:r>
              <a:rPr lang="en-GB">
                <a:solidFill>
                  <a:schemeClr val="bg1"/>
                </a:solidFill>
              </a:rPr>
              <a:t>• Bullet</a:t>
            </a:r>
          </a:p>
          <a:p>
            <a:pPr eaLnBrk="0" hangingPunct="0"/>
            <a:endParaRPr lang="en-GB">
              <a:solidFill>
                <a:schemeClr val="bg1"/>
              </a:solidFill>
            </a:endParaRPr>
          </a:p>
          <a:p>
            <a:pPr eaLnBrk="0" hangingPunct="0"/>
            <a:r>
              <a:rPr lang="en-GB">
                <a:solidFill>
                  <a:schemeClr val="bg1"/>
                </a:solidFill>
              </a:rPr>
              <a:t>• Bullet</a:t>
            </a:r>
          </a:p>
          <a:p>
            <a:pPr eaLnBrk="0" hangingPunct="0"/>
            <a:endParaRPr lang="en-US">
              <a:solidFill>
                <a:schemeClr val="bg1"/>
              </a:solidFill>
            </a:endParaRPr>
          </a:p>
        </p:txBody>
      </p:sp>
      <p:grpSp>
        <p:nvGrpSpPr>
          <p:cNvPr id="2" name="Group 6"/>
          <p:cNvGrpSpPr>
            <a:grpSpLocks/>
          </p:cNvGrpSpPr>
          <p:nvPr/>
        </p:nvGrpSpPr>
        <p:grpSpPr bwMode="auto">
          <a:xfrm>
            <a:off x="381000" y="355600"/>
            <a:ext cx="4800600" cy="939800"/>
            <a:chOff x="240" y="224"/>
            <a:chExt cx="3024" cy="592"/>
          </a:xfrm>
        </p:grpSpPr>
        <p:sp>
          <p:nvSpPr>
            <p:cNvPr id="15384" name="Rectangle 7"/>
            <p:cNvSpPr>
              <a:spLocks noChangeArrowheads="1"/>
            </p:cNvSpPr>
            <p:nvPr/>
          </p:nvSpPr>
          <p:spPr bwMode="auto">
            <a:xfrm>
              <a:off x="240" y="224"/>
              <a:ext cx="3024" cy="544"/>
            </a:xfrm>
            <a:prstGeom prst="rect">
              <a:avLst/>
            </a:prstGeom>
            <a:solidFill>
              <a:srgbClr val="737BA7"/>
            </a:solidFill>
            <a:ln w="9525">
              <a:noFill/>
              <a:miter lim="800000"/>
              <a:headEnd/>
              <a:tailEnd/>
            </a:ln>
          </p:spPr>
          <p:txBody>
            <a:bodyPr wrap="none" anchor="ctr"/>
            <a:lstStyle/>
            <a:p>
              <a:pPr algn="ctr" eaLnBrk="0" hangingPunct="0"/>
              <a:endParaRPr lang="en-GB"/>
            </a:p>
          </p:txBody>
        </p:sp>
        <p:sp>
          <p:nvSpPr>
            <p:cNvPr id="15385" name="Rectangle 8"/>
            <p:cNvSpPr>
              <a:spLocks noChangeArrowheads="1"/>
            </p:cNvSpPr>
            <p:nvPr/>
          </p:nvSpPr>
          <p:spPr bwMode="auto">
            <a:xfrm flipV="1">
              <a:off x="240" y="768"/>
              <a:ext cx="3024" cy="48"/>
            </a:xfrm>
            <a:prstGeom prst="rect">
              <a:avLst/>
            </a:prstGeom>
            <a:solidFill>
              <a:srgbClr val="F1C322"/>
            </a:solidFill>
            <a:ln w="9525">
              <a:noFill/>
              <a:miter lim="800000"/>
              <a:headEnd/>
              <a:tailEnd/>
            </a:ln>
          </p:spPr>
          <p:txBody>
            <a:bodyPr wrap="none" anchor="ctr"/>
            <a:lstStyle/>
            <a:p>
              <a:pPr eaLnBrk="0" hangingPunct="0"/>
              <a:endParaRPr lang="en-GB"/>
            </a:p>
          </p:txBody>
        </p:sp>
      </p:grpSp>
      <p:sp>
        <p:nvSpPr>
          <p:cNvPr id="15367" name="Text Box 9"/>
          <p:cNvSpPr txBox="1">
            <a:spLocks noChangeArrowheads="1"/>
          </p:cNvSpPr>
          <p:nvPr/>
        </p:nvSpPr>
        <p:spPr bwMode="auto">
          <a:xfrm>
            <a:off x="533400" y="381000"/>
            <a:ext cx="4114800" cy="823913"/>
          </a:xfrm>
          <a:prstGeom prst="rect">
            <a:avLst/>
          </a:prstGeom>
          <a:noFill/>
          <a:ln w="9525">
            <a:noFill/>
            <a:miter lim="800000"/>
            <a:headEnd/>
            <a:tailEnd/>
          </a:ln>
        </p:spPr>
        <p:txBody>
          <a:bodyPr>
            <a:spAutoFit/>
          </a:bodyPr>
          <a:lstStyle/>
          <a:p>
            <a:pPr eaLnBrk="0" hangingPunct="0"/>
            <a:r>
              <a:rPr lang="en-US" sz="4800">
                <a:solidFill>
                  <a:schemeClr val="bg1"/>
                </a:solidFill>
              </a:rPr>
              <a:t>Title Here</a:t>
            </a:r>
            <a:endParaRPr lang="en-US">
              <a:solidFill>
                <a:srgbClr val="333F7F"/>
              </a:solidFill>
            </a:endParaRPr>
          </a:p>
        </p:txBody>
      </p:sp>
      <p:sp>
        <p:nvSpPr>
          <p:cNvPr id="15368" name="Rectangle 10"/>
          <p:cNvSpPr>
            <a:spLocks noChangeArrowheads="1"/>
          </p:cNvSpPr>
          <p:nvPr/>
        </p:nvSpPr>
        <p:spPr bwMode="auto">
          <a:xfrm>
            <a:off x="0" y="5562600"/>
            <a:ext cx="6705600" cy="1295400"/>
          </a:xfrm>
          <a:prstGeom prst="rect">
            <a:avLst/>
          </a:prstGeom>
          <a:solidFill>
            <a:srgbClr val="F1C322"/>
          </a:solidFill>
          <a:ln w="9525">
            <a:noFill/>
            <a:miter lim="800000"/>
            <a:headEnd/>
            <a:tailEnd/>
          </a:ln>
        </p:spPr>
        <p:txBody>
          <a:bodyPr wrap="none" anchor="ctr"/>
          <a:lstStyle/>
          <a:p>
            <a:pPr eaLnBrk="0" hangingPunct="0"/>
            <a:endParaRPr lang="en-GB"/>
          </a:p>
        </p:txBody>
      </p:sp>
      <p:sp>
        <p:nvSpPr>
          <p:cNvPr id="15369" name="Rectangle 11"/>
          <p:cNvSpPr>
            <a:spLocks noChangeArrowheads="1"/>
          </p:cNvSpPr>
          <p:nvPr/>
        </p:nvSpPr>
        <p:spPr bwMode="auto">
          <a:xfrm>
            <a:off x="6705600" y="5562600"/>
            <a:ext cx="2438400" cy="1295400"/>
          </a:xfrm>
          <a:prstGeom prst="rect">
            <a:avLst/>
          </a:prstGeom>
          <a:solidFill>
            <a:schemeClr val="bg1"/>
          </a:solidFill>
          <a:ln w="9525">
            <a:noFill/>
            <a:miter lim="800000"/>
            <a:headEnd/>
            <a:tailEnd/>
          </a:ln>
        </p:spPr>
        <p:txBody>
          <a:bodyPr wrap="none" anchor="ctr"/>
          <a:lstStyle/>
          <a:p>
            <a:pPr eaLnBrk="0" hangingPunct="0"/>
            <a:endParaRPr lang="en-GB"/>
          </a:p>
        </p:txBody>
      </p:sp>
      <p:pic>
        <p:nvPicPr>
          <p:cNvPr id="15370" name="Picture 12" descr="wesleyan logo"/>
          <p:cNvPicPr>
            <a:picLocks noChangeAspect="1" noChangeArrowheads="1"/>
          </p:cNvPicPr>
          <p:nvPr/>
        </p:nvPicPr>
        <p:blipFill>
          <a:blip r:embed="rId4" cstate="print"/>
          <a:srcRect/>
          <a:stretch>
            <a:fillRect/>
          </a:stretch>
        </p:blipFill>
        <p:spPr bwMode="auto">
          <a:xfrm>
            <a:off x="7162800" y="5867400"/>
            <a:ext cx="1447800" cy="782638"/>
          </a:xfrm>
          <a:prstGeom prst="rect">
            <a:avLst/>
          </a:prstGeom>
          <a:noFill/>
          <a:ln w="9525">
            <a:noFill/>
            <a:miter lim="800000"/>
            <a:headEnd/>
            <a:tailEnd/>
          </a:ln>
        </p:spPr>
      </p:pic>
      <p:sp>
        <p:nvSpPr>
          <p:cNvPr id="15371" name="Rectangle 13"/>
          <p:cNvSpPr>
            <a:spLocks noChangeArrowheads="1"/>
          </p:cNvSpPr>
          <p:nvPr/>
        </p:nvSpPr>
        <p:spPr bwMode="auto">
          <a:xfrm>
            <a:off x="381000" y="6019800"/>
            <a:ext cx="3055938" cy="366713"/>
          </a:xfrm>
          <a:prstGeom prst="rect">
            <a:avLst/>
          </a:prstGeom>
          <a:noFill/>
          <a:ln w="9525">
            <a:noFill/>
            <a:miter lim="800000"/>
            <a:headEnd/>
            <a:tailEnd/>
          </a:ln>
        </p:spPr>
        <p:txBody>
          <a:bodyPr wrap="none">
            <a:spAutoFit/>
          </a:bodyPr>
          <a:lstStyle/>
          <a:p>
            <a:pPr eaLnBrk="0" hangingPunct="0"/>
            <a:r>
              <a:rPr lang="en-US" sz="1800">
                <a:solidFill>
                  <a:srgbClr val="333F7F"/>
                </a:solidFill>
              </a:rPr>
              <a:t>Wesleyan Society Title Here</a:t>
            </a:r>
          </a:p>
        </p:txBody>
      </p:sp>
      <p:sp>
        <p:nvSpPr>
          <p:cNvPr id="15372" name="Rectangle 14"/>
          <p:cNvSpPr>
            <a:spLocks noChangeArrowheads="1"/>
          </p:cNvSpPr>
          <p:nvPr/>
        </p:nvSpPr>
        <p:spPr bwMode="auto">
          <a:xfrm>
            <a:off x="0" y="0"/>
            <a:ext cx="9144000" cy="5638800"/>
          </a:xfrm>
          <a:prstGeom prst="rect">
            <a:avLst/>
          </a:prstGeom>
          <a:solidFill>
            <a:srgbClr val="333F7F"/>
          </a:solidFill>
          <a:ln w="9525">
            <a:noFill/>
            <a:miter lim="800000"/>
            <a:headEnd/>
            <a:tailEnd/>
          </a:ln>
        </p:spPr>
        <p:txBody>
          <a:bodyPr wrap="none" anchor="ctr"/>
          <a:lstStyle/>
          <a:p>
            <a:pPr eaLnBrk="0" hangingPunct="0"/>
            <a:endParaRPr lang="en-GB"/>
          </a:p>
        </p:txBody>
      </p:sp>
      <p:sp>
        <p:nvSpPr>
          <p:cNvPr id="15373" name="Rectangle 16"/>
          <p:cNvSpPr>
            <a:spLocks noChangeArrowheads="1"/>
          </p:cNvSpPr>
          <p:nvPr/>
        </p:nvSpPr>
        <p:spPr bwMode="auto">
          <a:xfrm>
            <a:off x="609600" y="914400"/>
            <a:ext cx="8177213" cy="4419600"/>
          </a:xfrm>
          <a:prstGeom prst="rect">
            <a:avLst/>
          </a:prstGeom>
          <a:solidFill>
            <a:schemeClr val="bg1">
              <a:alpha val="14902"/>
            </a:schemeClr>
          </a:solidFill>
          <a:ln w="9525">
            <a:noFill/>
            <a:miter lim="800000"/>
            <a:headEnd/>
            <a:tailEnd/>
          </a:ln>
        </p:spPr>
        <p:txBody>
          <a:bodyPr wrap="none" anchor="ctr"/>
          <a:lstStyle/>
          <a:p>
            <a:pPr algn="ctr" eaLnBrk="0" hangingPunct="0"/>
            <a:endParaRPr lang="en-GB"/>
          </a:p>
        </p:txBody>
      </p:sp>
      <p:sp>
        <p:nvSpPr>
          <p:cNvPr id="13329" name="Text Box 17"/>
          <p:cNvSpPr txBox="1">
            <a:spLocks noChangeArrowheads="1"/>
          </p:cNvSpPr>
          <p:nvPr/>
        </p:nvSpPr>
        <p:spPr bwMode="auto">
          <a:xfrm>
            <a:off x="685800" y="1989138"/>
            <a:ext cx="7672388" cy="2492375"/>
          </a:xfrm>
          <a:prstGeom prst="rect">
            <a:avLst/>
          </a:prstGeom>
          <a:noFill/>
          <a:ln w="9525">
            <a:noFill/>
            <a:miter lim="800000"/>
            <a:headEnd/>
            <a:tailEnd/>
          </a:ln>
        </p:spPr>
        <p:txBody>
          <a:bodyPr>
            <a:spAutoFit/>
          </a:bodyPr>
          <a:lstStyle/>
          <a:p>
            <a:pPr marL="457200" indent="-457200" eaLnBrk="0" hangingPunct="0">
              <a:spcAft>
                <a:spcPct val="50000"/>
              </a:spcAft>
              <a:buFont typeface="Arial" pitchFamily="34" charset="0"/>
              <a:buChar char="•"/>
            </a:pPr>
            <a:r>
              <a:rPr lang="en-US">
                <a:solidFill>
                  <a:srgbClr val="FFFFFF"/>
                </a:solidFill>
              </a:rPr>
              <a:t>Limited sick pay as Foundation Dentist</a:t>
            </a:r>
          </a:p>
          <a:p>
            <a:pPr marL="457200" indent="-457200" eaLnBrk="0" hangingPunct="0">
              <a:spcAft>
                <a:spcPct val="50000"/>
              </a:spcAft>
              <a:buFont typeface="Arial" pitchFamily="34" charset="0"/>
              <a:buChar char="•"/>
            </a:pPr>
            <a:r>
              <a:rPr lang="en-US">
                <a:solidFill>
                  <a:srgbClr val="FFFFFF"/>
                </a:solidFill>
              </a:rPr>
              <a:t>Practitioners – maximum of six months full pay</a:t>
            </a:r>
          </a:p>
          <a:p>
            <a:pPr marL="457200" indent="-457200" eaLnBrk="0" hangingPunct="0">
              <a:spcAft>
                <a:spcPct val="50000"/>
              </a:spcAft>
              <a:buFont typeface="Arial" pitchFamily="34" charset="0"/>
              <a:buChar char="•"/>
            </a:pPr>
            <a:r>
              <a:rPr lang="en-US">
                <a:solidFill>
                  <a:srgbClr val="FFFFFF"/>
                </a:solidFill>
              </a:rPr>
              <a:t>Salaried dentists - maximum of six months full pay, six months half pay</a:t>
            </a:r>
          </a:p>
          <a:p>
            <a:pPr marL="457200" indent="-457200" eaLnBrk="0" hangingPunct="0">
              <a:spcAft>
                <a:spcPct val="50000"/>
              </a:spcAft>
              <a:buFont typeface="Arial" pitchFamily="34" charset="0"/>
              <a:buChar char="•"/>
            </a:pPr>
            <a:r>
              <a:rPr lang="en-US" b="1">
                <a:solidFill>
                  <a:srgbClr val="FFFFFF"/>
                </a:solidFill>
              </a:rPr>
              <a:t>Not designed to permanently replace income</a:t>
            </a:r>
          </a:p>
        </p:txBody>
      </p:sp>
      <p:grpSp>
        <p:nvGrpSpPr>
          <p:cNvPr id="3" name="Group 25"/>
          <p:cNvGrpSpPr>
            <a:grpSpLocks/>
          </p:cNvGrpSpPr>
          <p:nvPr/>
        </p:nvGrpSpPr>
        <p:grpSpPr bwMode="auto">
          <a:xfrm>
            <a:off x="381000" y="355600"/>
            <a:ext cx="7467600" cy="1244600"/>
            <a:chOff x="381000" y="355600"/>
            <a:chExt cx="4876800" cy="1701800"/>
          </a:xfrm>
        </p:grpSpPr>
        <p:sp>
          <p:nvSpPr>
            <p:cNvPr id="15382" name="Rectangle 19"/>
            <p:cNvSpPr>
              <a:spLocks noChangeArrowheads="1"/>
            </p:cNvSpPr>
            <p:nvPr/>
          </p:nvSpPr>
          <p:spPr bwMode="auto">
            <a:xfrm>
              <a:off x="381000" y="355600"/>
              <a:ext cx="4876800" cy="1563688"/>
            </a:xfrm>
            <a:prstGeom prst="rect">
              <a:avLst/>
            </a:prstGeom>
            <a:solidFill>
              <a:srgbClr val="6C6083"/>
            </a:solidFill>
            <a:ln w="9525">
              <a:noFill/>
              <a:miter lim="800000"/>
              <a:headEnd/>
              <a:tailEnd/>
            </a:ln>
          </p:spPr>
          <p:txBody>
            <a:bodyPr wrap="none" anchor="ctr"/>
            <a:lstStyle/>
            <a:p>
              <a:pPr algn="ctr" eaLnBrk="0" hangingPunct="0"/>
              <a:endParaRPr lang="en-GB"/>
            </a:p>
          </p:txBody>
        </p:sp>
        <p:sp>
          <p:nvSpPr>
            <p:cNvPr id="15383" name="Rectangle 20"/>
            <p:cNvSpPr>
              <a:spLocks noChangeArrowheads="1"/>
            </p:cNvSpPr>
            <p:nvPr/>
          </p:nvSpPr>
          <p:spPr bwMode="auto">
            <a:xfrm flipV="1">
              <a:off x="381000" y="1919288"/>
              <a:ext cx="4876800" cy="138112"/>
            </a:xfrm>
            <a:prstGeom prst="rect">
              <a:avLst/>
            </a:prstGeom>
            <a:solidFill>
              <a:srgbClr val="8F6A70"/>
            </a:solidFill>
            <a:ln w="9525">
              <a:noFill/>
              <a:miter lim="800000"/>
              <a:headEnd/>
              <a:tailEnd/>
            </a:ln>
          </p:spPr>
          <p:txBody>
            <a:bodyPr wrap="none" anchor="ctr"/>
            <a:lstStyle/>
            <a:p>
              <a:pPr eaLnBrk="0" hangingPunct="0"/>
              <a:endParaRPr lang="en-GB"/>
            </a:p>
          </p:txBody>
        </p:sp>
      </p:grpSp>
      <p:sp>
        <p:nvSpPr>
          <p:cNvPr id="13333" name="Text Box 21"/>
          <p:cNvSpPr txBox="1">
            <a:spLocks noChangeArrowheads="1"/>
          </p:cNvSpPr>
          <p:nvPr/>
        </p:nvSpPr>
        <p:spPr bwMode="auto">
          <a:xfrm>
            <a:off x="457200" y="511175"/>
            <a:ext cx="7467600" cy="784225"/>
          </a:xfrm>
          <a:prstGeom prst="rect">
            <a:avLst/>
          </a:prstGeom>
          <a:noFill/>
          <a:ln w="9525">
            <a:noFill/>
            <a:miter lim="800000"/>
            <a:headEnd/>
            <a:tailEnd/>
          </a:ln>
        </p:spPr>
        <p:txBody>
          <a:bodyPr>
            <a:spAutoFit/>
          </a:bodyPr>
          <a:lstStyle/>
          <a:p>
            <a:pPr eaLnBrk="0" hangingPunct="0"/>
            <a:r>
              <a:rPr lang="en-US" sz="4500">
                <a:solidFill>
                  <a:schemeClr val="bg1"/>
                </a:solidFill>
              </a:rPr>
              <a:t>What about NHS Sick Pay?</a:t>
            </a:r>
            <a:endParaRPr lang="en-US" sz="3400">
              <a:solidFill>
                <a:schemeClr val="bg1"/>
              </a:solidFill>
            </a:endParaRPr>
          </a:p>
        </p:txBody>
      </p:sp>
      <p:sp>
        <p:nvSpPr>
          <p:cNvPr id="15377" name="Rectangle 23"/>
          <p:cNvSpPr>
            <a:spLocks noChangeArrowheads="1"/>
          </p:cNvSpPr>
          <p:nvPr/>
        </p:nvSpPr>
        <p:spPr bwMode="auto">
          <a:xfrm>
            <a:off x="0" y="5562600"/>
            <a:ext cx="6705600" cy="1295400"/>
          </a:xfrm>
          <a:prstGeom prst="rect">
            <a:avLst/>
          </a:prstGeom>
          <a:solidFill>
            <a:srgbClr val="926B70"/>
          </a:solidFill>
          <a:ln w="9525">
            <a:noFill/>
            <a:miter lim="800000"/>
            <a:headEnd/>
            <a:tailEnd/>
          </a:ln>
        </p:spPr>
        <p:txBody>
          <a:bodyPr wrap="none" anchor="ctr"/>
          <a:lstStyle/>
          <a:p>
            <a:pPr eaLnBrk="0" hangingPunct="0"/>
            <a:endParaRPr lang="en-GB"/>
          </a:p>
        </p:txBody>
      </p:sp>
      <p:sp>
        <p:nvSpPr>
          <p:cNvPr id="15378" name="Text Box 24"/>
          <p:cNvSpPr txBox="1">
            <a:spLocks noChangeArrowheads="1"/>
          </p:cNvSpPr>
          <p:nvPr/>
        </p:nvSpPr>
        <p:spPr bwMode="auto">
          <a:xfrm>
            <a:off x="388938" y="6019800"/>
            <a:ext cx="3700462" cy="369888"/>
          </a:xfrm>
          <a:prstGeom prst="rect">
            <a:avLst/>
          </a:prstGeom>
          <a:noFill/>
          <a:ln w="9525">
            <a:noFill/>
            <a:miter lim="800000"/>
            <a:headEnd/>
            <a:tailEnd/>
          </a:ln>
        </p:spPr>
        <p:txBody>
          <a:bodyPr wrap="none">
            <a:spAutoFit/>
          </a:bodyPr>
          <a:lstStyle/>
          <a:p>
            <a:pPr eaLnBrk="0" hangingPunct="0"/>
            <a:r>
              <a:rPr lang="en-US" sz="1800">
                <a:solidFill>
                  <a:srgbClr val="333F7F"/>
                </a:solidFill>
              </a:rPr>
              <a:t>Protecting your professional future</a:t>
            </a:r>
          </a:p>
        </p:txBody>
      </p:sp>
      <p:grpSp>
        <p:nvGrpSpPr>
          <p:cNvPr id="4" name="Group 25"/>
          <p:cNvGrpSpPr>
            <a:grpSpLocks/>
          </p:cNvGrpSpPr>
          <p:nvPr/>
        </p:nvGrpSpPr>
        <p:grpSpPr bwMode="auto">
          <a:xfrm>
            <a:off x="6705600" y="5562600"/>
            <a:ext cx="2438400" cy="1295400"/>
            <a:chOff x="4224" y="3504"/>
            <a:chExt cx="1536" cy="816"/>
          </a:xfrm>
        </p:grpSpPr>
        <p:sp>
          <p:nvSpPr>
            <p:cNvPr id="15380" name="Rectangle 26"/>
            <p:cNvSpPr>
              <a:spLocks noChangeArrowheads="1"/>
            </p:cNvSpPr>
            <p:nvPr/>
          </p:nvSpPr>
          <p:spPr bwMode="auto">
            <a:xfrm flipH="1">
              <a:off x="4224" y="3504"/>
              <a:ext cx="1536" cy="816"/>
            </a:xfrm>
            <a:prstGeom prst="rect">
              <a:avLst/>
            </a:prstGeom>
            <a:solidFill>
              <a:schemeClr val="bg1"/>
            </a:solidFill>
            <a:ln w="9525">
              <a:noFill/>
              <a:miter lim="800000"/>
              <a:headEnd/>
              <a:tailEnd/>
            </a:ln>
          </p:spPr>
          <p:txBody>
            <a:bodyPr wrap="none" anchor="ctr"/>
            <a:lstStyle/>
            <a:p>
              <a:pPr eaLnBrk="0" hangingPunct="0"/>
              <a:endParaRPr lang="en-GB"/>
            </a:p>
          </p:txBody>
        </p:sp>
        <p:pic>
          <p:nvPicPr>
            <p:cNvPr id="15381" name="Picture 27" descr="wesleyan medical sickness logo crop"/>
            <p:cNvPicPr>
              <a:picLocks noChangeAspect="1" noChangeArrowheads="1"/>
            </p:cNvPicPr>
            <p:nvPr/>
          </p:nvPicPr>
          <p:blipFill>
            <a:blip r:embed="rId5" cstate="print"/>
            <a:srcRect/>
            <a:stretch>
              <a:fillRect/>
            </a:stretch>
          </p:blipFill>
          <p:spPr bwMode="auto">
            <a:xfrm>
              <a:off x="4464" y="3688"/>
              <a:ext cx="1062" cy="440"/>
            </a:xfrm>
            <a:prstGeom prst="rect">
              <a:avLst/>
            </a:prstGeom>
            <a:noFill/>
            <a:ln w="9525">
              <a:noFill/>
              <a:miter lim="800000"/>
              <a:headEnd/>
              <a:tailEnd/>
            </a:ln>
          </p:spPr>
        </p:pic>
      </p:gr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3333"/>
                                        </p:tgtEl>
                                        <p:attrNameLst>
                                          <p:attrName>style.visibility</p:attrName>
                                        </p:attrNameLst>
                                      </p:cBhvr>
                                      <p:to>
                                        <p:strVal val="visible"/>
                                      </p:to>
                                    </p:set>
                                    <p:animEffect transition="in" filter="fade">
                                      <p:cBhvr>
                                        <p:cTn id="7" dur="1000"/>
                                        <p:tgtEl>
                                          <p:spTgt spid="13333"/>
                                        </p:tgtEl>
                                      </p:cBhvr>
                                    </p:animEffect>
                                  </p:childTnLst>
                                </p:cTn>
                              </p:par>
                            </p:childTnLst>
                          </p:cTn>
                        </p:par>
                        <p:par>
                          <p:cTn id="8" fill="hold">
                            <p:stCondLst>
                              <p:cond delay="1000"/>
                            </p:stCondLst>
                            <p:childTnLst>
                              <p:par>
                                <p:cTn id="9" presetID="10" presetClass="entr" presetSubtype="0" fill="hold" grpId="0" nodeType="afterEffect">
                                  <p:stCondLst>
                                    <p:cond delay="0"/>
                                  </p:stCondLst>
                                  <p:childTnLst>
                                    <p:set>
                                      <p:cBhvr>
                                        <p:cTn id="10" dur="1" fill="hold">
                                          <p:stCondLst>
                                            <p:cond delay="0"/>
                                          </p:stCondLst>
                                        </p:cTn>
                                        <p:tgtEl>
                                          <p:spTgt spid="13329">
                                            <p:txEl>
                                              <p:pRg st="0" end="0"/>
                                            </p:txEl>
                                          </p:spTgt>
                                        </p:tgtEl>
                                        <p:attrNameLst>
                                          <p:attrName>style.visibility</p:attrName>
                                        </p:attrNameLst>
                                      </p:cBhvr>
                                      <p:to>
                                        <p:strVal val="visible"/>
                                      </p:to>
                                    </p:set>
                                    <p:animEffect transition="in" filter="fade">
                                      <p:cBhvr>
                                        <p:cTn id="11" dur="1000"/>
                                        <p:tgtEl>
                                          <p:spTgt spid="13329">
                                            <p:txEl>
                                              <p:pRg st="0" end="0"/>
                                            </p:txEl>
                                          </p:spTgt>
                                        </p:tgtEl>
                                      </p:cBhvr>
                                    </p:animEffect>
                                  </p:childTnLst>
                                </p:cTn>
                              </p:par>
                            </p:childTnLst>
                          </p:cTn>
                        </p:par>
                        <p:par>
                          <p:cTn id="12" fill="hold">
                            <p:stCondLst>
                              <p:cond delay="2000"/>
                            </p:stCondLst>
                            <p:childTnLst>
                              <p:par>
                                <p:cTn id="13" presetID="10" presetClass="entr" presetSubtype="0" fill="hold" grpId="0" nodeType="afterEffect">
                                  <p:stCondLst>
                                    <p:cond delay="0"/>
                                  </p:stCondLst>
                                  <p:childTnLst>
                                    <p:set>
                                      <p:cBhvr>
                                        <p:cTn id="14" dur="1" fill="hold">
                                          <p:stCondLst>
                                            <p:cond delay="0"/>
                                          </p:stCondLst>
                                        </p:cTn>
                                        <p:tgtEl>
                                          <p:spTgt spid="13329">
                                            <p:txEl>
                                              <p:pRg st="1" end="1"/>
                                            </p:txEl>
                                          </p:spTgt>
                                        </p:tgtEl>
                                        <p:attrNameLst>
                                          <p:attrName>style.visibility</p:attrName>
                                        </p:attrNameLst>
                                      </p:cBhvr>
                                      <p:to>
                                        <p:strVal val="visible"/>
                                      </p:to>
                                    </p:set>
                                    <p:animEffect transition="in" filter="fade">
                                      <p:cBhvr>
                                        <p:cTn id="15" dur="1000"/>
                                        <p:tgtEl>
                                          <p:spTgt spid="13329">
                                            <p:txEl>
                                              <p:pRg st="1" end="1"/>
                                            </p:txEl>
                                          </p:spTgt>
                                        </p:tgtEl>
                                      </p:cBhvr>
                                    </p:animEffect>
                                  </p:childTnLst>
                                </p:cTn>
                              </p:par>
                            </p:childTnLst>
                          </p:cTn>
                        </p:par>
                        <p:par>
                          <p:cTn id="16" fill="hold">
                            <p:stCondLst>
                              <p:cond delay="3000"/>
                            </p:stCondLst>
                            <p:childTnLst>
                              <p:par>
                                <p:cTn id="17" presetID="10" presetClass="entr" presetSubtype="0" fill="hold" grpId="0" nodeType="afterEffect">
                                  <p:stCondLst>
                                    <p:cond delay="0"/>
                                  </p:stCondLst>
                                  <p:childTnLst>
                                    <p:set>
                                      <p:cBhvr>
                                        <p:cTn id="18" dur="1" fill="hold">
                                          <p:stCondLst>
                                            <p:cond delay="0"/>
                                          </p:stCondLst>
                                        </p:cTn>
                                        <p:tgtEl>
                                          <p:spTgt spid="13329">
                                            <p:txEl>
                                              <p:pRg st="2" end="2"/>
                                            </p:txEl>
                                          </p:spTgt>
                                        </p:tgtEl>
                                        <p:attrNameLst>
                                          <p:attrName>style.visibility</p:attrName>
                                        </p:attrNameLst>
                                      </p:cBhvr>
                                      <p:to>
                                        <p:strVal val="visible"/>
                                      </p:to>
                                    </p:set>
                                    <p:animEffect transition="in" filter="fade">
                                      <p:cBhvr>
                                        <p:cTn id="19" dur="1000"/>
                                        <p:tgtEl>
                                          <p:spTgt spid="13329">
                                            <p:txEl>
                                              <p:pRg st="2" end="2"/>
                                            </p:txEl>
                                          </p:spTgt>
                                        </p:tgtEl>
                                      </p:cBhvr>
                                    </p:animEffect>
                                  </p:childTnLst>
                                </p:cTn>
                              </p:par>
                            </p:childTnLst>
                          </p:cTn>
                        </p:par>
                        <p:par>
                          <p:cTn id="20" fill="hold">
                            <p:stCondLst>
                              <p:cond delay="4000"/>
                            </p:stCondLst>
                            <p:childTnLst>
                              <p:par>
                                <p:cTn id="21" presetID="10" presetClass="entr" presetSubtype="0" fill="hold" grpId="0" nodeType="afterEffect">
                                  <p:stCondLst>
                                    <p:cond delay="0"/>
                                  </p:stCondLst>
                                  <p:childTnLst>
                                    <p:set>
                                      <p:cBhvr>
                                        <p:cTn id="22" dur="1" fill="hold">
                                          <p:stCondLst>
                                            <p:cond delay="0"/>
                                          </p:stCondLst>
                                        </p:cTn>
                                        <p:tgtEl>
                                          <p:spTgt spid="13329">
                                            <p:txEl>
                                              <p:pRg st="3" end="3"/>
                                            </p:txEl>
                                          </p:spTgt>
                                        </p:tgtEl>
                                        <p:attrNameLst>
                                          <p:attrName>style.visibility</p:attrName>
                                        </p:attrNameLst>
                                      </p:cBhvr>
                                      <p:to>
                                        <p:strVal val="visible"/>
                                      </p:to>
                                    </p:set>
                                    <p:animEffect transition="in" filter="fade">
                                      <p:cBhvr>
                                        <p:cTn id="23" dur="1000"/>
                                        <p:tgtEl>
                                          <p:spTgt spid="1332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29" grpId="0" build="p" autoUpdateAnimBg="0"/>
      <p:bldP spid="13333" grpId="0"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5"/>
          <p:cNvSpPr>
            <a:spLocks noChangeArrowheads="1"/>
          </p:cNvSpPr>
          <p:nvPr/>
        </p:nvSpPr>
        <p:spPr bwMode="auto">
          <a:xfrm>
            <a:off x="0" y="0"/>
            <a:ext cx="9144000" cy="5638800"/>
          </a:xfrm>
          <a:prstGeom prst="rect">
            <a:avLst/>
          </a:prstGeom>
          <a:solidFill>
            <a:srgbClr val="333F7F"/>
          </a:solidFill>
          <a:ln w="9525">
            <a:noFill/>
            <a:miter lim="800000"/>
            <a:headEnd/>
            <a:tailEnd/>
          </a:ln>
        </p:spPr>
        <p:txBody>
          <a:bodyPr wrap="none" anchor="ctr"/>
          <a:lstStyle/>
          <a:p>
            <a:pPr eaLnBrk="0" hangingPunct="0"/>
            <a:endParaRPr lang="en-GB"/>
          </a:p>
        </p:txBody>
      </p:sp>
      <p:sp>
        <p:nvSpPr>
          <p:cNvPr id="19459" name="Rectangle 16"/>
          <p:cNvSpPr>
            <a:spLocks noChangeArrowheads="1"/>
          </p:cNvSpPr>
          <p:nvPr/>
        </p:nvSpPr>
        <p:spPr bwMode="auto">
          <a:xfrm>
            <a:off x="609600" y="914400"/>
            <a:ext cx="7848600" cy="4014788"/>
          </a:xfrm>
          <a:prstGeom prst="rect">
            <a:avLst/>
          </a:prstGeom>
          <a:solidFill>
            <a:schemeClr val="bg1">
              <a:alpha val="14902"/>
            </a:schemeClr>
          </a:solidFill>
          <a:ln w="9525">
            <a:noFill/>
            <a:miter lim="800000"/>
            <a:headEnd/>
            <a:tailEnd/>
          </a:ln>
        </p:spPr>
        <p:txBody>
          <a:bodyPr wrap="none" anchor="ctr"/>
          <a:lstStyle/>
          <a:p>
            <a:pPr algn="ctr" eaLnBrk="0" hangingPunct="0"/>
            <a:endParaRPr lang="en-GB"/>
          </a:p>
        </p:txBody>
      </p:sp>
      <p:sp>
        <p:nvSpPr>
          <p:cNvPr id="7185" name="Text Box 17"/>
          <p:cNvSpPr txBox="1">
            <a:spLocks noChangeArrowheads="1"/>
          </p:cNvSpPr>
          <p:nvPr/>
        </p:nvSpPr>
        <p:spPr bwMode="auto">
          <a:xfrm>
            <a:off x="762000" y="1619250"/>
            <a:ext cx="7467600" cy="3108325"/>
          </a:xfrm>
          <a:prstGeom prst="rect">
            <a:avLst/>
          </a:prstGeom>
          <a:noFill/>
          <a:ln w="9525">
            <a:noFill/>
            <a:miter lim="800000"/>
            <a:headEnd/>
            <a:tailEnd/>
          </a:ln>
        </p:spPr>
        <p:txBody>
          <a:bodyPr>
            <a:spAutoFit/>
          </a:bodyPr>
          <a:lstStyle/>
          <a:p>
            <a:pPr marL="377825" indent="-377825" eaLnBrk="0" hangingPunct="0">
              <a:spcAft>
                <a:spcPct val="50000"/>
              </a:spcAft>
              <a:buFontTx/>
              <a:buChar char="•"/>
            </a:pPr>
            <a:r>
              <a:rPr lang="en-US" sz="2800">
                <a:solidFill>
                  <a:schemeClr val="bg1"/>
                </a:solidFill>
              </a:rPr>
              <a:t>Dental Income Protector will pay a regular income if you are unable to study or work </a:t>
            </a:r>
          </a:p>
          <a:p>
            <a:pPr marL="377825" indent="-377825" eaLnBrk="0" hangingPunct="0">
              <a:spcAft>
                <a:spcPct val="50000"/>
              </a:spcAft>
              <a:buFontTx/>
              <a:buChar char="•"/>
            </a:pPr>
            <a:r>
              <a:rPr lang="en-US" sz="2800">
                <a:solidFill>
                  <a:schemeClr val="bg1"/>
                </a:solidFill>
              </a:rPr>
              <a:t>It will pay an initial tax-free benefit of up to £250 per week</a:t>
            </a:r>
          </a:p>
          <a:p>
            <a:pPr marL="377825" indent="-377825" eaLnBrk="0" hangingPunct="0">
              <a:spcAft>
                <a:spcPct val="50000"/>
              </a:spcAft>
              <a:buFontTx/>
              <a:buChar char="•"/>
            </a:pPr>
            <a:r>
              <a:rPr lang="en-US" sz="2800">
                <a:solidFill>
                  <a:schemeClr val="bg1"/>
                </a:solidFill>
              </a:rPr>
              <a:t>It’s important to regularly review your cover as you progress in your career</a:t>
            </a:r>
          </a:p>
        </p:txBody>
      </p:sp>
      <p:grpSp>
        <p:nvGrpSpPr>
          <p:cNvPr id="2" name="Group 12"/>
          <p:cNvGrpSpPr>
            <a:grpSpLocks/>
          </p:cNvGrpSpPr>
          <p:nvPr/>
        </p:nvGrpSpPr>
        <p:grpSpPr bwMode="auto">
          <a:xfrm>
            <a:off x="323850" y="333375"/>
            <a:ext cx="7286625" cy="939800"/>
            <a:chOff x="381000" y="355600"/>
            <a:chExt cx="7543800" cy="939800"/>
          </a:xfrm>
        </p:grpSpPr>
        <p:sp>
          <p:nvSpPr>
            <p:cNvPr id="19468" name="Rectangle 19"/>
            <p:cNvSpPr>
              <a:spLocks noChangeArrowheads="1"/>
            </p:cNvSpPr>
            <p:nvPr/>
          </p:nvSpPr>
          <p:spPr bwMode="auto">
            <a:xfrm>
              <a:off x="381000" y="355600"/>
              <a:ext cx="7543800" cy="863600"/>
            </a:xfrm>
            <a:prstGeom prst="rect">
              <a:avLst/>
            </a:prstGeom>
            <a:solidFill>
              <a:srgbClr val="6C6083"/>
            </a:solidFill>
            <a:ln w="9525">
              <a:noFill/>
              <a:miter lim="800000"/>
              <a:headEnd/>
              <a:tailEnd/>
            </a:ln>
          </p:spPr>
          <p:txBody>
            <a:bodyPr wrap="none" anchor="ctr"/>
            <a:lstStyle/>
            <a:p>
              <a:pPr algn="ctr" eaLnBrk="0" hangingPunct="0"/>
              <a:endParaRPr lang="en-GB"/>
            </a:p>
          </p:txBody>
        </p:sp>
        <p:sp>
          <p:nvSpPr>
            <p:cNvPr id="19469" name="Rectangle 20"/>
            <p:cNvSpPr>
              <a:spLocks noChangeArrowheads="1"/>
            </p:cNvSpPr>
            <p:nvPr/>
          </p:nvSpPr>
          <p:spPr bwMode="auto">
            <a:xfrm flipV="1">
              <a:off x="381000" y="1219200"/>
              <a:ext cx="7543800" cy="76200"/>
            </a:xfrm>
            <a:prstGeom prst="rect">
              <a:avLst/>
            </a:prstGeom>
            <a:solidFill>
              <a:srgbClr val="8F6A70"/>
            </a:solidFill>
            <a:ln w="9525">
              <a:noFill/>
              <a:miter lim="800000"/>
              <a:headEnd/>
              <a:tailEnd/>
            </a:ln>
          </p:spPr>
          <p:txBody>
            <a:bodyPr wrap="none" anchor="ctr"/>
            <a:lstStyle/>
            <a:p>
              <a:pPr eaLnBrk="0" hangingPunct="0"/>
              <a:endParaRPr lang="en-GB"/>
            </a:p>
          </p:txBody>
        </p:sp>
      </p:grpSp>
      <p:sp>
        <p:nvSpPr>
          <p:cNvPr id="7189" name="Text Box 21"/>
          <p:cNvSpPr txBox="1">
            <a:spLocks noChangeArrowheads="1"/>
          </p:cNvSpPr>
          <p:nvPr/>
        </p:nvSpPr>
        <p:spPr bwMode="auto">
          <a:xfrm>
            <a:off x="533400" y="381000"/>
            <a:ext cx="7239000" cy="830263"/>
          </a:xfrm>
          <a:prstGeom prst="rect">
            <a:avLst/>
          </a:prstGeom>
          <a:noFill/>
          <a:ln w="9525">
            <a:noFill/>
            <a:miter lim="800000"/>
            <a:headEnd/>
            <a:tailEnd/>
          </a:ln>
        </p:spPr>
        <p:txBody>
          <a:bodyPr>
            <a:spAutoFit/>
          </a:bodyPr>
          <a:lstStyle/>
          <a:p>
            <a:pPr eaLnBrk="0" hangingPunct="0"/>
            <a:r>
              <a:rPr lang="en-US" sz="4800">
                <a:solidFill>
                  <a:schemeClr val="bg1"/>
                </a:solidFill>
              </a:rPr>
              <a:t>How it works - students</a:t>
            </a:r>
            <a:endParaRPr lang="en-US">
              <a:solidFill>
                <a:schemeClr val="bg1"/>
              </a:solidFill>
            </a:endParaRPr>
          </a:p>
        </p:txBody>
      </p:sp>
      <p:sp>
        <p:nvSpPr>
          <p:cNvPr id="19463" name="Rectangle 23"/>
          <p:cNvSpPr>
            <a:spLocks noChangeArrowheads="1"/>
          </p:cNvSpPr>
          <p:nvPr/>
        </p:nvSpPr>
        <p:spPr bwMode="auto">
          <a:xfrm>
            <a:off x="0" y="5562600"/>
            <a:ext cx="6705600" cy="1295400"/>
          </a:xfrm>
          <a:prstGeom prst="rect">
            <a:avLst/>
          </a:prstGeom>
          <a:solidFill>
            <a:srgbClr val="926B70"/>
          </a:solidFill>
          <a:ln w="9525">
            <a:noFill/>
            <a:miter lim="800000"/>
            <a:headEnd/>
            <a:tailEnd/>
          </a:ln>
        </p:spPr>
        <p:txBody>
          <a:bodyPr wrap="none" anchor="ctr"/>
          <a:lstStyle/>
          <a:p>
            <a:pPr eaLnBrk="0" hangingPunct="0"/>
            <a:endParaRPr lang="en-GB"/>
          </a:p>
        </p:txBody>
      </p:sp>
      <p:sp>
        <p:nvSpPr>
          <p:cNvPr id="19464" name="Text Box 24"/>
          <p:cNvSpPr txBox="1">
            <a:spLocks noChangeArrowheads="1"/>
          </p:cNvSpPr>
          <p:nvPr/>
        </p:nvSpPr>
        <p:spPr bwMode="auto">
          <a:xfrm>
            <a:off x="388938" y="6019800"/>
            <a:ext cx="3700462" cy="369888"/>
          </a:xfrm>
          <a:prstGeom prst="rect">
            <a:avLst/>
          </a:prstGeom>
          <a:noFill/>
          <a:ln w="9525">
            <a:noFill/>
            <a:miter lim="800000"/>
            <a:headEnd/>
            <a:tailEnd/>
          </a:ln>
        </p:spPr>
        <p:txBody>
          <a:bodyPr wrap="none">
            <a:spAutoFit/>
          </a:bodyPr>
          <a:lstStyle/>
          <a:p>
            <a:pPr eaLnBrk="0" hangingPunct="0"/>
            <a:r>
              <a:rPr lang="en-US" sz="1800">
                <a:solidFill>
                  <a:srgbClr val="333F7F"/>
                </a:solidFill>
              </a:rPr>
              <a:t>Protecting your professional future</a:t>
            </a:r>
          </a:p>
        </p:txBody>
      </p:sp>
      <p:grpSp>
        <p:nvGrpSpPr>
          <p:cNvPr id="3" name="Group 25"/>
          <p:cNvGrpSpPr>
            <a:grpSpLocks/>
          </p:cNvGrpSpPr>
          <p:nvPr/>
        </p:nvGrpSpPr>
        <p:grpSpPr bwMode="auto">
          <a:xfrm>
            <a:off x="6705600" y="5562600"/>
            <a:ext cx="2438400" cy="1295400"/>
            <a:chOff x="4224" y="3504"/>
            <a:chExt cx="1536" cy="816"/>
          </a:xfrm>
        </p:grpSpPr>
        <p:sp>
          <p:nvSpPr>
            <p:cNvPr id="19466" name="Rectangle 26"/>
            <p:cNvSpPr>
              <a:spLocks noChangeArrowheads="1"/>
            </p:cNvSpPr>
            <p:nvPr/>
          </p:nvSpPr>
          <p:spPr bwMode="auto">
            <a:xfrm flipH="1">
              <a:off x="4224" y="3504"/>
              <a:ext cx="1536" cy="816"/>
            </a:xfrm>
            <a:prstGeom prst="rect">
              <a:avLst/>
            </a:prstGeom>
            <a:solidFill>
              <a:schemeClr val="bg1"/>
            </a:solidFill>
            <a:ln w="9525">
              <a:noFill/>
              <a:miter lim="800000"/>
              <a:headEnd/>
              <a:tailEnd/>
            </a:ln>
          </p:spPr>
          <p:txBody>
            <a:bodyPr wrap="none" anchor="ctr"/>
            <a:lstStyle/>
            <a:p>
              <a:pPr eaLnBrk="0" hangingPunct="0"/>
              <a:endParaRPr lang="en-GB"/>
            </a:p>
          </p:txBody>
        </p:sp>
        <p:pic>
          <p:nvPicPr>
            <p:cNvPr id="19467" name="Picture 27" descr="wesleyan medical sickness logo crop"/>
            <p:cNvPicPr>
              <a:picLocks noChangeAspect="1" noChangeArrowheads="1"/>
            </p:cNvPicPr>
            <p:nvPr/>
          </p:nvPicPr>
          <p:blipFill>
            <a:blip r:embed="rId3" cstate="print"/>
            <a:srcRect/>
            <a:stretch>
              <a:fillRect/>
            </a:stretch>
          </p:blipFill>
          <p:spPr bwMode="auto">
            <a:xfrm>
              <a:off x="4464" y="3688"/>
              <a:ext cx="1062" cy="440"/>
            </a:xfrm>
            <a:prstGeom prst="rect">
              <a:avLst/>
            </a:prstGeom>
            <a:noFill/>
            <a:ln w="9525">
              <a:noFill/>
              <a:miter lim="800000"/>
              <a:headEnd/>
              <a:tailEnd/>
            </a:ln>
          </p:spPr>
        </p:pic>
      </p:gr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7189"/>
                                        </p:tgtEl>
                                        <p:attrNameLst>
                                          <p:attrName>style.visibility</p:attrName>
                                        </p:attrNameLst>
                                      </p:cBhvr>
                                      <p:to>
                                        <p:strVal val="visible"/>
                                      </p:to>
                                    </p:set>
                                    <p:animEffect transition="in" filter="fade">
                                      <p:cBhvr>
                                        <p:cTn id="7" dur="1000"/>
                                        <p:tgtEl>
                                          <p:spTgt spid="7189"/>
                                        </p:tgtEl>
                                      </p:cBhvr>
                                    </p:animEffect>
                                  </p:childTnLst>
                                </p:cTn>
                              </p:par>
                            </p:childTnLst>
                          </p:cTn>
                        </p:par>
                        <p:par>
                          <p:cTn id="8" fill="hold">
                            <p:stCondLst>
                              <p:cond delay="1000"/>
                            </p:stCondLst>
                            <p:childTnLst>
                              <p:par>
                                <p:cTn id="9" presetID="10" presetClass="entr" presetSubtype="0" fill="hold" grpId="0" nodeType="afterEffect">
                                  <p:stCondLst>
                                    <p:cond delay="0"/>
                                  </p:stCondLst>
                                  <p:childTnLst>
                                    <p:set>
                                      <p:cBhvr>
                                        <p:cTn id="10" dur="1" fill="hold">
                                          <p:stCondLst>
                                            <p:cond delay="0"/>
                                          </p:stCondLst>
                                        </p:cTn>
                                        <p:tgtEl>
                                          <p:spTgt spid="7185">
                                            <p:txEl>
                                              <p:pRg st="0" end="0"/>
                                            </p:txEl>
                                          </p:spTgt>
                                        </p:tgtEl>
                                        <p:attrNameLst>
                                          <p:attrName>style.visibility</p:attrName>
                                        </p:attrNameLst>
                                      </p:cBhvr>
                                      <p:to>
                                        <p:strVal val="visible"/>
                                      </p:to>
                                    </p:set>
                                    <p:animEffect transition="in" filter="fade">
                                      <p:cBhvr>
                                        <p:cTn id="11" dur="1000"/>
                                        <p:tgtEl>
                                          <p:spTgt spid="7185">
                                            <p:txEl>
                                              <p:pRg st="0" end="0"/>
                                            </p:txEl>
                                          </p:spTgt>
                                        </p:tgtEl>
                                      </p:cBhvr>
                                    </p:animEffect>
                                  </p:childTnLst>
                                </p:cTn>
                              </p:par>
                            </p:childTnLst>
                          </p:cTn>
                        </p:par>
                        <p:par>
                          <p:cTn id="12" fill="hold">
                            <p:stCondLst>
                              <p:cond delay="2000"/>
                            </p:stCondLst>
                            <p:childTnLst>
                              <p:par>
                                <p:cTn id="13" presetID="10" presetClass="entr" presetSubtype="0" fill="hold" grpId="0" nodeType="afterEffect">
                                  <p:stCondLst>
                                    <p:cond delay="0"/>
                                  </p:stCondLst>
                                  <p:childTnLst>
                                    <p:set>
                                      <p:cBhvr>
                                        <p:cTn id="14" dur="1" fill="hold">
                                          <p:stCondLst>
                                            <p:cond delay="0"/>
                                          </p:stCondLst>
                                        </p:cTn>
                                        <p:tgtEl>
                                          <p:spTgt spid="7185">
                                            <p:txEl>
                                              <p:pRg st="1" end="1"/>
                                            </p:txEl>
                                          </p:spTgt>
                                        </p:tgtEl>
                                        <p:attrNameLst>
                                          <p:attrName>style.visibility</p:attrName>
                                        </p:attrNameLst>
                                      </p:cBhvr>
                                      <p:to>
                                        <p:strVal val="visible"/>
                                      </p:to>
                                    </p:set>
                                    <p:animEffect transition="in" filter="fade">
                                      <p:cBhvr>
                                        <p:cTn id="15" dur="1000"/>
                                        <p:tgtEl>
                                          <p:spTgt spid="7185">
                                            <p:txEl>
                                              <p:pRg st="1" end="1"/>
                                            </p:txEl>
                                          </p:spTgt>
                                        </p:tgtEl>
                                      </p:cBhvr>
                                    </p:animEffect>
                                  </p:childTnLst>
                                </p:cTn>
                              </p:par>
                            </p:childTnLst>
                          </p:cTn>
                        </p:par>
                        <p:par>
                          <p:cTn id="16" fill="hold">
                            <p:stCondLst>
                              <p:cond delay="3000"/>
                            </p:stCondLst>
                            <p:childTnLst>
                              <p:par>
                                <p:cTn id="17" presetID="10" presetClass="entr" presetSubtype="0" fill="hold" grpId="0" nodeType="afterEffect">
                                  <p:stCondLst>
                                    <p:cond delay="0"/>
                                  </p:stCondLst>
                                  <p:childTnLst>
                                    <p:set>
                                      <p:cBhvr>
                                        <p:cTn id="18" dur="1" fill="hold">
                                          <p:stCondLst>
                                            <p:cond delay="0"/>
                                          </p:stCondLst>
                                        </p:cTn>
                                        <p:tgtEl>
                                          <p:spTgt spid="7185">
                                            <p:txEl>
                                              <p:pRg st="2" end="2"/>
                                            </p:txEl>
                                          </p:spTgt>
                                        </p:tgtEl>
                                        <p:attrNameLst>
                                          <p:attrName>style.visibility</p:attrName>
                                        </p:attrNameLst>
                                      </p:cBhvr>
                                      <p:to>
                                        <p:strVal val="visible"/>
                                      </p:to>
                                    </p:set>
                                    <p:animEffect transition="in" filter="fade">
                                      <p:cBhvr>
                                        <p:cTn id="19" dur="1000"/>
                                        <p:tgtEl>
                                          <p:spTgt spid="718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85" grpId="0" build="p"/>
      <p:bldP spid="7189" grpId="0"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16"/>
          <p:cNvSpPr>
            <a:spLocks noChangeArrowheads="1"/>
          </p:cNvSpPr>
          <p:nvPr/>
        </p:nvSpPr>
        <p:spPr bwMode="auto">
          <a:xfrm>
            <a:off x="0" y="0"/>
            <a:ext cx="9144000" cy="5638800"/>
          </a:xfrm>
          <a:prstGeom prst="rect">
            <a:avLst/>
          </a:prstGeom>
          <a:solidFill>
            <a:srgbClr val="333F7F"/>
          </a:solidFill>
          <a:ln w="9525">
            <a:noFill/>
            <a:miter lim="800000"/>
            <a:headEnd/>
            <a:tailEnd/>
          </a:ln>
        </p:spPr>
        <p:txBody>
          <a:bodyPr wrap="none" anchor="ctr"/>
          <a:lstStyle/>
          <a:p>
            <a:pPr eaLnBrk="0" hangingPunct="0"/>
            <a:endParaRPr lang="en-GB"/>
          </a:p>
        </p:txBody>
      </p:sp>
      <p:sp>
        <p:nvSpPr>
          <p:cNvPr id="23555" name="Rectangle 17"/>
          <p:cNvSpPr>
            <a:spLocks noChangeArrowheads="1"/>
          </p:cNvSpPr>
          <p:nvPr/>
        </p:nvSpPr>
        <p:spPr bwMode="auto">
          <a:xfrm>
            <a:off x="857250" y="1214438"/>
            <a:ext cx="7677150" cy="3929062"/>
          </a:xfrm>
          <a:prstGeom prst="rect">
            <a:avLst/>
          </a:prstGeom>
          <a:solidFill>
            <a:schemeClr val="bg1">
              <a:alpha val="14902"/>
            </a:schemeClr>
          </a:solidFill>
          <a:ln w="9525">
            <a:noFill/>
            <a:miter lim="800000"/>
            <a:headEnd/>
            <a:tailEnd/>
          </a:ln>
        </p:spPr>
        <p:txBody>
          <a:bodyPr wrap="none" anchor="ctr"/>
          <a:lstStyle/>
          <a:p>
            <a:pPr algn="ctr" eaLnBrk="0" hangingPunct="0"/>
            <a:endParaRPr lang="en-GB"/>
          </a:p>
        </p:txBody>
      </p:sp>
      <p:grpSp>
        <p:nvGrpSpPr>
          <p:cNvPr id="2" name="Group 14"/>
          <p:cNvGrpSpPr>
            <a:grpSpLocks/>
          </p:cNvGrpSpPr>
          <p:nvPr/>
        </p:nvGrpSpPr>
        <p:grpSpPr bwMode="auto">
          <a:xfrm>
            <a:off x="4800600" y="355600"/>
            <a:ext cx="3962400" cy="939800"/>
            <a:chOff x="4800600" y="355600"/>
            <a:chExt cx="3962400" cy="939800"/>
          </a:xfrm>
        </p:grpSpPr>
        <p:sp>
          <p:nvSpPr>
            <p:cNvPr id="23564" name="Rectangle 19"/>
            <p:cNvSpPr>
              <a:spLocks noChangeArrowheads="1"/>
            </p:cNvSpPr>
            <p:nvPr/>
          </p:nvSpPr>
          <p:spPr bwMode="auto">
            <a:xfrm>
              <a:off x="4800600" y="355600"/>
              <a:ext cx="3962400" cy="863600"/>
            </a:xfrm>
            <a:prstGeom prst="rect">
              <a:avLst/>
            </a:prstGeom>
            <a:solidFill>
              <a:srgbClr val="6C6083"/>
            </a:solidFill>
            <a:ln w="9525">
              <a:noFill/>
              <a:miter lim="800000"/>
              <a:headEnd/>
              <a:tailEnd/>
            </a:ln>
          </p:spPr>
          <p:txBody>
            <a:bodyPr wrap="none" anchor="ctr"/>
            <a:lstStyle/>
            <a:p>
              <a:pPr eaLnBrk="0" hangingPunct="0"/>
              <a:endParaRPr lang="en-GB"/>
            </a:p>
          </p:txBody>
        </p:sp>
        <p:sp>
          <p:nvSpPr>
            <p:cNvPr id="23565" name="Rectangle 20"/>
            <p:cNvSpPr>
              <a:spLocks noChangeArrowheads="1"/>
            </p:cNvSpPr>
            <p:nvPr/>
          </p:nvSpPr>
          <p:spPr bwMode="auto">
            <a:xfrm flipV="1">
              <a:off x="4800600" y="1219200"/>
              <a:ext cx="3962400" cy="76200"/>
            </a:xfrm>
            <a:prstGeom prst="rect">
              <a:avLst/>
            </a:prstGeom>
            <a:solidFill>
              <a:srgbClr val="8F6A70"/>
            </a:solidFill>
            <a:ln w="9525">
              <a:noFill/>
              <a:miter lim="800000"/>
              <a:headEnd/>
              <a:tailEnd/>
            </a:ln>
          </p:spPr>
          <p:txBody>
            <a:bodyPr wrap="none" anchor="ctr"/>
            <a:lstStyle/>
            <a:p>
              <a:pPr eaLnBrk="0" hangingPunct="0"/>
              <a:endParaRPr lang="en-GB"/>
            </a:p>
          </p:txBody>
        </p:sp>
      </p:grpSp>
      <p:sp>
        <p:nvSpPr>
          <p:cNvPr id="14357" name="Text Box 21"/>
          <p:cNvSpPr txBox="1">
            <a:spLocks noChangeArrowheads="1"/>
          </p:cNvSpPr>
          <p:nvPr/>
        </p:nvSpPr>
        <p:spPr bwMode="auto">
          <a:xfrm>
            <a:off x="1028700" y="1606550"/>
            <a:ext cx="7072313" cy="2678113"/>
          </a:xfrm>
          <a:prstGeom prst="rect">
            <a:avLst/>
          </a:prstGeom>
          <a:noFill/>
          <a:ln w="9525">
            <a:noFill/>
            <a:miter lim="800000"/>
            <a:headEnd/>
            <a:tailEnd/>
          </a:ln>
        </p:spPr>
        <p:txBody>
          <a:bodyPr>
            <a:spAutoFit/>
          </a:bodyPr>
          <a:lstStyle/>
          <a:p>
            <a:pPr marL="457200" indent="-457200" eaLnBrk="0" hangingPunct="0">
              <a:spcAft>
                <a:spcPct val="50000"/>
              </a:spcAft>
              <a:buFont typeface="Arial" pitchFamily="34" charset="0"/>
              <a:buChar char="•"/>
            </a:pPr>
            <a:r>
              <a:rPr lang="en-US" sz="2800">
                <a:solidFill>
                  <a:schemeClr val="bg1"/>
                </a:solidFill>
              </a:rPr>
              <a:t>No premiums to pay until the November following your qualification</a:t>
            </a:r>
          </a:p>
          <a:p>
            <a:pPr marL="457200" indent="-457200" eaLnBrk="0" hangingPunct="0">
              <a:spcAft>
                <a:spcPct val="50000"/>
              </a:spcAft>
              <a:buFont typeface="Arial" pitchFamily="34" charset="0"/>
              <a:buChar char="•"/>
            </a:pPr>
            <a:r>
              <a:rPr lang="en-US" sz="2800">
                <a:solidFill>
                  <a:schemeClr val="bg1"/>
                </a:solidFill>
              </a:rPr>
              <a:t>Then £5 a month for 12 months </a:t>
            </a:r>
            <a:endParaRPr lang="en-US" sz="2800">
              <a:solidFill>
                <a:srgbClr val="FF0000"/>
              </a:solidFill>
            </a:endParaRPr>
          </a:p>
          <a:p>
            <a:pPr marL="457200" indent="-457200" eaLnBrk="0" hangingPunct="0">
              <a:spcAft>
                <a:spcPct val="50000"/>
              </a:spcAft>
              <a:buFont typeface="Arial" pitchFamily="34" charset="0"/>
              <a:buChar char="•"/>
            </a:pPr>
            <a:r>
              <a:rPr lang="en-GB" sz="2800">
                <a:solidFill>
                  <a:schemeClr val="bg1"/>
                </a:solidFill>
                <a:cs typeface="Times New Roman" pitchFamily="18" charset="0"/>
              </a:rPr>
              <a:t>Discounted cover not affected by age (up to 35) gender or smoker status</a:t>
            </a:r>
            <a:r>
              <a:rPr lang="en-GB" sz="2800">
                <a:solidFill>
                  <a:schemeClr val="bg1"/>
                </a:solidFill>
              </a:rPr>
              <a:t> </a:t>
            </a:r>
            <a:endParaRPr lang="en-US" sz="2800">
              <a:solidFill>
                <a:schemeClr val="bg1"/>
              </a:solidFill>
            </a:endParaRPr>
          </a:p>
        </p:txBody>
      </p:sp>
      <p:sp>
        <p:nvSpPr>
          <p:cNvPr id="14358" name="Text Box 22"/>
          <p:cNvSpPr txBox="1">
            <a:spLocks noChangeArrowheads="1"/>
          </p:cNvSpPr>
          <p:nvPr/>
        </p:nvSpPr>
        <p:spPr bwMode="auto">
          <a:xfrm>
            <a:off x="5029200" y="381000"/>
            <a:ext cx="3733800" cy="830263"/>
          </a:xfrm>
          <a:prstGeom prst="rect">
            <a:avLst/>
          </a:prstGeom>
          <a:noFill/>
          <a:ln w="9525">
            <a:noFill/>
            <a:miter lim="800000"/>
            <a:headEnd/>
            <a:tailEnd/>
          </a:ln>
        </p:spPr>
        <p:txBody>
          <a:bodyPr>
            <a:spAutoFit/>
          </a:bodyPr>
          <a:lstStyle/>
          <a:p>
            <a:pPr eaLnBrk="0" hangingPunct="0"/>
            <a:r>
              <a:rPr lang="en-US" sz="4800">
                <a:solidFill>
                  <a:srgbClr val="FFFFFF"/>
                </a:solidFill>
              </a:rPr>
              <a:t>How much?</a:t>
            </a:r>
            <a:endParaRPr lang="en-US" sz="6000">
              <a:solidFill>
                <a:srgbClr val="FFFFFF"/>
              </a:solidFill>
            </a:endParaRPr>
          </a:p>
        </p:txBody>
      </p:sp>
      <p:sp>
        <p:nvSpPr>
          <p:cNvPr id="23559" name="Rectangle 26"/>
          <p:cNvSpPr>
            <a:spLocks noChangeArrowheads="1"/>
          </p:cNvSpPr>
          <p:nvPr/>
        </p:nvSpPr>
        <p:spPr bwMode="auto">
          <a:xfrm>
            <a:off x="0" y="5562600"/>
            <a:ext cx="6705600" cy="1295400"/>
          </a:xfrm>
          <a:prstGeom prst="rect">
            <a:avLst/>
          </a:prstGeom>
          <a:solidFill>
            <a:srgbClr val="926B70"/>
          </a:solidFill>
          <a:ln w="9525">
            <a:noFill/>
            <a:miter lim="800000"/>
            <a:headEnd/>
            <a:tailEnd/>
          </a:ln>
        </p:spPr>
        <p:txBody>
          <a:bodyPr wrap="none" anchor="ctr"/>
          <a:lstStyle/>
          <a:p>
            <a:pPr eaLnBrk="0" hangingPunct="0"/>
            <a:endParaRPr lang="en-GB"/>
          </a:p>
        </p:txBody>
      </p:sp>
      <p:sp>
        <p:nvSpPr>
          <p:cNvPr id="23560" name="Text Box 27"/>
          <p:cNvSpPr txBox="1">
            <a:spLocks noChangeArrowheads="1"/>
          </p:cNvSpPr>
          <p:nvPr/>
        </p:nvSpPr>
        <p:spPr bwMode="auto">
          <a:xfrm>
            <a:off x="388938" y="6019800"/>
            <a:ext cx="3700462" cy="369888"/>
          </a:xfrm>
          <a:prstGeom prst="rect">
            <a:avLst/>
          </a:prstGeom>
          <a:noFill/>
          <a:ln w="9525">
            <a:noFill/>
            <a:miter lim="800000"/>
            <a:headEnd/>
            <a:tailEnd/>
          </a:ln>
        </p:spPr>
        <p:txBody>
          <a:bodyPr wrap="none">
            <a:spAutoFit/>
          </a:bodyPr>
          <a:lstStyle/>
          <a:p>
            <a:pPr eaLnBrk="0" hangingPunct="0"/>
            <a:r>
              <a:rPr lang="en-US" sz="1800">
                <a:solidFill>
                  <a:srgbClr val="333F7F"/>
                </a:solidFill>
              </a:rPr>
              <a:t>Protecting your professional future</a:t>
            </a:r>
          </a:p>
        </p:txBody>
      </p:sp>
      <p:grpSp>
        <p:nvGrpSpPr>
          <p:cNvPr id="3" name="Group 28"/>
          <p:cNvGrpSpPr>
            <a:grpSpLocks/>
          </p:cNvGrpSpPr>
          <p:nvPr/>
        </p:nvGrpSpPr>
        <p:grpSpPr bwMode="auto">
          <a:xfrm>
            <a:off x="6705600" y="5562600"/>
            <a:ext cx="2438400" cy="1295400"/>
            <a:chOff x="4224" y="3504"/>
            <a:chExt cx="1536" cy="816"/>
          </a:xfrm>
        </p:grpSpPr>
        <p:sp>
          <p:nvSpPr>
            <p:cNvPr id="23562" name="Rectangle 29"/>
            <p:cNvSpPr>
              <a:spLocks noChangeArrowheads="1"/>
            </p:cNvSpPr>
            <p:nvPr/>
          </p:nvSpPr>
          <p:spPr bwMode="auto">
            <a:xfrm flipH="1">
              <a:off x="4224" y="3504"/>
              <a:ext cx="1536" cy="816"/>
            </a:xfrm>
            <a:prstGeom prst="rect">
              <a:avLst/>
            </a:prstGeom>
            <a:solidFill>
              <a:schemeClr val="bg1"/>
            </a:solidFill>
            <a:ln w="9525">
              <a:noFill/>
              <a:miter lim="800000"/>
              <a:headEnd/>
              <a:tailEnd/>
            </a:ln>
          </p:spPr>
          <p:txBody>
            <a:bodyPr wrap="none" anchor="ctr"/>
            <a:lstStyle/>
            <a:p>
              <a:pPr eaLnBrk="0" hangingPunct="0"/>
              <a:endParaRPr lang="en-GB"/>
            </a:p>
          </p:txBody>
        </p:sp>
        <p:pic>
          <p:nvPicPr>
            <p:cNvPr id="23563" name="Picture 30" descr="wesleyan medical sickness logo crop"/>
            <p:cNvPicPr>
              <a:picLocks noChangeAspect="1" noChangeArrowheads="1"/>
            </p:cNvPicPr>
            <p:nvPr/>
          </p:nvPicPr>
          <p:blipFill>
            <a:blip r:embed="rId3" cstate="print"/>
            <a:srcRect/>
            <a:stretch>
              <a:fillRect/>
            </a:stretch>
          </p:blipFill>
          <p:spPr bwMode="auto">
            <a:xfrm>
              <a:off x="4464" y="3688"/>
              <a:ext cx="1062" cy="440"/>
            </a:xfrm>
            <a:prstGeom prst="rect">
              <a:avLst/>
            </a:prstGeom>
            <a:noFill/>
            <a:ln w="9525">
              <a:noFill/>
              <a:miter lim="800000"/>
              <a:headEnd/>
              <a:tailEnd/>
            </a:ln>
          </p:spPr>
        </p:pic>
      </p:gr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4358"/>
                                        </p:tgtEl>
                                        <p:attrNameLst>
                                          <p:attrName>style.visibility</p:attrName>
                                        </p:attrNameLst>
                                      </p:cBhvr>
                                      <p:to>
                                        <p:strVal val="visible"/>
                                      </p:to>
                                    </p:set>
                                    <p:animEffect transition="in" filter="fade">
                                      <p:cBhvr>
                                        <p:cTn id="7" dur="1000"/>
                                        <p:tgtEl>
                                          <p:spTgt spid="14358"/>
                                        </p:tgtEl>
                                      </p:cBhvr>
                                    </p:animEffect>
                                  </p:childTnLst>
                                </p:cTn>
                              </p:par>
                            </p:childTnLst>
                          </p:cTn>
                        </p:par>
                        <p:par>
                          <p:cTn id="8" fill="hold">
                            <p:stCondLst>
                              <p:cond delay="1000"/>
                            </p:stCondLst>
                            <p:childTnLst>
                              <p:par>
                                <p:cTn id="9" presetID="10" presetClass="entr" presetSubtype="0" fill="hold" grpId="0" nodeType="afterEffect">
                                  <p:stCondLst>
                                    <p:cond delay="0"/>
                                  </p:stCondLst>
                                  <p:childTnLst>
                                    <p:set>
                                      <p:cBhvr>
                                        <p:cTn id="10" dur="1" fill="hold">
                                          <p:stCondLst>
                                            <p:cond delay="0"/>
                                          </p:stCondLst>
                                        </p:cTn>
                                        <p:tgtEl>
                                          <p:spTgt spid="14357">
                                            <p:txEl>
                                              <p:pRg st="0" end="0"/>
                                            </p:txEl>
                                          </p:spTgt>
                                        </p:tgtEl>
                                        <p:attrNameLst>
                                          <p:attrName>style.visibility</p:attrName>
                                        </p:attrNameLst>
                                      </p:cBhvr>
                                      <p:to>
                                        <p:strVal val="visible"/>
                                      </p:to>
                                    </p:set>
                                    <p:animEffect transition="in" filter="fade">
                                      <p:cBhvr>
                                        <p:cTn id="11" dur="1000"/>
                                        <p:tgtEl>
                                          <p:spTgt spid="14357">
                                            <p:txEl>
                                              <p:pRg st="0" end="0"/>
                                            </p:txEl>
                                          </p:spTgt>
                                        </p:tgtEl>
                                      </p:cBhvr>
                                    </p:animEffect>
                                  </p:childTnLst>
                                </p:cTn>
                              </p:par>
                            </p:childTnLst>
                          </p:cTn>
                        </p:par>
                        <p:par>
                          <p:cTn id="12" fill="hold">
                            <p:stCondLst>
                              <p:cond delay="2000"/>
                            </p:stCondLst>
                            <p:childTnLst>
                              <p:par>
                                <p:cTn id="13" presetID="10" presetClass="entr" presetSubtype="0" fill="hold" grpId="0" nodeType="afterEffect">
                                  <p:stCondLst>
                                    <p:cond delay="0"/>
                                  </p:stCondLst>
                                  <p:childTnLst>
                                    <p:set>
                                      <p:cBhvr>
                                        <p:cTn id="14" dur="1" fill="hold">
                                          <p:stCondLst>
                                            <p:cond delay="0"/>
                                          </p:stCondLst>
                                        </p:cTn>
                                        <p:tgtEl>
                                          <p:spTgt spid="14357">
                                            <p:txEl>
                                              <p:pRg st="1" end="1"/>
                                            </p:txEl>
                                          </p:spTgt>
                                        </p:tgtEl>
                                        <p:attrNameLst>
                                          <p:attrName>style.visibility</p:attrName>
                                        </p:attrNameLst>
                                      </p:cBhvr>
                                      <p:to>
                                        <p:strVal val="visible"/>
                                      </p:to>
                                    </p:set>
                                    <p:animEffect transition="in" filter="fade">
                                      <p:cBhvr>
                                        <p:cTn id="15" dur="1000"/>
                                        <p:tgtEl>
                                          <p:spTgt spid="14357">
                                            <p:txEl>
                                              <p:pRg st="1" end="1"/>
                                            </p:txEl>
                                          </p:spTgt>
                                        </p:tgtEl>
                                      </p:cBhvr>
                                    </p:animEffect>
                                  </p:childTnLst>
                                </p:cTn>
                              </p:par>
                            </p:childTnLst>
                          </p:cTn>
                        </p:par>
                        <p:par>
                          <p:cTn id="16" fill="hold">
                            <p:stCondLst>
                              <p:cond delay="3000"/>
                            </p:stCondLst>
                            <p:childTnLst>
                              <p:par>
                                <p:cTn id="17" presetID="10" presetClass="entr" presetSubtype="0" fill="hold" grpId="0" nodeType="afterEffect">
                                  <p:stCondLst>
                                    <p:cond delay="0"/>
                                  </p:stCondLst>
                                  <p:childTnLst>
                                    <p:set>
                                      <p:cBhvr>
                                        <p:cTn id="18" dur="1" fill="hold">
                                          <p:stCondLst>
                                            <p:cond delay="0"/>
                                          </p:stCondLst>
                                        </p:cTn>
                                        <p:tgtEl>
                                          <p:spTgt spid="14357">
                                            <p:txEl>
                                              <p:pRg st="2" end="2"/>
                                            </p:txEl>
                                          </p:spTgt>
                                        </p:tgtEl>
                                        <p:attrNameLst>
                                          <p:attrName>style.visibility</p:attrName>
                                        </p:attrNameLst>
                                      </p:cBhvr>
                                      <p:to>
                                        <p:strVal val="visible"/>
                                      </p:to>
                                    </p:set>
                                    <p:animEffect transition="in" filter="fade">
                                      <p:cBhvr>
                                        <p:cTn id="19" dur="1000"/>
                                        <p:tgtEl>
                                          <p:spTgt spid="1435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57" grpId="0" build="p" autoUpdateAnimBg="0"/>
      <p:bldP spid="14358" grpId="0"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15"/>
          <p:cNvSpPr>
            <a:spLocks noChangeArrowheads="1"/>
          </p:cNvSpPr>
          <p:nvPr/>
        </p:nvSpPr>
        <p:spPr bwMode="auto">
          <a:xfrm>
            <a:off x="0" y="0"/>
            <a:ext cx="9144000" cy="5638800"/>
          </a:xfrm>
          <a:prstGeom prst="rect">
            <a:avLst/>
          </a:prstGeom>
          <a:solidFill>
            <a:srgbClr val="333F7F"/>
          </a:solidFill>
          <a:ln w="9525">
            <a:noFill/>
            <a:miter lim="800000"/>
            <a:headEnd/>
            <a:tailEnd/>
          </a:ln>
        </p:spPr>
        <p:txBody>
          <a:bodyPr wrap="none" anchor="ctr"/>
          <a:lstStyle/>
          <a:p>
            <a:pPr eaLnBrk="0" hangingPunct="0"/>
            <a:endParaRPr lang="en-GB"/>
          </a:p>
        </p:txBody>
      </p:sp>
      <p:sp>
        <p:nvSpPr>
          <p:cNvPr id="30723" name="Rectangle 16"/>
          <p:cNvSpPr>
            <a:spLocks noChangeArrowheads="1"/>
          </p:cNvSpPr>
          <p:nvPr/>
        </p:nvSpPr>
        <p:spPr bwMode="auto">
          <a:xfrm>
            <a:off x="609600" y="609600"/>
            <a:ext cx="7848600" cy="4267200"/>
          </a:xfrm>
          <a:prstGeom prst="rect">
            <a:avLst/>
          </a:prstGeom>
          <a:solidFill>
            <a:schemeClr val="bg1">
              <a:alpha val="14902"/>
            </a:schemeClr>
          </a:solidFill>
          <a:ln w="9525">
            <a:noFill/>
            <a:miter lim="800000"/>
            <a:headEnd/>
            <a:tailEnd/>
          </a:ln>
        </p:spPr>
        <p:txBody>
          <a:bodyPr wrap="none" anchor="ctr"/>
          <a:lstStyle/>
          <a:p>
            <a:pPr algn="ctr" eaLnBrk="0" hangingPunct="0"/>
            <a:endParaRPr lang="en-GB"/>
          </a:p>
        </p:txBody>
      </p:sp>
      <p:sp>
        <p:nvSpPr>
          <p:cNvPr id="30724" name="Text Box 17"/>
          <p:cNvSpPr txBox="1">
            <a:spLocks noChangeArrowheads="1"/>
          </p:cNvSpPr>
          <p:nvPr/>
        </p:nvSpPr>
        <p:spPr bwMode="auto">
          <a:xfrm>
            <a:off x="762000" y="762000"/>
            <a:ext cx="7543800" cy="4586288"/>
          </a:xfrm>
          <a:prstGeom prst="rect">
            <a:avLst/>
          </a:prstGeom>
          <a:noFill/>
          <a:ln w="9525">
            <a:noFill/>
            <a:miter lim="800000"/>
            <a:headEnd/>
            <a:tailEnd/>
          </a:ln>
        </p:spPr>
        <p:txBody>
          <a:bodyPr>
            <a:spAutoFit/>
          </a:bodyPr>
          <a:lstStyle/>
          <a:p>
            <a:pPr eaLnBrk="0" hangingPunct="0"/>
            <a:r>
              <a:rPr lang="en-GB" sz="2000">
                <a:solidFill>
                  <a:schemeClr val="bg1"/>
                </a:solidFill>
              </a:rPr>
              <a:t>Wesleyan Medical Sickness is a trading name of Wesleyan Financial Services Ltd, which is authorised and regulated by the Financial Services Authority. Wesleyan Financial Services Ltd is wholly owned by Wesleyan Assurance Society. Registered No. 1651212. Head Office: Colmore Circus, Birmingham, B4 6AR</a:t>
            </a:r>
          </a:p>
          <a:p>
            <a:pPr eaLnBrk="0" hangingPunct="0"/>
            <a:endParaRPr lang="en-US" sz="2000">
              <a:solidFill>
                <a:schemeClr val="bg1"/>
              </a:solidFill>
            </a:endParaRPr>
          </a:p>
          <a:p>
            <a:pPr eaLnBrk="0" hangingPunct="0"/>
            <a:r>
              <a:rPr lang="en-US" sz="2000">
                <a:solidFill>
                  <a:schemeClr val="bg1"/>
                </a:solidFill>
              </a:rPr>
              <a:t>Any advice provided by Wesleyan Medical Sickness will be based upon a selection of products from a limited number of providers. </a:t>
            </a:r>
          </a:p>
          <a:p>
            <a:pPr eaLnBrk="0" hangingPunct="0"/>
            <a:r>
              <a:rPr lang="en-US" sz="2000">
                <a:solidFill>
                  <a:schemeClr val="bg1"/>
                </a:solidFill>
              </a:rPr>
              <a:t> </a:t>
            </a:r>
          </a:p>
          <a:p>
            <a:pPr eaLnBrk="0" hangingPunct="0"/>
            <a:r>
              <a:rPr lang="en-US" sz="2000">
                <a:solidFill>
                  <a:schemeClr val="bg1"/>
                </a:solidFill>
              </a:rPr>
              <a:t>The information in this presentation is based upon our current understanding of taxation which may change in the future.</a:t>
            </a:r>
          </a:p>
          <a:p>
            <a:pPr eaLnBrk="0" hangingPunct="0"/>
            <a:endParaRPr lang="en-US" sz="2000">
              <a:solidFill>
                <a:schemeClr val="bg1"/>
              </a:solidFill>
            </a:endParaRPr>
          </a:p>
          <a:p>
            <a:pPr eaLnBrk="0" hangingPunct="0"/>
            <a:endParaRPr lang="en-US" sz="2000">
              <a:solidFill>
                <a:schemeClr val="bg1"/>
              </a:solidFill>
            </a:endParaRPr>
          </a:p>
          <a:p>
            <a:pPr eaLnBrk="0" hangingPunct="0"/>
            <a:r>
              <a:rPr lang="en-US" sz="1200">
                <a:solidFill>
                  <a:schemeClr val="bg1"/>
                </a:solidFill>
              </a:rPr>
              <a:t>ST  PRES 2 (08/10)</a:t>
            </a:r>
          </a:p>
        </p:txBody>
      </p:sp>
      <p:sp>
        <p:nvSpPr>
          <p:cNvPr id="30725" name="Rectangle 23"/>
          <p:cNvSpPr>
            <a:spLocks noChangeArrowheads="1"/>
          </p:cNvSpPr>
          <p:nvPr/>
        </p:nvSpPr>
        <p:spPr bwMode="auto">
          <a:xfrm>
            <a:off x="0" y="5562600"/>
            <a:ext cx="6705600" cy="1295400"/>
          </a:xfrm>
          <a:prstGeom prst="rect">
            <a:avLst/>
          </a:prstGeom>
          <a:solidFill>
            <a:srgbClr val="926B70"/>
          </a:solidFill>
          <a:ln w="9525">
            <a:noFill/>
            <a:miter lim="800000"/>
            <a:headEnd/>
            <a:tailEnd/>
          </a:ln>
        </p:spPr>
        <p:txBody>
          <a:bodyPr wrap="none" anchor="ctr"/>
          <a:lstStyle/>
          <a:p>
            <a:pPr eaLnBrk="0" hangingPunct="0"/>
            <a:endParaRPr lang="en-GB"/>
          </a:p>
        </p:txBody>
      </p:sp>
      <p:sp>
        <p:nvSpPr>
          <p:cNvPr id="30726" name="Text Box 24"/>
          <p:cNvSpPr txBox="1">
            <a:spLocks noChangeArrowheads="1"/>
          </p:cNvSpPr>
          <p:nvPr/>
        </p:nvSpPr>
        <p:spPr bwMode="auto">
          <a:xfrm>
            <a:off x="388938" y="6019800"/>
            <a:ext cx="184150" cy="369888"/>
          </a:xfrm>
          <a:prstGeom prst="rect">
            <a:avLst/>
          </a:prstGeom>
          <a:noFill/>
          <a:ln w="9525">
            <a:noFill/>
            <a:miter lim="800000"/>
            <a:headEnd/>
            <a:tailEnd/>
          </a:ln>
        </p:spPr>
        <p:txBody>
          <a:bodyPr wrap="none">
            <a:spAutoFit/>
          </a:bodyPr>
          <a:lstStyle/>
          <a:p>
            <a:pPr eaLnBrk="0" hangingPunct="0"/>
            <a:endParaRPr lang="en-GB" sz="1800">
              <a:solidFill>
                <a:srgbClr val="333F7F"/>
              </a:solidFill>
            </a:endParaRPr>
          </a:p>
        </p:txBody>
      </p:sp>
      <p:grpSp>
        <p:nvGrpSpPr>
          <p:cNvPr id="2" name="Group 25"/>
          <p:cNvGrpSpPr>
            <a:grpSpLocks/>
          </p:cNvGrpSpPr>
          <p:nvPr/>
        </p:nvGrpSpPr>
        <p:grpSpPr bwMode="auto">
          <a:xfrm>
            <a:off x="6705600" y="5562600"/>
            <a:ext cx="2438400" cy="1295400"/>
            <a:chOff x="4224" y="3504"/>
            <a:chExt cx="1536" cy="816"/>
          </a:xfrm>
        </p:grpSpPr>
        <p:sp>
          <p:nvSpPr>
            <p:cNvPr id="30728" name="Rectangle 26"/>
            <p:cNvSpPr>
              <a:spLocks noChangeArrowheads="1"/>
            </p:cNvSpPr>
            <p:nvPr/>
          </p:nvSpPr>
          <p:spPr bwMode="auto">
            <a:xfrm flipH="1">
              <a:off x="4224" y="3504"/>
              <a:ext cx="1536" cy="816"/>
            </a:xfrm>
            <a:prstGeom prst="rect">
              <a:avLst/>
            </a:prstGeom>
            <a:solidFill>
              <a:schemeClr val="bg1"/>
            </a:solidFill>
            <a:ln w="9525">
              <a:noFill/>
              <a:miter lim="800000"/>
              <a:headEnd/>
              <a:tailEnd/>
            </a:ln>
          </p:spPr>
          <p:txBody>
            <a:bodyPr wrap="none" anchor="ctr"/>
            <a:lstStyle/>
            <a:p>
              <a:pPr eaLnBrk="0" hangingPunct="0"/>
              <a:endParaRPr lang="en-GB"/>
            </a:p>
          </p:txBody>
        </p:sp>
        <p:pic>
          <p:nvPicPr>
            <p:cNvPr id="30729" name="Picture 27" descr="wesleyan medical sickness logo crop"/>
            <p:cNvPicPr>
              <a:picLocks noChangeAspect="1" noChangeArrowheads="1"/>
            </p:cNvPicPr>
            <p:nvPr/>
          </p:nvPicPr>
          <p:blipFill>
            <a:blip r:embed="rId3" cstate="print"/>
            <a:srcRect/>
            <a:stretch>
              <a:fillRect/>
            </a:stretch>
          </p:blipFill>
          <p:spPr bwMode="auto">
            <a:xfrm>
              <a:off x="4464" y="3688"/>
              <a:ext cx="1062" cy="440"/>
            </a:xfrm>
            <a:prstGeom prst="rect">
              <a:avLst/>
            </a:prstGeom>
            <a:noFill/>
            <a:ln w="9525">
              <a:noFill/>
              <a:miter lim="800000"/>
              <a:headEnd/>
              <a:tailEnd/>
            </a:ln>
          </p:spPr>
        </p:pic>
      </p:grpSp>
    </p:spTree>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TotalTime>
  <Words>1542</Words>
  <Application>Microsoft Office PowerPoint</Application>
  <PresentationFormat>On-screen Show (4:3)</PresentationFormat>
  <Paragraphs>171</Paragraphs>
  <Slides>8</Slides>
  <Notes>8</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Slide 1</vt:lpstr>
      <vt:lpstr>Slide 2</vt:lpstr>
      <vt:lpstr>Slide 3</vt:lpstr>
      <vt:lpstr>Slide 4</vt:lpstr>
      <vt:lpstr>Slide 5</vt:lpstr>
      <vt:lpstr>Slide 6</vt:lpstr>
      <vt:lpstr>Slide 7</vt:lpstr>
      <vt:lpstr>Slide 8</vt:lpstr>
    </vt:vector>
  </TitlesOfParts>
  <Company>Wesleyan Assurance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James Cameron</dc:creator>
  <cp:lastModifiedBy>James Cameron</cp:lastModifiedBy>
  <cp:revision>1</cp:revision>
  <dcterms:created xsi:type="dcterms:W3CDTF">2011-03-16T10:55:52Z</dcterms:created>
  <dcterms:modified xsi:type="dcterms:W3CDTF">2011-03-16T11:04:37Z</dcterms:modified>
</cp:coreProperties>
</file>