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7" r:id="rId4"/>
    <p:sldId id="258" r:id="rId5"/>
    <p:sldId id="259" r:id="rId6"/>
    <p:sldId id="268" r:id="rId7"/>
    <p:sldId id="260" r:id="rId8"/>
    <p:sldId id="269" r:id="rId9"/>
    <p:sldId id="273" r:id="rId10"/>
    <p:sldId id="270" r:id="rId11"/>
    <p:sldId id="275" r:id="rId12"/>
    <p:sldId id="271" r:id="rId13"/>
    <p:sldId id="272" r:id="rId14"/>
    <p:sldId id="263" r:id="rId15"/>
    <p:sldId id="274" r:id="rId16"/>
    <p:sldId id="261" r:id="rId17"/>
    <p:sldId id="276" r:id="rId18"/>
    <p:sldId id="277" r:id="rId19"/>
    <p:sldId id="278" r:id="rId20"/>
    <p:sldId id="279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73E73-4A4E-472E-8A7E-41C23DF32DA5}" type="datetimeFigureOut">
              <a:rPr lang="en-GB" smtClean="0"/>
              <a:pPr/>
              <a:t>11/03/2011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CD42A-07B2-41BD-8BE7-87A32C591D9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appreciate the</a:t>
            </a:r>
            <a:r>
              <a:rPr lang="en-GB" baseline="0" dirty="0" smtClean="0"/>
              <a:t> state of healthcare in Tanzania from a wide range of angles, and to learn more about the social/ political/ religious/ etc factors that contribute to health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CD42A-07B2-41BD-8BE7-87A32C591D9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100 bed private hospital</a:t>
            </a:r>
          </a:p>
          <a:p>
            <a:r>
              <a:rPr lang="en-GB" dirty="0" smtClean="0"/>
              <a:t>10 healthcare staff in total </a:t>
            </a:r>
          </a:p>
          <a:p>
            <a:r>
              <a:rPr lang="en-GB" dirty="0" smtClean="0"/>
              <a:t>Large outpatient HIV clinic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CD42A-07B2-41BD-8BE7-87A32C591D9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discuss a typical 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CD42A-07B2-41BD-8BE7-87A32C591D9A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Visited lots of orphanages</a:t>
            </a:r>
          </a:p>
          <a:p>
            <a:r>
              <a:rPr lang="en-GB" dirty="0" smtClean="0"/>
              <a:t>HIV</a:t>
            </a:r>
            <a:r>
              <a:rPr lang="en-GB" baseline="0" dirty="0" smtClean="0"/>
              <a:t> orphans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CD42A-07B2-41BD-8BE7-87A32C591D9A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4C7-B219-481E-9335-0766946B9642}" type="datetimeFigureOut">
              <a:rPr lang="en-GB" smtClean="0"/>
              <a:pPr/>
              <a:t>11/03/2011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15E3-4ADB-430B-AFB3-16BBBD01E9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4C7-B219-481E-9335-0766946B9642}" type="datetimeFigureOut">
              <a:rPr lang="en-GB" smtClean="0"/>
              <a:pPr/>
              <a:t>11/03/2011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15E3-4ADB-430B-AFB3-16BBBD01E9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4C7-B219-481E-9335-0766946B9642}" type="datetimeFigureOut">
              <a:rPr lang="en-GB" smtClean="0"/>
              <a:pPr/>
              <a:t>11/03/2011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15E3-4ADB-430B-AFB3-16BBBD01E9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4C7-B219-481E-9335-0766946B9642}" type="datetimeFigureOut">
              <a:rPr lang="en-GB" smtClean="0"/>
              <a:pPr/>
              <a:t>11/03/2011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15E3-4ADB-430B-AFB3-16BBBD01E9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4C7-B219-481E-9335-0766946B9642}" type="datetimeFigureOut">
              <a:rPr lang="en-GB" smtClean="0"/>
              <a:pPr/>
              <a:t>11/03/2011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15E3-4ADB-430B-AFB3-16BBBD01E9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4C7-B219-481E-9335-0766946B9642}" type="datetimeFigureOut">
              <a:rPr lang="en-GB" smtClean="0"/>
              <a:pPr/>
              <a:t>11/03/2011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15E3-4ADB-430B-AFB3-16BBBD01E9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4C7-B219-481E-9335-0766946B9642}" type="datetimeFigureOut">
              <a:rPr lang="en-GB" smtClean="0"/>
              <a:pPr/>
              <a:t>11/03/2011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15E3-4ADB-430B-AFB3-16BBBD01E9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4C7-B219-481E-9335-0766946B9642}" type="datetimeFigureOut">
              <a:rPr lang="en-GB" smtClean="0"/>
              <a:pPr/>
              <a:t>11/03/2011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15E3-4ADB-430B-AFB3-16BBBD01E9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4C7-B219-481E-9335-0766946B9642}" type="datetimeFigureOut">
              <a:rPr lang="en-GB" smtClean="0"/>
              <a:pPr/>
              <a:t>11/03/2011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15E3-4ADB-430B-AFB3-16BBBD01E9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4C7-B219-481E-9335-0766946B9642}" type="datetimeFigureOut">
              <a:rPr lang="en-GB" smtClean="0"/>
              <a:pPr/>
              <a:t>11/03/2011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15E3-4ADB-430B-AFB3-16BBBD01E9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4C7-B219-481E-9335-0766946B9642}" type="datetimeFigureOut">
              <a:rPr lang="en-GB" smtClean="0"/>
              <a:pPr/>
              <a:t>11/03/2011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15E3-4ADB-430B-AFB3-16BBBD01E9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F4C7-B219-481E-9335-0766946B9642}" type="datetimeFigureOut">
              <a:rPr lang="en-GB" smtClean="0"/>
              <a:pPr/>
              <a:t>11/03/2011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015E3-4ADB-430B-AFB3-16BBBD01E9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n-GB" sz="5000" dirty="0" smtClean="0">
                <a:latin typeface="Comic Sans MS" pitchFamily="66" charset="0"/>
              </a:rPr>
              <a:t>Paediatrics in Tanzania</a:t>
            </a:r>
            <a:endParaRPr lang="en-GB" sz="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345704"/>
          </a:xfrm>
        </p:spPr>
        <p:txBody>
          <a:bodyPr>
            <a:normAutofit fontScale="85000" lnSpcReduction="20000"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Amina Al-Yassin</a:t>
            </a:r>
          </a:p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Electives evening 2011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Malnutrition and anaemia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056784" cy="490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Premature baby, very ill, CPR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50" name="Picture 2" descr="C:\Users\Amina\Pictures\Summer 2010!\Tanzania\Arusha 3\Amina 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Microcephaly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912768" cy="493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Hydrocephalus, </a:t>
            </a:r>
            <a:r>
              <a:rPr lang="en-GB" dirty="0" err="1" smtClean="0">
                <a:latin typeface="Comic Sans MS" pitchFamily="66" charset="0"/>
              </a:rPr>
              <a:t>Spina</a:t>
            </a:r>
            <a:r>
              <a:rPr lang="en-GB" dirty="0" smtClean="0">
                <a:latin typeface="Comic Sans MS" pitchFamily="66" charset="0"/>
              </a:rPr>
              <a:t> Bifida and Sun setting eyes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074" name="Picture 2" descr="C:\Users\Amina\Pictures\Summer 2010!\Tanzania\Arusha 2a\DSC037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984776" cy="5094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Many happy stories too...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8" name="Picture 4" descr="C:\Users\Amina\Pictures\Summer 2010!\Tanzania\Arusha 3\Amina 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64288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Ethical scenarios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061048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Children with severe pneumonia turned away as couldn’t pay for treatment</a:t>
            </a:r>
          </a:p>
          <a:p>
            <a:r>
              <a:rPr lang="en-GB" sz="2800" dirty="0" smtClean="0">
                <a:latin typeface="Comic Sans MS" pitchFamily="66" charset="0"/>
              </a:rPr>
              <a:t>Patients imprisoned in hospital as couldn’t pay fees</a:t>
            </a:r>
          </a:p>
          <a:p>
            <a:r>
              <a:rPr lang="en-GB" sz="2800" dirty="0" smtClean="0">
                <a:latin typeface="Comic Sans MS" pitchFamily="66" charset="0"/>
              </a:rPr>
              <a:t>Running the neonatal unit and </a:t>
            </a:r>
            <a:r>
              <a:rPr lang="en-GB" sz="2800" dirty="0" err="1" smtClean="0">
                <a:latin typeface="Comic Sans MS" pitchFamily="66" charset="0"/>
              </a:rPr>
              <a:t>prem’s</a:t>
            </a:r>
            <a:r>
              <a:rPr lang="en-GB" sz="2800" dirty="0" smtClean="0">
                <a:latin typeface="Comic Sans MS" pitchFamily="66" charset="0"/>
              </a:rPr>
              <a:t> arresting</a:t>
            </a:r>
          </a:p>
          <a:p>
            <a:r>
              <a:rPr lang="en-GB" sz="2800" dirty="0" smtClean="0">
                <a:latin typeface="Comic Sans MS" pitchFamily="66" charset="0"/>
              </a:rPr>
              <a:t>Dealing with and certifying patient deaths</a:t>
            </a:r>
          </a:p>
          <a:p>
            <a:r>
              <a:rPr lang="en-GB" sz="2800" dirty="0" smtClean="0">
                <a:latin typeface="Comic Sans MS" pitchFamily="66" charset="0"/>
              </a:rPr>
              <a:t>Using the hospital’s scarce resources e.g. Scrubs and disposable equipment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4" name="10-Point Star 3"/>
          <p:cNvSpPr/>
          <p:nvPr/>
        </p:nvSpPr>
        <p:spPr>
          <a:xfrm>
            <a:off x="5796136" y="4581128"/>
            <a:ext cx="3168352" cy="2276872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Try and think about the ethical issues you’ll encounter and how you will deal with them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Experiences available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8164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581128"/>
            <a:ext cx="2528207" cy="207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052736"/>
            <a:ext cx="33123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861048"/>
            <a:ext cx="324036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0-Point Star 8"/>
          <p:cNvSpPr/>
          <p:nvPr/>
        </p:nvSpPr>
        <p:spPr>
          <a:xfrm>
            <a:off x="179512" y="4149080"/>
            <a:ext cx="2232248" cy="270892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You can tailor your experiences to your interests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40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GB" sz="4000" dirty="0" smtClean="0">
                <a:latin typeface="Comic Sans MS" pitchFamily="66" charset="0"/>
              </a:rPr>
              <a:t>Health </a:t>
            </a:r>
            <a:r>
              <a:rPr lang="en-GB" sz="4000" dirty="0" smtClean="0">
                <a:latin typeface="Comic Sans MS" pitchFamily="66" charset="0"/>
              </a:rPr>
              <a:t>is a state of complete physical, mental and social well-being and not merely the absence of disease or infirmity</a:t>
            </a:r>
            <a:endParaRPr lang="en-GB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Orphanages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1412776"/>
            <a:ext cx="42484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mina\Pictures\Summer 2010!\Tanzania\Arusha 3b\DSC04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4067944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Slums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40768"/>
            <a:ext cx="4038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39604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0-Point Star 6"/>
          <p:cNvSpPr/>
          <p:nvPr/>
        </p:nvSpPr>
        <p:spPr>
          <a:xfrm>
            <a:off x="0" y="4625752"/>
            <a:ext cx="3600400" cy="2232248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Try and get in contact with the communities you are visiting before you get there to see if there is anything you can bring with you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Overview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itchFamily="66" charset="0"/>
              </a:rPr>
              <a:t>Why Tanzania?</a:t>
            </a:r>
          </a:p>
          <a:p>
            <a:r>
              <a:rPr lang="en-GB" dirty="0" smtClean="0">
                <a:latin typeface="Comic Sans MS" pitchFamily="66" charset="0"/>
              </a:rPr>
              <a:t>The hospitals I worked in</a:t>
            </a:r>
          </a:p>
          <a:p>
            <a:r>
              <a:rPr lang="en-GB" dirty="0" smtClean="0">
                <a:latin typeface="Comic Sans MS" pitchFamily="66" charset="0"/>
              </a:rPr>
              <a:t>Conditions seen </a:t>
            </a:r>
          </a:p>
          <a:p>
            <a:r>
              <a:rPr lang="en-GB" dirty="0" smtClean="0">
                <a:latin typeface="Comic Sans MS" pitchFamily="66" charset="0"/>
              </a:rPr>
              <a:t>Experiences gained</a:t>
            </a:r>
          </a:p>
          <a:p>
            <a:r>
              <a:rPr lang="en-GB" dirty="0" smtClean="0">
                <a:latin typeface="Comic Sans MS" pitchFamily="66" charset="0"/>
              </a:rPr>
              <a:t>Other things to do in Tanzania</a:t>
            </a:r>
          </a:p>
          <a:p>
            <a:r>
              <a:rPr lang="en-GB" dirty="0" smtClean="0">
                <a:latin typeface="Comic Sans MS" pitchFamily="66" charset="0"/>
              </a:rPr>
              <a:t>How to fund your elective and other advice</a:t>
            </a:r>
          </a:p>
          <a:p>
            <a:r>
              <a:rPr lang="en-GB" dirty="0" smtClean="0">
                <a:latin typeface="Comic Sans MS" pitchFamily="66" charset="0"/>
              </a:rPr>
              <a:t>Contact information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Education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0386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3096"/>
            <a:ext cx="3744416" cy="22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Fun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098" name="Picture 2" descr="C:\Users\Amina\Pictures\Summer 2010!\Tanzania\Safari\Tarangire - 06.08.10\Ivory - only cool on eleph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715766" cy="3621021"/>
          </a:xfrm>
          <a:prstGeom prst="rect">
            <a:avLst/>
          </a:prstGeom>
          <a:noFill/>
        </p:spPr>
      </p:pic>
      <p:pic>
        <p:nvPicPr>
          <p:cNvPr id="4100" name="Picture 4" descr="C:\Users\Amina\Pictures\Summer 2010!\Tanzania\Zanzibar\Amina 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01108"/>
            <a:ext cx="3275856" cy="2456892"/>
          </a:xfrm>
          <a:prstGeom prst="rect">
            <a:avLst/>
          </a:prstGeom>
          <a:noFill/>
        </p:spPr>
      </p:pic>
      <p:pic>
        <p:nvPicPr>
          <p:cNvPr id="4099" name="Picture 3" descr="C:\Users\Amina\Pictures\Summer 2010!\Tanzania\Zanzibar\Amina 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276872"/>
            <a:ext cx="3563888" cy="2672916"/>
          </a:xfrm>
          <a:prstGeom prst="rect">
            <a:avLst/>
          </a:prstGeom>
          <a:noFill/>
        </p:spPr>
      </p:pic>
      <p:pic>
        <p:nvPicPr>
          <p:cNvPr id="4101" name="Picture 5" descr="C:\Users\Amina\Pictures\Summer 2010!\Tanzania\Arusha 3b\DSC046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484784"/>
            <a:ext cx="3834426" cy="5112568"/>
          </a:xfrm>
          <a:prstGeom prst="rect">
            <a:avLst/>
          </a:prstGeom>
          <a:noFill/>
        </p:spPr>
      </p:pic>
      <p:sp>
        <p:nvSpPr>
          <p:cNvPr id="9" name="10-Point Star 8"/>
          <p:cNvSpPr/>
          <p:nvPr/>
        </p:nvSpPr>
        <p:spPr>
          <a:xfrm>
            <a:off x="3275856" y="5085184"/>
            <a:ext cx="2304256" cy="177281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BUDGET! And (try to) stick to it!!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Practicalities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Comic Sans MS" pitchFamily="66" charset="0"/>
              </a:rPr>
              <a:t>Flights to Tanzania (around £500) </a:t>
            </a:r>
            <a:r>
              <a:rPr lang="en-GB" dirty="0" err="1" smtClean="0">
                <a:latin typeface="Comic Sans MS" pitchFamily="66" charset="0"/>
              </a:rPr>
              <a:t>A</a:t>
            </a:r>
            <a:r>
              <a:rPr lang="en-GB" dirty="0" err="1" smtClean="0">
                <a:latin typeface="Comic Sans MS" pitchFamily="66" charset="0"/>
              </a:rPr>
              <a:t>ccomodation</a:t>
            </a:r>
            <a:r>
              <a:rPr lang="en-GB" dirty="0" smtClean="0">
                <a:latin typeface="Comic Sans MS" pitchFamily="66" charset="0"/>
              </a:rPr>
              <a:t> (£8 a day) Stay with locals</a:t>
            </a:r>
          </a:p>
          <a:p>
            <a:r>
              <a:rPr lang="en-GB" dirty="0" smtClean="0">
                <a:latin typeface="Comic Sans MS" pitchFamily="66" charset="0"/>
              </a:rPr>
              <a:t>Think about how you’ll fund your elective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£1000 bursary from “Wellbeing of women/RCOG”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£500 bursary from “Edward Boyle memorial trust”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Start applying early!</a:t>
            </a:r>
          </a:p>
          <a:p>
            <a:r>
              <a:rPr lang="en-GB" dirty="0" smtClean="0">
                <a:latin typeface="Comic Sans MS" pitchFamily="66" charset="0"/>
              </a:rPr>
              <a:t>UCL elective pack </a:t>
            </a:r>
            <a:r>
              <a:rPr lang="en-GB" dirty="0" smtClean="0">
                <a:latin typeface="Comic Sans MS" pitchFamily="66" charset="0"/>
              </a:rPr>
              <a:t>(great airplane reading!) http</a:t>
            </a:r>
            <a:r>
              <a:rPr lang="en-GB" dirty="0" smtClean="0">
                <a:latin typeface="Comic Sans MS" pitchFamily="66" charset="0"/>
              </a:rPr>
              <a:t>://www.ucl.ac.uk/cihd/undergraduate/elective_info/elective_pack</a:t>
            </a:r>
          </a:p>
          <a:p>
            <a:r>
              <a:rPr lang="en-GB" dirty="0" smtClean="0">
                <a:latin typeface="Comic Sans MS" pitchFamily="66" charset="0"/>
              </a:rPr>
              <a:t>Always have a back-up plan! (just in case)</a:t>
            </a:r>
          </a:p>
          <a:p>
            <a:r>
              <a:rPr lang="en-GB" dirty="0" smtClean="0">
                <a:latin typeface="Comic Sans MS" pitchFamily="66" charset="0"/>
              </a:rPr>
              <a:t>Get in touch! (aa1708)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10-Point Star 3"/>
          <p:cNvSpPr/>
          <p:nvPr/>
        </p:nvSpPr>
        <p:spPr>
          <a:xfrm>
            <a:off x="7199784" y="5301208"/>
            <a:ext cx="1944216" cy="141277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 smtClean="0">
                <a:solidFill>
                  <a:schemeClr val="tx1"/>
                </a:solidFill>
                <a:latin typeface="Comic Sans MS" pitchFamily="66" charset="0"/>
              </a:rPr>
              <a:t>HAVE FUN!!!!</a:t>
            </a:r>
            <a:endParaRPr lang="en-GB" sz="2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Aim of my elective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GB" sz="4300" dirty="0" smtClean="0"/>
          </a:p>
          <a:p>
            <a:pPr algn="ctr">
              <a:buNone/>
            </a:pPr>
            <a:r>
              <a:rPr lang="en-GB" sz="4100" dirty="0" smtClean="0">
                <a:latin typeface="Comic Sans MS" pitchFamily="66" charset="0"/>
              </a:rPr>
              <a:t>“Health </a:t>
            </a:r>
            <a:r>
              <a:rPr lang="en-GB" sz="4100" dirty="0">
                <a:latin typeface="Comic Sans MS" pitchFamily="66" charset="0"/>
              </a:rPr>
              <a:t>is a state of complete physical, mental and social well-being and not merely the absence of disease or </a:t>
            </a:r>
            <a:r>
              <a:rPr lang="en-GB" sz="4100" dirty="0" smtClean="0">
                <a:latin typeface="Comic Sans MS" pitchFamily="66" charset="0"/>
              </a:rPr>
              <a:t>infirmity”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Why Tanzania?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itchFamily="66" charset="0"/>
              </a:rPr>
              <a:t>Very different to the UK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Probability of dying under five 118/1000 live </a:t>
            </a:r>
            <a:r>
              <a:rPr lang="en-GB" dirty="0" smtClean="0">
                <a:latin typeface="Comic Sans MS" pitchFamily="66" charset="0"/>
              </a:rPr>
              <a:t>births (UK:) </a:t>
            </a:r>
            <a:endParaRPr lang="en-GB" dirty="0" smtClean="0">
              <a:latin typeface="Comic Sans MS" pitchFamily="66" charset="0"/>
            </a:endParaRPr>
          </a:p>
          <a:p>
            <a:pPr lvl="1"/>
            <a:r>
              <a:rPr lang="en-GB" dirty="0" smtClean="0">
                <a:latin typeface="Comic Sans MS" pitchFamily="66" charset="0"/>
              </a:rPr>
              <a:t>Total expenditure on health per capita $45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1 doctor per 25’000 people, only 50 medical students enrolled per year</a:t>
            </a:r>
          </a:p>
          <a:p>
            <a:r>
              <a:rPr lang="en-GB" dirty="0" smtClean="0">
                <a:latin typeface="Comic Sans MS" pitchFamily="66" charset="0"/>
              </a:rPr>
              <a:t>Wide range of pathology, including HIV and infectious diseases</a:t>
            </a:r>
          </a:p>
          <a:p>
            <a:r>
              <a:rPr lang="en-GB" dirty="0" smtClean="0">
                <a:latin typeface="Comic Sans MS" pitchFamily="66" charset="0"/>
              </a:rPr>
              <a:t>Relatively safe</a:t>
            </a:r>
          </a:p>
          <a:p>
            <a:r>
              <a:rPr lang="en-GB" dirty="0" smtClean="0">
                <a:latin typeface="Comic Sans MS" pitchFamily="66" charset="0"/>
              </a:rPr>
              <a:t>Hospitals were easy to contact and welcoming!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ina\Pictures\Summer 2010!\Tanzania\Arusha 3b\DSC04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3003798" cy="40050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St Elizabeth’s hospital- </a:t>
            </a:r>
            <a:r>
              <a:rPr lang="en-GB" dirty="0" err="1" smtClean="0">
                <a:latin typeface="Comic Sans MS" pitchFamily="66" charset="0"/>
              </a:rPr>
              <a:t>Arusha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4032448" cy="276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780928"/>
            <a:ext cx="282841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Mount </a:t>
            </a:r>
            <a:r>
              <a:rPr lang="en-GB" dirty="0" err="1" smtClean="0">
                <a:latin typeface="Comic Sans MS" pitchFamily="66" charset="0"/>
              </a:rPr>
              <a:t>Meru</a:t>
            </a:r>
            <a:r>
              <a:rPr lang="en-GB" dirty="0" smtClean="0">
                <a:latin typeface="Comic Sans MS" pitchFamily="66" charset="0"/>
              </a:rPr>
              <a:t> hospital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50228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Amina\Pictures\Summer 2010!\Tanzania\Arusha 3\DSC03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4860032" cy="3645024"/>
          </a:xfrm>
          <a:prstGeom prst="rect">
            <a:avLst/>
          </a:prstGeom>
          <a:noFill/>
        </p:spPr>
      </p:pic>
      <p:sp>
        <p:nvSpPr>
          <p:cNvPr id="5" name="10-Point Star 4"/>
          <p:cNvSpPr/>
          <p:nvPr/>
        </p:nvSpPr>
        <p:spPr>
          <a:xfrm>
            <a:off x="395536" y="4437112"/>
            <a:ext cx="3600400" cy="2232248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Private/ State-run hospital contrast was very interesting. Think about the type of hospital you apply to as well as location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Conditions seen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 descr="C:\Users\Amina\Pictures\Summer 2010!\Tanzania\Arusha 2a\Amina 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176464" cy="5568619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611560" y="1700808"/>
            <a:ext cx="4248472" cy="9361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Adult conditions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7931224" cy="525658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LOTS of infectious diseases: malaria</a:t>
            </a:r>
            <a:r>
              <a:rPr lang="en-GB" dirty="0">
                <a:latin typeface="Comic Sans MS" pitchFamily="66" charset="0"/>
              </a:rPr>
              <a:t>, typhoid, brucellosis, tuberculosis and HIV </a:t>
            </a:r>
            <a:r>
              <a:rPr lang="en-GB" dirty="0" smtClean="0">
                <a:latin typeface="Comic Sans MS" pitchFamily="66" charset="0"/>
              </a:rPr>
              <a:t>infection</a:t>
            </a:r>
          </a:p>
          <a:p>
            <a:r>
              <a:rPr lang="en-GB" dirty="0" err="1" smtClean="0">
                <a:latin typeface="Comic Sans MS" pitchFamily="66" charset="0"/>
              </a:rPr>
              <a:t>Extrapulmonary</a:t>
            </a:r>
            <a:r>
              <a:rPr lang="en-GB" dirty="0" smtClean="0">
                <a:latin typeface="Comic Sans MS" pitchFamily="66" charset="0"/>
              </a:rPr>
              <a:t> TB</a:t>
            </a:r>
          </a:p>
          <a:p>
            <a:r>
              <a:rPr lang="en-GB" dirty="0" err="1" smtClean="0">
                <a:latin typeface="Comic Sans MS" pitchFamily="66" charset="0"/>
              </a:rPr>
              <a:t>Cryptococcal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meningitis</a:t>
            </a:r>
            <a:endParaRPr lang="en-GB" dirty="0" smtClean="0">
              <a:latin typeface="Comic Sans MS" pitchFamily="66" charset="0"/>
            </a:endParaRPr>
          </a:p>
          <a:p>
            <a:r>
              <a:rPr lang="en-GB" dirty="0" err="1" smtClean="0">
                <a:latin typeface="Comic Sans MS" pitchFamily="66" charset="0"/>
              </a:rPr>
              <a:t>Cryptosporidial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diarrhoea</a:t>
            </a: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Kaposi’s sarcoma</a:t>
            </a:r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Wasting syndrome</a:t>
            </a:r>
          </a:p>
          <a:p>
            <a:r>
              <a:rPr lang="en-GB" dirty="0" smtClean="0">
                <a:latin typeface="Comic Sans MS" pitchFamily="66" charset="0"/>
              </a:rPr>
              <a:t>HIV encephalitis</a:t>
            </a:r>
          </a:p>
          <a:p>
            <a:r>
              <a:rPr lang="en-GB" dirty="0" smtClean="0">
                <a:latin typeface="Comic Sans MS" pitchFamily="66" charset="0"/>
              </a:rPr>
              <a:t>Alcoholic </a:t>
            </a:r>
            <a:r>
              <a:rPr lang="en-GB" dirty="0" err="1" smtClean="0">
                <a:latin typeface="Comic Sans MS" pitchFamily="66" charset="0"/>
              </a:rPr>
              <a:t>hallucinosis</a:t>
            </a: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Myocardial infarction</a:t>
            </a:r>
          </a:p>
          <a:p>
            <a:r>
              <a:rPr lang="en-GB" dirty="0" smtClean="0">
                <a:latin typeface="Comic Sans MS" pitchFamily="66" charset="0"/>
              </a:rPr>
              <a:t>Steven Johnson syndrome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Paediatric conditions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latin typeface="Comic Sans MS" pitchFamily="66" charset="0"/>
              </a:rPr>
              <a:t>Tetanus</a:t>
            </a:r>
          </a:p>
          <a:p>
            <a:r>
              <a:rPr lang="en-GB" dirty="0" smtClean="0">
                <a:latin typeface="Comic Sans MS" pitchFamily="66" charset="0"/>
              </a:rPr>
              <a:t>Malnutrition: Kwashiorkor</a:t>
            </a:r>
          </a:p>
          <a:p>
            <a:r>
              <a:rPr lang="en-GB" dirty="0" smtClean="0">
                <a:latin typeface="Comic Sans MS" pitchFamily="66" charset="0"/>
              </a:rPr>
              <a:t>Severe sickle cell disease with chronic </a:t>
            </a:r>
            <a:r>
              <a:rPr lang="en-GB" dirty="0" err="1" smtClean="0">
                <a:latin typeface="Comic Sans MS" pitchFamily="66" charset="0"/>
              </a:rPr>
              <a:t>osteomyelitis</a:t>
            </a:r>
            <a:r>
              <a:rPr lang="en-GB" dirty="0" smtClean="0">
                <a:latin typeface="Comic Sans MS" pitchFamily="66" charset="0"/>
              </a:rPr>
              <a:t> and severe skin wounds</a:t>
            </a:r>
          </a:p>
          <a:p>
            <a:r>
              <a:rPr lang="en-GB" dirty="0" smtClean="0">
                <a:latin typeface="Comic Sans MS" pitchFamily="66" charset="0"/>
              </a:rPr>
              <a:t>Cholera</a:t>
            </a:r>
          </a:p>
          <a:p>
            <a:r>
              <a:rPr lang="en-GB" dirty="0" smtClean="0">
                <a:latin typeface="Comic Sans MS" pitchFamily="66" charset="0"/>
              </a:rPr>
              <a:t>Teratology of </a:t>
            </a:r>
            <a:r>
              <a:rPr lang="en-GB" dirty="0" err="1" smtClean="0">
                <a:latin typeface="Comic Sans MS" pitchFamily="66" charset="0"/>
              </a:rPr>
              <a:t>Fallot</a:t>
            </a: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TB: Pulmonary, peritoneal, pleural and abdominal</a:t>
            </a:r>
          </a:p>
          <a:p>
            <a:r>
              <a:rPr lang="en-GB" dirty="0" err="1" smtClean="0">
                <a:latin typeface="Comic Sans MS" pitchFamily="66" charset="0"/>
              </a:rPr>
              <a:t>Nephrotic</a:t>
            </a:r>
            <a:r>
              <a:rPr lang="en-GB" dirty="0" smtClean="0">
                <a:latin typeface="Comic Sans MS" pitchFamily="66" charset="0"/>
              </a:rPr>
              <a:t> syndrome</a:t>
            </a:r>
          </a:p>
          <a:p>
            <a:r>
              <a:rPr lang="en-GB" dirty="0" smtClean="0">
                <a:latin typeface="Comic Sans MS" pitchFamily="66" charset="0"/>
              </a:rPr>
              <a:t>Severe pneumonia</a:t>
            </a:r>
          </a:p>
          <a:p>
            <a:r>
              <a:rPr lang="en-GB" dirty="0" smtClean="0">
                <a:latin typeface="Comic Sans MS" pitchFamily="66" charset="0"/>
              </a:rPr>
              <a:t>70% body burns</a:t>
            </a:r>
          </a:p>
          <a:p>
            <a:r>
              <a:rPr lang="en-GB" dirty="0" smtClean="0">
                <a:latin typeface="Comic Sans MS" pitchFamily="66" charset="0"/>
              </a:rPr>
              <a:t>Severe diarrhoea, Cholera</a:t>
            </a:r>
          </a:p>
          <a:p>
            <a:r>
              <a:rPr lang="en-GB" dirty="0" smtClean="0">
                <a:latin typeface="Comic Sans MS" pitchFamily="66" charset="0"/>
              </a:rPr>
              <a:t>Cerebral palsy and Downs syndrome</a:t>
            </a:r>
          </a:p>
          <a:p>
            <a:r>
              <a:rPr lang="en-GB" dirty="0" err="1" smtClean="0">
                <a:latin typeface="Comic Sans MS" pitchFamily="66" charset="0"/>
              </a:rPr>
              <a:t>Hepatoma</a:t>
            </a:r>
            <a:r>
              <a:rPr lang="en-GB" dirty="0" smtClean="0">
                <a:latin typeface="Comic Sans MS" pitchFamily="66" charset="0"/>
              </a:rPr>
              <a:t> in a two month old baby</a:t>
            </a:r>
          </a:p>
          <a:p>
            <a:r>
              <a:rPr lang="en-GB" dirty="0" err="1" smtClean="0">
                <a:latin typeface="Comic Sans MS" pitchFamily="66" charset="0"/>
              </a:rPr>
              <a:t>Aplastic</a:t>
            </a:r>
            <a:r>
              <a:rPr lang="en-GB" dirty="0" smtClean="0">
                <a:latin typeface="Comic Sans MS" pitchFamily="66" charset="0"/>
              </a:rPr>
              <a:t> anaemia</a:t>
            </a:r>
          </a:p>
          <a:p>
            <a:r>
              <a:rPr lang="en-GB" dirty="0" err="1" smtClean="0">
                <a:latin typeface="Comic Sans MS" pitchFamily="66" charset="0"/>
              </a:rPr>
              <a:t>Guilliam-Barre</a:t>
            </a:r>
            <a:endParaRPr lang="en-GB" dirty="0" smtClean="0">
              <a:latin typeface="Comic Sans MS" pitchFamily="66" charset="0"/>
            </a:endParaRPr>
          </a:p>
          <a:p>
            <a:r>
              <a:rPr lang="en-GB" dirty="0" err="1" smtClean="0">
                <a:latin typeface="Comic Sans MS" pitchFamily="66" charset="0"/>
              </a:rPr>
              <a:t>Pneumocystis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carnii</a:t>
            </a:r>
            <a:r>
              <a:rPr lang="en-GB" dirty="0" smtClean="0">
                <a:latin typeface="Comic Sans MS" pitchFamily="66" charset="0"/>
              </a:rPr>
              <a:t> pneumonia</a:t>
            </a:r>
            <a:endParaRPr lang="en-GB" dirty="0"/>
          </a:p>
        </p:txBody>
      </p:sp>
      <p:sp>
        <p:nvSpPr>
          <p:cNvPr id="4" name="10-Point Star 3"/>
          <p:cNvSpPr/>
          <p:nvPr/>
        </p:nvSpPr>
        <p:spPr>
          <a:xfrm>
            <a:off x="5076056" y="4365104"/>
            <a:ext cx="3600400" cy="2232248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Read up on tropical diseases before you go! The Oxford handbook of tropical medicine will be more useful than the OHCM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571</Words>
  <Application>Microsoft Office PowerPoint</Application>
  <PresentationFormat>On-screen Show (4:3)</PresentationFormat>
  <Paragraphs>99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Paediatrics in Tanzania</vt:lpstr>
      <vt:lpstr>Overview</vt:lpstr>
      <vt:lpstr>Aim of my elective</vt:lpstr>
      <vt:lpstr>Why Tanzania?</vt:lpstr>
      <vt:lpstr>St Elizabeth’s hospital- Arusha</vt:lpstr>
      <vt:lpstr>Mount Meru hospital</vt:lpstr>
      <vt:lpstr>Conditions seen</vt:lpstr>
      <vt:lpstr>Adult conditions</vt:lpstr>
      <vt:lpstr>Paediatric conditions</vt:lpstr>
      <vt:lpstr>Malnutrition and anaemia </vt:lpstr>
      <vt:lpstr>Premature baby, very ill, CPR</vt:lpstr>
      <vt:lpstr>Microcephaly</vt:lpstr>
      <vt:lpstr>Hydrocephalus, Spina Bifida and Sun setting eyes</vt:lpstr>
      <vt:lpstr>Many happy stories too...</vt:lpstr>
      <vt:lpstr>Ethical scenarios</vt:lpstr>
      <vt:lpstr>Experiences available</vt:lpstr>
      <vt:lpstr>Slide 17</vt:lpstr>
      <vt:lpstr>Orphanages</vt:lpstr>
      <vt:lpstr>Slums</vt:lpstr>
      <vt:lpstr>Education</vt:lpstr>
      <vt:lpstr>Fun</vt:lpstr>
      <vt:lpstr>Practicalities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Paediatrics in Tanzania</dc:title>
  <dc:creator>Amina</dc:creator>
  <cp:lastModifiedBy>Amina</cp:lastModifiedBy>
  <cp:revision>18</cp:revision>
  <dcterms:created xsi:type="dcterms:W3CDTF">2011-03-10T16:12:03Z</dcterms:created>
  <dcterms:modified xsi:type="dcterms:W3CDTF">2011-03-11T11:32:43Z</dcterms:modified>
</cp:coreProperties>
</file>