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58" r:id="rId3"/>
    <p:sldId id="261" r:id="rId4"/>
    <p:sldId id="259" r:id="rId5"/>
    <p:sldId id="264" r:id="rId6"/>
    <p:sldId id="263" r:id="rId7"/>
    <p:sldId id="270" r:id="rId8"/>
    <p:sldId id="262" r:id="rId9"/>
    <p:sldId id="265" r:id="rId10"/>
    <p:sldId id="266" r:id="rId11"/>
    <p:sldId id="273" r:id="rId1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3213" autoAdjust="0"/>
  </p:normalViewPr>
  <p:slideViewPr>
    <p:cSldViewPr>
      <p:cViewPr varScale="1">
        <p:scale>
          <a:sx n="73" d="100"/>
          <a:sy n="73" d="100"/>
        </p:scale>
        <p:origin x="-1157"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1C4716D4-49C9-4BAB-A2E9-3BAE35E65426}" type="datetimeFigureOut">
              <a:rPr lang="en-GB"/>
              <a:pPr>
                <a:defRPr/>
              </a:pPr>
              <a:t>17/03/2011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84F8D6A-C907-41B6-9C38-608F5B563B0E}"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dirty="0" smtClean="0"/>
              <a:t>Hi my name’s Lily and I’m going to give a brief talk about my elective in the Solomon </a:t>
            </a:r>
            <a:r>
              <a:rPr lang="en-GB" dirty="0" smtClean="0"/>
              <a:t>Islands.  </a:t>
            </a:r>
            <a:endParaRPr lang="en-GB" dirty="0" smtClean="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2222ECF-7601-4AB1-A784-BBBA9BD6B627}" type="slidenum">
              <a:rPr lang="en-GB"/>
              <a:pPr fontAlgn="base">
                <a:spcBef>
                  <a:spcPct val="0"/>
                </a:spcBef>
                <a:spcAft>
                  <a:spcPct val="0"/>
                </a:spcAft>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Most importantly, get an</a:t>
            </a:r>
            <a:r>
              <a:rPr lang="en-GB" baseline="0" dirty="0" smtClean="0"/>
              <a:t> incredible insight into a another country and another culture.  </a:t>
            </a:r>
          </a:p>
          <a:p>
            <a:r>
              <a:rPr lang="en-GB" baseline="0" dirty="0" smtClean="0"/>
              <a:t>On a lot of electives it’s quite easy to just get signed off in your 1</a:t>
            </a:r>
            <a:r>
              <a:rPr lang="en-GB" baseline="30000" dirty="0" smtClean="0"/>
              <a:t>st</a:t>
            </a:r>
            <a:r>
              <a:rPr lang="en-GB" baseline="0" dirty="0" smtClean="0"/>
              <a:t> week and then go on holiday, but that’s not really the point of elective.  I think we’re all really </a:t>
            </a:r>
            <a:r>
              <a:rPr lang="en-GB" baseline="0" dirty="0" err="1" smtClean="0"/>
              <a:t>priviledged</a:t>
            </a:r>
            <a:r>
              <a:rPr lang="en-GB" baseline="0" dirty="0" smtClean="0"/>
              <a:t> that we’re welcomed into another country’s hospitals and homes and from the experiences in hospital, the people that you meet there – patients, relatives, doctors, nurses, midwives etc, that’s how you get an real insight into another culture that you’ll never get if you’re just a tourist.  </a:t>
            </a:r>
          </a:p>
          <a:p>
            <a:r>
              <a:rPr lang="en-GB" baseline="0" dirty="0" smtClean="0"/>
              <a:t>And the people that you meet in the hospitals were the ones that I shared wonderful, unforgettable moments with – the incredible SI hospitality and warmth of heart in the 50</a:t>
            </a:r>
            <a:r>
              <a:rPr lang="en-GB" baseline="30000" dirty="0" smtClean="0"/>
              <a:t>th</a:t>
            </a:r>
            <a:r>
              <a:rPr lang="en-GB" baseline="0" dirty="0" smtClean="0"/>
              <a:t> </a:t>
            </a:r>
            <a:r>
              <a:rPr lang="en-GB" baseline="0" dirty="0" err="1" smtClean="0"/>
              <a:t>bday</a:t>
            </a:r>
            <a:r>
              <a:rPr lang="en-GB" baseline="0" dirty="0" smtClean="0"/>
              <a:t> of Yvonne the electives coordinator full of music, singing and food, the perfect final day I spent in </a:t>
            </a:r>
            <a:r>
              <a:rPr lang="en-GB" baseline="0" dirty="0" err="1" smtClean="0"/>
              <a:t>Gizo</a:t>
            </a:r>
            <a:r>
              <a:rPr lang="en-GB" baseline="0" dirty="0" smtClean="0"/>
              <a:t> visiting </a:t>
            </a:r>
            <a:r>
              <a:rPr lang="en-GB" baseline="0" dirty="0" err="1" smtClean="0"/>
              <a:t>Simbo</a:t>
            </a:r>
            <a:r>
              <a:rPr lang="en-GB" baseline="0" dirty="0" smtClean="0"/>
              <a:t> the home island of one of the theatre nurses (this is her village and </a:t>
            </a:r>
            <a:r>
              <a:rPr lang="en-GB" baseline="0" dirty="0" err="1" smtClean="0"/>
              <a:t>Lali’s</a:t>
            </a:r>
            <a:r>
              <a:rPr lang="en-GB" baseline="0" dirty="0" smtClean="0"/>
              <a:t> the one with the chicken!), to a family who lived in the tiny village of </a:t>
            </a:r>
            <a:r>
              <a:rPr lang="en-GB" baseline="0" dirty="0" err="1" smtClean="0"/>
              <a:t>Searhaghi</a:t>
            </a:r>
            <a:r>
              <a:rPr lang="en-GB" baseline="0" dirty="0" smtClean="0"/>
              <a:t> who adopted us elective students – unforgettable paradise evenings eating with them by kerosene lamp under an </a:t>
            </a:r>
            <a:r>
              <a:rPr lang="en-GB" baseline="0" dirty="0" err="1" smtClean="0"/>
              <a:t>increible</a:t>
            </a:r>
            <a:r>
              <a:rPr lang="en-GB" baseline="0" dirty="0" smtClean="0"/>
              <a:t> sky, after a day of island hopping and learning to reef fish with improvised coke cans and line.</a:t>
            </a:r>
          </a:p>
          <a:p>
            <a:r>
              <a:rPr lang="en-GB" baseline="0" dirty="0" smtClean="0"/>
              <a:t>You learn a lot about yourself and about others – and it’ll never be so easy again!  So take advantage of it!</a:t>
            </a:r>
            <a:endParaRPr lang="en-GB" dirty="0" smtClean="0"/>
          </a:p>
        </p:txBody>
      </p:sp>
      <p:sp>
        <p:nvSpPr>
          <p:cNvPr id="4" name="Slide Number Placeholder 3"/>
          <p:cNvSpPr>
            <a:spLocks noGrp="1"/>
          </p:cNvSpPr>
          <p:nvPr>
            <p:ph type="sldNum" sz="quarter" idx="10"/>
          </p:nvPr>
        </p:nvSpPr>
        <p:spPr/>
        <p:txBody>
          <a:bodyPr/>
          <a:lstStyle/>
          <a:p>
            <a:pPr>
              <a:defRPr/>
            </a:pPr>
            <a:fld id="{E84F8D6A-C907-41B6-9C38-608F5B563B0E}" type="slidenum">
              <a:rPr lang="en-GB" smtClean="0"/>
              <a:pPr>
                <a:defRPr/>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Most of us could witter on for hours about what we got up to on our electives, so this is going to be an overview of some highlights of the things I got up to and saw on my elective and the main things that I got out of it, and hopefully it will interest you,</a:t>
            </a:r>
            <a:r>
              <a:rPr lang="en-GB" baseline="0" dirty="0" smtClean="0"/>
              <a:t> and maybe inspire you when you’re thinking about what you want to do and where you want to go.</a:t>
            </a:r>
            <a:endParaRPr lang="en-GB" dirty="0"/>
          </a:p>
        </p:txBody>
      </p:sp>
      <p:sp>
        <p:nvSpPr>
          <p:cNvPr id="4" name="Slide Number Placeholder 3"/>
          <p:cNvSpPr>
            <a:spLocks noGrp="1"/>
          </p:cNvSpPr>
          <p:nvPr>
            <p:ph type="sldNum" sz="quarter" idx="10"/>
          </p:nvPr>
        </p:nvSpPr>
        <p:spPr/>
        <p:txBody>
          <a:bodyPr/>
          <a:lstStyle/>
          <a:p>
            <a:pPr>
              <a:defRPr/>
            </a:pPr>
            <a:fld id="{E84F8D6A-C907-41B6-9C38-608F5B563B0E}" type="slidenum">
              <a:rPr lang="en-GB" smtClean="0"/>
              <a:pPr>
                <a:defRPr/>
              </a:pPr>
              <a:t>11</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dirty="0" smtClean="0"/>
              <a:t>So this is generally what I heard when I told people about where I was planning to go!  </a:t>
            </a:r>
          </a:p>
          <a:p>
            <a:pPr>
              <a:spcBef>
                <a:spcPct val="0"/>
              </a:spcBef>
            </a:pPr>
            <a:endParaRPr lang="en-GB" dirty="0" smtClean="0"/>
          </a:p>
          <a:p>
            <a:pPr>
              <a:spcBef>
                <a:spcPct val="0"/>
              </a:spcBef>
            </a:pPr>
            <a:r>
              <a:rPr lang="en-GB" dirty="0" smtClean="0"/>
              <a:t>Ancient island archipelago (never connected – incredible wildlife – in the water and out! )</a:t>
            </a:r>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2369113-E79D-41EB-A812-9436B205910F}" type="slidenum">
              <a:rPr lang="en-GB"/>
              <a:pPr fontAlgn="base">
                <a:spcBef>
                  <a:spcPct val="0"/>
                </a:spcBef>
                <a:spcAft>
                  <a:spcPct val="0"/>
                </a:spcAft>
              </a:pPr>
              <a:t>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buFontTx/>
              <a:buChar char="•"/>
            </a:pPr>
            <a:r>
              <a:rPr lang="en-GB" dirty="0" smtClean="0"/>
              <a:t>Exciting wildlife and exciting culture</a:t>
            </a:r>
            <a:endParaRPr lang="en-GB" dirty="0" smtClean="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1031CB2-201E-427A-A5C1-47275376A329}" type="slidenum">
              <a:rPr lang="en-GB"/>
              <a:pPr fontAlgn="base">
                <a:spcBef>
                  <a:spcPct val="0"/>
                </a:spcBef>
                <a:spcAft>
                  <a:spcPct val="0"/>
                </a:spcAft>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p:spPr>
      </p:sp>
      <p:sp>
        <p:nvSpPr>
          <p:cNvPr id="34819" name="Rectangle 3"/>
          <p:cNvSpPr>
            <a:spLocks noGrp="1"/>
          </p:cNvSpPr>
          <p:nvPr>
            <p:ph type="body" idx="1"/>
          </p:nvPr>
        </p:nvSpPr>
        <p:spPr bwMode="auto">
          <a:noFill/>
        </p:spPr>
        <p:txBody>
          <a:bodyPr wrap="square" numCol="1" anchor="t" anchorCtr="0" compatLnSpc="1">
            <a:prstTxWarp prst="textNoShape">
              <a:avLst/>
            </a:prstTxWarp>
          </a:bodyPr>
          <a:lstStyle/>
          <a:p>
            <a:r>
              <a:rPr lang="en-GB" dirty="0" smtClean="0"/>
              <a:t>The only referral hospital in the </a:t>
            </a:r>
            <a:r>
              <a:rPr lang="en-GB" dirty="0" err="1" smtClean="0"/>
              <a:t>Solomons</a:t>
            </a:r>
            <a:r>
              <a:rPr lang="en-GB" dirty="0" smtClean="0"/>
              <a:t>, by far </a:t>
            </a:r>
            <a:r>
              <a:rPr lang="en-GB" dirty="0" smtClean="0"/>
              <a:t>the largest and best </a:t>
            </a:r>
            <a:r>
              <a:rPr lang="en-GB" dirty="0" smtClean="0"/>
              <a:t>equipped, situated in </a:t>
            </a:r>
            <a:r>
              <a:rPr lang="en-GB" dirty="0" smtClean="0"/>
              <a:t>the capital Honiara – right up against the </a:t>
            </a:r>
            <a:r>
              <a:rPr lang="en-GB" dirty="0" smtClean="0"/>
              <a:t>sea.</a:t>
            </a:r>
          </a:p>
          <a:p>
            <a:r>
              <a:rPr lang="en-GB" dirty="0" smtClean="0"/>
              <a:t>Has most of the departments which you’d expect </a:t>
            </a:r>
          </a:p>
          <a:p>
            <a:r>
              <a:rPr lang="en-GB" dirty="0" smtClean="0"/>
              <a:t>Spent my time there in the A&amp;E and O&amp;G departments- though it’s really flexible – all</a:t>
            </a:r>
            <a:r>
              <a:rPr lang="en-GB" baseline="0" dirty="0" smtClean="0"/>
              <a:t> departments are open to medical students.</a:t>
            </a:r>
            <a:endParaRPr lang="en-GB"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GB" dirty="0" err="1" smtClean="0"/>
              <a:t>Resus</a:t>
            </a:r>
            <a:r>
              <a:rPr lang="en-GB" dirty="0" smtClean="0"/>
              <a:t>, main A&amp;E (they called it outpatients),</a:t>
            </a:r>
            <a:r>
              <a:rPr lang="en-GB" baseline="0" dirty="0" smtClean="0"/>
              <a:t> MAU</a:t>
            </a:r>
          </a:p>
          <a:p>
            <a:pPr marL="228600" marR="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GB" baseline="0" dirty="0" smtClean="0"/>
              <a:t>Given as much responsibility as you could take – also able to ask for help, nurses amazing – highly qualified and v experienced, doctors v helpful</a:t>
            </a:r>
          </a:p>
          <a:p>
            <a:pPr marL="228600" indent="-228600">
              <a:buFont typeface="+mj-lt"/>
              <a:buAutoNum type="arabicPeriod"/>
            </a:pPr>
            <a:r>
              <a:rPr lang="en-GB" baseline="0" dirty="0" smtClean="0"/>
              <a:t>Shortage of doctors – often only one other there, and that person was often the equivalent of an F1.  Also, while I was there, there was no consultant for A&amp;E – so an F1 (and me) in charge of the whole of A&amp;E – puts things into perspective!</a:t>
            </a:r>
          </a:p>
          <a:p>
            <a:pPr marL="228600" indent="-228600">
              <a:buFont typeface="+mj-lt"/>
              <a:buAutoNum type="arabicPeriod"/>
            </a:pPr>
            <a:r>
              <a:rPr lang="en-GB" baseline="0" dirty="0" smtClean="0"/>
              <a:t>I spent a lot of time in charge of ‘Outpatients’ – other doctor would hop between areas as required, but also got experience in minor trauma – suturing, </a:t>
            </a:r>
            <a:r>
              <a:rPr lang="en-GB" baseline="0" dirty="0" err="1" smtClean="0"/>
              <a:t>debridements</a:t>
            </a:r>
            <a:r>
              <a:rPr lang="en-GB" baseline="0" dirty="0" smtClean="0"/>
              <a:t>, as much </a:t>
            </a:r>
            <a:r>
              <a:rPr lang="en-GB" baseline="0" dirty="0" err="1" smtClean="0"/>
              <a:t>cannulation</a:t>
            </a:r>
            <a:r>
              <a:rPr lang="en-GB" baseline="0" dirty="0" smtClean="0"/>
              <a:t> experience as one could hope for – including paediatric! </a:t>
            </a:r>
          </a:p>
          <a:p>
            <a:pPr marL="228600" indent="-228600">
              <a:buFont typeface="+mj-lt"/>
              <a:buAutoNum type="arabicPeriod"/>
            </a:pPr>
            <a:r>
              <a:rPr lang="en-GB" baseline="0" dirty="0" smtClean="0"/>
              <a:t>Huge range of things – lots of gastroenteritis and dehydration (kiddies), lots of accidents, often involving children (puts a new view on H&amp;S) – e.g. </a:t>
            </a:r>
            <a:r>
              <a:rPr lang="en-GB" baseline="0" dirty="0" err="1" smtClean="0"/>
              <a:t>Paeds</a:t>
            </a:r>
            <a:r>
              <a:rPr lang="en-GB" baseline="0" dirty="0" smtClean="0"/>
              <a:t> burns, worms, lots of asthma, also saw my first cardiac arrests – quite a traumatic experience in the </a:t>
            </a:r>
            <a:r>
              <a:rPr lang="en-GB" baseline="0" dirty="0" err="1" smtClean="0"/>
              <a:t>resus</a:t>
            </a:r>
            <a:r>
              <a:rPr lang="en-GB" baseline="0" dirty="0" smtClean="0"/>
              <a:t> room with a severe asthma attack, an MI and a trauma patient – one pulse </a:t>
            </a:r>
            <a:r>
              <a:rPr lang="en-GB" baseline="0" dirty="0" err="1" smtClean="0"/>
              <a:t>oximeter</a:t>
            </a:r>
            <a:r>
              <a:rPr lang="en-GB" baseline="0" dirty="0" smtClean="0"/>
              <a:t> between them, not enough staff.  Horrid.</a:t>
            </a:r>
          </a:p>
          <a:p>
            <a:pPr marL="228600" indent="-228600">
              <a:buFont typeface="+mj-lt"/>
              <a:buAutoNum type="arabicPeriod"/>
            </a:pPr>
            <a:r>
              <a:rPr lang="en-GB" baseline="0" dirty="0" smtClean="0"/>
              <a:t>Limited resources </a:t>
            </a:r>
          </a:p>
          <a:p>
            <a:pPr marL="685800" lvl="1" indent="-228600">
              <a:buFont typeface="+mj-lt"/>
              <a:buAutoNum type="arabicPeriod"/>
            </a:pPr>
            <a:r>
              <a:rPr lang="en-GB" baseline="0" dirty="0" smtClean="0"/>
              <a:t>Medications – </a:t>
            </a:r>
            <a:r>
              <a:rPr lang="en-GB" baseline="0" dirty="0" err="1" smtClean="0"/>
              <a:t>cloxacillin</a:t>
            </a:r>
            <a:r>
              <a:rPr lang="en-GB" baseline="0" dirty="0" smtClean="0"/>
              <a:t>, </a:t>
            </a:r>
            <a:r>
              <a:rPr lang="en-GB" baseline="0" dirty="0" err="1" smtClean="0"/>
              <a:t>lamotrigine</a:t>
            </a:r>
            <a:r>
              <a:rPr lang="en-GB" baseline="0" dirty="0" smtClean="0"/>
              <a:t> (young girl who had come in post-fit, known epileptic after falling from a guava tree at 4yr, with v poor control – erratic </a:t>
            </a:r>
            <a:r>
              <a:rPr lang="en-GB" baseline="0" dirty="0" err="1" smtClean="0"/>
              <a:t>phenobarbitol</a:t>
            </a:r>
            <a:r>
              <a:rPr lang="en-GB" baseline="0" dirty="0" smtClean="0"/>
              <a:t> and </a:t>
            </a:r>
            <a:r>
              <a:rPr lang="en-GB" baseline="0" dirty="0" err="1" smtClean="0"/>
              <a:t>phenytoin</a:t>
            </a:r>
            <a:r>
              <a:rPr lang="en-GB" baseline="0" dirty="0" smtClean="0"/>
              <a:t>, seizures approx 1x/week, v small for her age, FTT – hadn’t been on medications for weeks as the family had run out, subsistence farmers miles away from the hospital)</a:t>
            </a:r>
          </a:p>
          <a:p>
            <a:pPr marL="685800" lvl="1" indent="-228600">
              <a:buFont typeface="+mj-lt"/>
              <a:buAutoNum type="arabicPeriod"/>
            </a:pPr>
            <a:r>
              <a:rPr lang="en-GB" baseline="0" dirty="0" smtClean="0"/>
              <a:t>Investigations – means you really do have to rely on your history (therefore why learning pidgin was vital) and examination</a:t>
            </a:r>
          </a:p>
          <a:p>
            <a:pPr marL="685800" lvl="1" indent="-228600">
              <a:buFont typeface="+mj-lt"/>
              <a:buAutoNum type="arabicPeriod"/>
            </a:pPr>
            <a:r>
              <a:rPr lang="en-GB" baseline="0" dirty="0" smtClean="0"/>
              <a:t>People and infrastructure – lack of primary care as we know it</a:t>
            </a:r>
          </a:p>
          <a:p>
            <a:pPr marL="228600" lvl="0" indent="-228600">
              <a:buFont typeface="+mj-lt"/>
              <a:buAutoNum type="arabicPeriod"/>
            </a:pPr>
            <a:r>
              <a:rPr lang="en-GB" baseline="0" dirty="0" smtClean="0"/>
              <a:t>Pressure – you learn a lot about yourself, have to be imaginative</a:t>
            </a:r>
          </a:p>
        </p:txBody>
      </p:sp>
      <p:sp>
        <p:nvSpPr>
          <p:cNvPr id="4" name="Slide Number Placeholder 3"/>
          <p:cNvSpPr>
            <a:spLocks noGrp="1"/>
          </p:cNvSpPr>
          <p:nvPr>
            <p:ph type="sldNum" sz="quarter" idx="10"/>
          </p:nvPr>
        </p:nvSpPr>
        <p:spPr/>
        <p:txBody>
          <a:bodyPr/>
          <a:lstStyle/>
          <a:p>
            <a:pPr>
              <a:defRPr/>
            </a:pPr>
            <a:fld id="{E84F8D6A-C907-41B6-9C38-608F5B563B0E}" type="slidenum">
              <a:rPr lang="en-GB" smtClean="0"/>
              <a:pPr>
                <a:defRPr/>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TextEdit="1"/>
          </p:cNvSpPr>
          <p:nvPr>
            <p:ph type="sldImg"/>
          </p:nvPr>
        </p:nvSpPr>
        <p:spPr bwMode="auto">
          <a:noFill/>
          <a:ln>
            <a:solidFill>
              <a:srgbClr val="000000"/>
            </a:solidFill>
            <a:miter lim="800000"/>
            <a:headEnd/>
            <a:tailEnd/>
          </a:ln>
        </p:spPr>
      </p:sp>
      <p:sp>
        <p:nvSpPr>
          <p:cNvPr id="35843"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buAutoNum type="arabicParenR"/>
            </a:pPr>
            <a:r>
              <a:rPr lang="en-GB" dirty="0" smtClean="0"/>
              <a:t>A real eye-opener – v young women as well as lots of grand </a:t>
            </a:r>
            <a:r>
              <a:rPr lang="en-GB" dirty="0" err="1" smtClean="0"/>
              <a:t>multips</a:t>
            </a:r>
            <a:r>
              <a:rPr lang="en-GB" dirty="0" smtClean="0"/>
              <a:t> who had had 8+ children. No pain relief.</a:t>
            </a:r>
          </a:p>
          <a:p>
            <a:pPr marL="228600" indent="-228600">
              <a:buAutoNum type="arabicParenR"/>
            </a:pPr>
            <a:r>
              <a:rPr lang="en-GB" dirty="0" smtClean="0"/>
              <a:t>Lots of practical clinical experience – lots of malaria</a:t>
            </a:r>
            <a:r>
              <a:rPr lang="en-GB" baseline="0" dirty="0" smtClean="0"/>
              <a:t> and </a:t>
            </a:r>
            <a:r>
              <a:rPr lang="en-GB" dirty="0" smtClean="0"/>
              <a:t>huge spleens in a lot of the women admitted to the antenatal ward,</a:t>
            </a:r>
            <a:r>
              <a:rPr lang="en-GB" baseline="0" dirty="0" smtClean="0"/>
              <a:t> HAVE to be good at assessing lie, engagement, rate of contractions and FHR, vaginal examinations, normal deliveries, episiotomies, suturing, experience in theatre, post-partum </a:t>
            </a:r>
            <a:r>
              <a:rPr lang="en-GB" baseline="0" dirty="0" err="1" smtClean="0"/>
              <a:t>heamorrhage</a:t>
            </a:r>
            <a:r>
              <a:rPr lang="en-GB" baseline="0" dirty="0" smtClean="0"/>
              <a:t> and also the rather overlooked aspect of how to care for a woman throughout a pregnancy with no pain relief!</a:t>
            </a:r>
          </a:p>
          <a:p>
            <a:pPr marL="228600" indent="-228600">
              <a:buAutoNum type="arabicParenR"/>
            </a:pPr>
            <a:r>
              <a:rPr lang="en-GB" baseline="0" dirty="0" smtClean="0"/>
              <a:t>V busy department – women on floor, babies in the </a:t>
            </a:r>
            <a:r>
              <a:rPr lang="en-GB" baseline="0" dirty="0" err="1" smtClean="0"/>
              <a:t>rescusitors</a:t>
            </a:r>
            <a:endParaRPr lang="en-GB" baseline="0" dirty="0" smtClean="0"/>
          </a:p>
          <a:p>
            <a:pPr marL="228600" indent="-228600">
              <a:buAutoNum type="arabicParenR"/>
            </a:pPr>
            <a:r>
              <a:rPr lang="en-GB" baseline="0" dirty="0" smtClean="0"/>
              <a:t>High thresholds for intervention, some of which was quite distressing and frustrating</a:t>
            </a:r>
          </a:p>
          <a:p>
            <a:pPr marL="228600" indent="-228600">
              <a:buAutoNum type="arabicParenR"/>
            </a:pPr>
            <a:r>
              <a:rPr lang="en-GB" baseline="0" dirty="0" smtClean="0"/>
              <a:t>Solomon Time – chilled out people, relaxed attitude to timekeeping which is usually cool and arguably makes for a happier bunch of people and is quite a good thing for someone like me who’s a bit OCD to learn from.  However, also more negative aspects – mainly seen in the speed at which urgent procedures/interventions are carried out.  E.g. A </a:t>
            </a:r>
            <a:r>
              <a:rPr lang="en-GB" sz="1200" kern="1200" dirty="0" err="1" smtClean="0">
                <a:solidFill>
                  <a:schemeClr val="tx1"/>
                </a:solidFill>
                <a:latin typeface="+mn-lt"/>
                <a:ea typeface="+mn-ea"/>
                <a:cs typeface="+mn-cs"/>
              </a:rPr>
              <a:t>primip</a:t>
            </a:r>
            <a:r>
              <a:rPr lang="en-GB" sz="1200" kern="1200" dirty="0" smtClean="0">
                <a:solidFill>
                  <a:schemeClr val="tx1"/>
                </a:solidFill>
                <a:latin typeface="+mn-lt"/>
                <a:ea typeface="+mn-ea"/>
                <a:cs typeface="+mn-cs"/>
              </a:rPr>
              <a:t> who had decelerations on foetal heart rate monitoring, poor maternal effort and station = 0 for an hour despite full dilatation and 1hr of active pushing, having to wait for the doctor on call to be driven in from home (by the patient’s husband as the doctor did not have a car!) to perform a ventouse delivery</a:t>
            </a:r>
          </a:p>
          <a:p>
            <a:pPr marL="228600" indent="-228600">
              <a:buAutoNum type="arabicParenR"/>
            </a:pPr>
            <a:r>
              <a:rPr lang="en-GB" sz="1200" kern="1200" dirty="0" smtClean="0">
                <a:solidFill>
                  <a:schemeClr val="tx1"/>
                </a:solidFill>
                <a:latin typeface="+mn-lt"/>
                <a:ea typeface="+mn-ea"/>
                <a:cs typeface="+mn-cs"/>
              </a:rPr>
              <a:t>Some wonderful, if sweaty times, with lots of happy outcomes, with some very sad outcomes, and lots of insight into the culture,</a:t>
            </a:r>
            <a:r>
              <a:rPr lang="en-GB" sz="1200" kern="1200" baseline="0" dirty="0" smtClean="0">
                <a:solidFill>
                  <a:schemeClr val="tx1"/>
                </a:solidFill>
                <a:latin typeface="+mn-lt"/>
                <a:ea typeface="+mn-ea"/>
                <a:cs typeface="+mn-cs"/>
              </a:rPr>
              <a:t> and challenges faced.</a:t>
            </a:r>
            <a:endParaRPr lang="en-GB"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GB" dirty="0" smtClean="0"/>
              <a:t>Hospital v small – town and surrounding islands devastated in 2007 tsunami, new huge hospital being built funded by the Japanese government. A few wards, one theatre, A&amp;E, maternity ward.</a:t>
            </a:r>
          </a:p>
          <a:p>
            <a:pPr marL="228600" marR="0" lvl="1"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GB" baseline="0" dirty="0" smtClean="0"/>
              <a:t>Only 5 doctors – have to be jacks of all trades, operating, looking after the wards, in A&amp;E</a:t>
            </a:r>
          </a:p>
          <a:p>
            <a:pPr marL="228600" indent="-228600">
              <a:buFont typeface="+mj-lt"/>
              <a:buAutoNum type="arabicPeriod"/>
            </a:pPr>
            <a:r>
              <a:rPr lang="en-GB" dirty="0" smtClean="0"/>
              <a:t>Issues </a:t>
            </a:r>
            <a:r>
              <a:rPr lang="en-GB" dirty="0" smtClean="0"/>
              <a:t>of geography</a:t>
            </a:r>
            <a:r>
              <a:rPr lang="en-GB" baseline="0" dirty="0" smtClean="0"/>
              <a:t> and limited resources even more apparent </a:t>
            </a:r>
            <a:r>
              <a:rPr lang="en-GB" baseline="0" dirty="0" smtClean="0"/>
              <a:t>here</a:t>
            </a:r>
          </a:p>
          <a:p>
            <a:pPr marL="685800" lvl="1" indent="-228600">
              <a:buFont typeface="+mj-lt"/>
              <a:buAutoNum type="arabicPeriod"/>
            </a:pPr>
            <a:r>
              <a:rPr lang="en-GB" baseline="0" dirty="0" smtClean="0"/>
              <a:t>Theatre – limited to what could be done under </a:t>
            </a:r>
            <a:r>
              <a:rPr lang="en-GB" baseline="0" dirty="0" err="1" smtClean="0"/>
              <a:t>promethadine</a:t>
            </a:r>
            <a:r>
              <a:rPr lang="en-GB" baseline="0" dirty="0" smtClean="0"/>
              <a:t> and </a:t>
            </a:r>
            <a:r>
              <a:rPr lang="en-GB" baseline="0" dirty="0" err="1" smtClean="0"/>
              <a:t>pethidine</a:t>
            </a:r>
            <a:r>
              <a:rPr lang="en-GB" baseline="0" dirty="0" smtClean="0"/>
              <a:t> sedation – it’s fairly memorable experience doing a bilateral tubal ligation as quickly as possible with an increasingly conscious patient</a:t>
            </a:r>
          </a:p>
          <a:p>
            <a:pPr marL="685800" lvl="1" indent="-228600">
              <a:buFont typeface="+mj-lt"/>
              <a:buAutoNum type="arabicPeriod"/>
            </a:pPr>
            <a:r>
              <a:rPr lang="en-GB" baseline="0" dirty="0" smtClean="0"/>
              <a:t>Lots of patients come in from distant islands – e.g. A woman who had been gored by her pig, woman with septic secondary PPH</a:t>
            </a:r>
          </a:p>
          <a:p>
            <a:pPr marL="685800" lvl="1" indent="-228600">
              <a:buFont typeface="+mj-lt"/>
              <a:buAutoNum type="arabicPeriod"/>
            </a:pPr>
            <a:r>
              <a:rPr lang="en-GB" baseline="0" dirty="0" smtClean="0"/>
              <a:t>Even more limited Ix and Rx</a:t>
            </a:r>
          </a:p>
          <a:p>
            <a:pPr marL="685800" lvl="1" indent="-228600">
              <a:buFont typeface="+mj-lt"/>
              <a:buAutoNum type="arabicPeriod"/>
            </a:pPr>
            <a:r>
              <a:rPr lang="en-GB" baseline="0" dirty="0" smtClean="0"/>
              <a:t>Often unless basic, had to refer patients on to Honiara – e.g. Pig woman which would take days – didn’t pay for flights, did for boats, but those were not reliable, and certainly not comfortable for sick patients.</a:t>
            </a:r>
          </a:p>
          <a:p>
            <a:pPr marL="228600" lvl="0" indent="-228600">
              <a:buFont typeface="+mj-lt"/>
              <a:buAutoNum type="arabicPeriod"/>
            </a:pPr>
            <a:r>
              <a:rPr lang="en-GB" baseline="0" dirty="0" smtClean="0"/>
              <a:t>Really have to think on feet and be imaginative – e.g. Man who’d swallowed petrol</a:t>
            </a:r>
          </a:p>
          <a:p>
            <a:endParaRPr lang="en-GB" baseline="0" dirty="0" smtClean="0"/>
          </a:p>
          <a:p>
            <a:endParaRPr lang="en-GB" baseline="0" dirty="0" smtClean="0"/>
          </a:p>
          <a:p>
            <a:r>
              <a:rPr lang="en-GB" baseline="0" dirty="0" smtClean="0"/>
              <a:t>Also </a:t>
            </a:r>
            <a:r>
              <a:rPr lang="en-GB" baseline="0" dirty="0" smtClean="0"/>
              <a:t>the haphazard nature of ‘assistance’ – e.g. The random availability of drugs partly dependent on </a:t>
            </a:r>
            <a:r>
              <a:rPr lang="en-GB" baseline="0" dirty="0" err="1" smtClean="0"/>
              <a:t>whther</a:t>
            </a:r>
            <a:r>
              <a:rPr lang="en-GB" baseline="0" dirty="0" smtClean="0"/>
              <a:t> a stock of donations would last, maybe not such a problem with things like antibiotics, but much more problematic with chronic medications because once the donations finish, that’s it.</a:t>
            </a:r>
          </a:p>
          <a:p>
            <a:endParaRPr lang="en-GB" dirty="0" smtClean="0"/>
          </a:p>
          <a:p>
            <a:r>
              <a:rPr lang="en-GB" dirty="0" err="1" smtClean="0"/>
              <a:t>Wld</a:t>
            </a:r>
            <a:r>
              <a:rPr lang="en-GB" dirty="0" smtClean="0"/>
              <a:t> see literally everything – and no other departments to refer on to, in casualty (there it’s called Outpatients), you see the patients, examine, do any investigations, decide whether to admit them, issue prescriptions, organise </a:t>
            </a:r>
            <a:r>
              <a:rPr lang="en-GB" dirty="0" err="1" smtClean="0"/>
              <a:t>followup</a:t>
            </a:r>
            <a:r>
              <a:rPr lang="en-GB" dirty="0" smtClean="0"/>
              <a:t> </a:t>
            </a:r>
            <a:endParaRPr lang="en-GB" dirty="0"/>
          </a:p>
        </p:txBody>
      </p:sp>
      <p:sp>
        <p:nvSpPr>
          <p:cNvPr id="4" name="Slide Number Placeholder 3"/>
          <p:cNvSpPr>
            <a:spLocks noGrp="1"/>
          </p:cNvSpPr>
          <p:nvPr>
            <p:ph type="sldNum" sz="quarter" idx="10"/>
          </p:nvPr>
        </p:nvSpPr>
        <p:spPr/>
        <p:txBody>
          <a:bodyPr/>
          <a:lstStyle/>
          <a:p>
            <a:pPr>
              <a:defRPr/>
            </a:pPr>
            <a:fld id="{E84F8D6A-C907-41B6-9C38-608F5B563B0E}" type="slidenum">
              <a:rPr lang="en-GB" smtClean="0"/>
              <a:pPr>
                <a:defRPr/>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Community clinic – nurse-led</a:t>
            </a:r>
          </a:p>
          <a:p>
            <a:r>
              <a:rPr lang="en-GB" dirty="0" smtClean="0"/>
              <a:t>By boat and</a:t>
            </a:r>
            <a:r>
              <a:rPr lang="en-GB" baseline="0" dirty="0" smtClean="0"/>
              <a:t> truck to more isolated communities around </a:t>
            </a:r>
            <a:r>
              <a:rPr lang="en-GB" baseline="0" dirty="0" err="1" smtClean="0"/>
              <a:t>Gizo</a:t>
            </a:r>
            <a:r>
              <a:rPr lang="en-GB" baseline="0" dirty="0" smtClean="0"/>
              <a:t> – inc </a:t>
            </a:r>
            <a:r>
              <a:rPr lang="en-GB" baseline="0" dirty="0" err="1" smtClean="0"/>
              <a:t>Kolombangara</a:t>
            </a:r>
            <a:r>
              <a:rPr lang="en-GB" baseline="0" dirty="0" smtClean="0"/>
              <a:t> (volcano which towers over the surrounding countryside and </a:t>
            </a:r>
            <a:r>
              <a:rPr lang="en-GB" baseline="0" dirty="0" err="1" smtClean="0"/>
              <a:t>Titiana</a:t>
            </a:r>
            <a:r>
              <a:rPr lang="en-GB" baseline="0" dirty="0" smtClean="0"/>
              <a:t> village (a </a:t>
            </a:r>
            <a:r>
              <a:rPr lang="en-GB" baseline="0" dirty="0" err="1" smtClean="0"/>
              <a:t>Gilbertese</a:t>
            </a:r>
            <a:r>
              <a:rPr lang="en-GB" baseline="0" dirty="0" smtClean="0"/>
              <a:t> village (Kiribati) – different ethnicity and culture - </a:t>
            </a:r>
            <a:r>
              <a:rPr lang="en-GB" baseline="0" dirty="0" err="1" smtClean="0"/>
              <a:t>micronesians</a:t>
            </a:r>
            <a:r>
              <a:rPr lang="en-GB" baseline="0" dirty="0" smtClean="0"/>
              <a:t>)  </a:t>
            </a:r>
          </a:p>
          <a:p>
            <a:r>
              <a:rPr lang="en-GB" baseline="0" dirty="0" smtClean="0"/>
              <a:t>Brilliant times but also serious experiences – young boy who had active </a:t>
            </a:r>
            <a:r>
              <a:rPr lang="en-GB" baseline="0" dirty="0" err="1" smtClean="0"/>
              <a:t>preacordium</a:t>
            </a:r>
            <a:r>
              <a:rPr lang="en-GB" baseline="0" dirty="0" smtClean="0"/>
              <a:t>, palpable thrill and </a:t>
            </a:r>
            <a:r>
              <a:rPr lang="en-GB" baseline="0" dirty="0" err="1" smtClean="0"/>
              <a:t>pansystolic</a:t>
            </a:r>
            <a:r>
              <a:rPr lang="en-GB" baseline="0" dirty="0" smtClean="0"/>
              <a:t> murmur, suspect VSD, v small for his age – looked about 6yr</a:t>
            </a:r>
          </a:p>
          <a:p>
            <a:r>
              <a:rPr lang="en-GB" baseline="0" dirty="0" err="1" smtClean="0"/>
              <a:t>Ultumately</a:t>
            </a:r>
            <a:r>
              <a:rPr lang="en-GB" baseline="0" dirty="0" smtClean="0"/>
              <a:t> referred to Honiara – but made me think a lot about what could really be done for him.</a:t>
            </a:r>
            <a:endParaRPr lang="en-GB" dirty="0"/>
          </a:p>
        </p:txBody>
      </p:sp>
      <p:sp>
        <p:nvSpPr>
          <p:cNvPr id="4" name="Slide Number Placeholder 3"/>
          <p:cNvSpPr>
            <a:spLocks noGrp="1"/>
          </p:cNvSpPr>
          <p:nvPr>
            <p:ph type="sldNum" sz="quarter" idx="10"/>
          </p:nvPr>
        </p:nvSpPr>
        <p:spPr/>
        <p:txBody>
          <a:bodyPr/>
          <a:lstStyle/>
          <a:p>
            <a:pPr>
              <a:defRPr/>
            </a:pPr>
            <a:fld id="{E84F8D6A-C907-41B6-9C38-608F5B563B0E}" type="slidenum">
              <a:rPr lang="en-GB" smtClean="0"/>
              <a:pPr>
                <a:defRPr/>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spcBef>
                <a:spcPct val="0"/>
              </a:spcBef>
              <a:buFont typeface="+mj-lt"/>
              <a:buAutoNum type="arabicPeriod"/>
            </a:pPr>
            <a:r>
              <a:rPr lang="en-GB" dirty="0" smtClean="0"/>
              <a:t>Reinvigorated after a tough year!</a:t>
            </a:r>
          </a:p>
          <a:p>
            <a:pPr marL="228600" indent="-228600">
              <a:spcBef>
                <a:spcPct val="0"/>
              </a:spcBef>
              <a:buFont typeface="+mj-lt"/>
              <a:buAutoNum type="arabicPeriod"/>
            </a:pPr>
            <a:r>
              <a:rPr lang="en-GB" dirty="0" smtClean="0"/>
              <a:t>Different type of medicine</a:t>
            </a:r>
            <a:r>
              <a:rPr lang="en-GB" baseline="0" dirty="0" smtClean="0"/>
              <a:t> and the impact and challenges of limited resources – in terms of people, and money</a:t>
            </a:r>
          </a:p>
          <a:p>
            <a:pPr marL="228600" indent="-228600">
              <a:spcBef>
                <a:spcPct val="0"/>
              </a:spcBef>
              <a:buFont typeface="+mj-lt"/>
              <a:buAutoNum type="arabicPeriod"/>
            </a:pPr>
            <a:r>
              <a:rPr lang="en-GB" baseline="0" dirty="0" smtClean="0"/>
              <a:t>Challenges of geography and infrastructure – lack of primary healthcare as we know it, management of chronic conditions problematic, overwhelms the hospitals, difficulty of accessing healthcare, especially for a country that hasn’t much money (and how do you pay for it all when you’ve limited </a:t>
            </a:r>
            <a:r>
              <a:rPr lang="en-GB" baseline="0" dirty="0" err="1" smtClean="0"/>
              <a:t>inductries</a:t>
            </a:r>
            <a:r>
              <a:rPr lang="en-GB" baseline="0" dirty="0" smtClean="0"/>
              <a:t>, without selling off all your fishing rights and/or chopping down all your virgin forests for the logging industry), and it’s not so simple as saying oh just build some decent roads when the country’s a network of islands!</a:t>
            </a:r>
          </a:p>
          <a:p>
            <a:pPr marL="228600" indent="-228600">
              <a:spcBef>
                <a:spcPct val="0"/>
              </a:spcBef>
              <a:buFont typeface="+mj-lt"/>
              <a:buAutoNum type="arabicPeriod"/>
            </a:pPr>
            <a:r>
              <a:rPr lang="en-GB" baseline="0" dirty="0" smtClean="0"/>
              <a:t>Practical clinical experience</a:t>
            </a:r>
          </a:p>
          <a:p>
            <a:pPr marL="228600" indent="-228600">
              <a:spcBef>
                <a:spcPct val="0"/>
              </a:spcBef>
              <a:buFont typeface="+mj-lt"/>
              <a:buAutoNum type="arabicPeriod"/>
            </a:pPr>
            <a:r>
              <a:rPr lang="en-GB" baseline="0" dirty="0" smtClean="0"/>
              <a:t>Thinking on your feet and a bit of imagination – lots of challenges and pressure, but you learn a lot about how you function as a person and a medic, and think outside the box!</a:t>
            </a:r>
            <a:endParaRPr lang="en-GB" dirty="0" smtClean="0"/>
          </a:p>
          <a:p>
            <a:pPr>
              <a:spcBef>
                <a:spcPct val="0"/>
              </a:spcBef>
            </a:pPr>
            <a:endParaRPr lang="en-GB" dirty="0" smtClean="0"/>
          </a:p>
          <a:p>
            <a:pPr>
              <a:spcBef>
                <a:spcPct val="0"/>
              </a:spcBef>
            </a:pPr>
            <a:r>
              <a:rPr lang="en-GB" dirty="0" smtClean="0"/>
              <a:t>I </a:t>
            </a:r>
            <a:r>
              <a:rPr lang="en-GB" dirty="0" smtClean="0"/>
              <a:t>was really happy to go in the summer (despite occasionally regretting it when I looked at flight prices!), and it feels a very long time ago, but </a:t>
            </a:r>
          </a:p>
          <a:p>
            <a:pPr>
              <a:spcBef>
                <a:spcPct val="0"/>
              </a:spcBef>
            </a:pPr>
            <a:r>
              <a:rPr lang="en-GB" dirty="0" smtClean="0"/>
              <a:t>functions </a:t>
            </a:r>
            <a:r>
              <a:rPr lang="en-GB" dirty="0" smtClean="0"/>
              <a:t>in terms of its healthcare, huge insight into another culture that I was so privileged to be welcomed into - insight that you’ll never get just as a tourist, </a:t>
            </a:r>
          </a:p>
        </p:txBody>
      </p:sp>
      <p:sp>
        <p:nvSpPr>
          <p:cNvPr id="4" name="Slide Number Placeholder 3"/>
          <p:cNvSpPr>
            <a:spLocks noGrp="1"/>
          </p:cNvSpPr>
          <p:nvPr>
            <p:ph type="sldNum" sz="quarter" idx="10"/>
          </p:nvPr>
        </p:nvSpPr>
        <p:spPr/>
        <p:txBody>
          <a:bodyPr/>
          <a:lstStyle/>
          <a:p>
            <a:pPr>
              <a:defRPr/>
            </a:pPr>
            <a:fld id="{E84F8D6A-C907-41B6-9C38-608F5B563B0E}" type="slidenum">
              <a:rPr lang="en-GB" smtClean="0"/>
              <a:pPr>
                <a:defRPr/>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7"/>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12"/>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13"/>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fld id="{55565EEA-0D48-4DCE-9B0C-F79B47C4F25D}" type="datetimeFigureOut">
              <a:rPr lang="en-GB"/>
              <a:pPr>
                <a:defRPr/>
              </a:pPr>
              <a:t>17/03/2011</a:t>
            </a:fld>
            <a:endParaRPr lang="en-GB"/>
          </a:p>
        </p:txBody>
      </p:sp>
      <p:sp>
        <p:nvSpPr>
          <p:cNvPr id="8" name="Slide Number Placeholder 15"/>
          <p:cNvSpPr>
            <a:spLocks noGrp="1"/>
          </p:cNvSpPr>
          <p:nvPr>
            <p:ph type="sldNum" sz="quarter" idx="11"/>
          </p:nvPr>
        </p:nvSpPr>
        <p:spPr/>
        <p:txBody>
          <a:bodyPr/>
          <a:lstStyle>
            <a:lvl1pPr>
              <a:defRPr/>
            </a:lvl1pPr>
          </a:lstStyle>
          <a:p>
            <a:pPr>
              <a:defRPr/>
            </a:pPr>
            <a:fld id="{C5D0A8F6-D4D1-4F1B-B56F-D21C0BD97B55}" type="slidenum">
              <a:rPr lang="en-GB"/>
              <a:pPr>
                <a:defRPr/>
              </a:pPr>
              <a:t>‹#›</a:t>
            </a:fld>
            <a:endParaRPr lang="en-GB"/>
          </a:p>
        </p:txBody>
      </p:sp>
      <p:sp>
        <p:nvSpPr>
          <p:cNvPr id="10" name="Footer Placeholder 16"/>
          <p:cNvSpPr>
            <a:spLocks noGrp="1"/>
          </p:cNvSpPr>
          <p:nvPr>
            <p:ph type="ftr" sz="quarter" idx="12"/>
          </p:nvPr>
        </p:nvSpPr>
        <p:spPr/>
        <p:txBody>
          <a:bodyPr/>
          <a:lstStyle>
            <a:lvl1pPr>
              <a:defRPr/>
            </a:lvl1pPr>
          </a:lstStyle>
          <a:p>
            <a:pPr>
              <a:defRPr/>
            </a:pP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F8548A6E-5ADE-4974-981C-EC92AC81F902}" type="datetimeFigureOut">
              <a:rPr lang="en-GB"/>
              <a:pPr>
                <a:defRPr/>
              </a:pPr>
              <a:t>17/03/2011</a:t>
            </a:fld>
            <a:endParaRPr lang="en-GB"/>
          </a:p>
        </p:txBody>
      </p:sp>
      <p:sp>
        <p:nvSpPr>
          <p:cNvPr id="5" name="Footer Placeholder 9"/>
          <p:cNvSpPr>
            <a:spLocks noGrp="1"/>
          </p:cNvSpPr>
          <p:nvPr>
            <p:ph type="ftr" sz="quarter" idx="11"/>
          </p:nvPr>
        </p:nvSpPr>
        <p:spPr/>
        <p:txBody>
          <a:bodyPr/>
          <a:lstStyle>
            <a:lvl1pPr>
              <a:defRPr/>
            </a:lvl1pPr>
          </a:lstStyle>
          <a:p>
            <a:pPr>
              <a:defRPr/>
            </a:pPr>
            <a:endParaRPr lang="en-GB"/>
          </a:p>
        </p:txBody>
      </p:sp>
      <p:sp>
        <p:nvSpPr>
          <p:cNvPr id="6" name="Slide Number Placeholder 21"/>
          <p:cNvSpPr>
            <a:spLocks noGrp="1"/>
          </p:cNvSpPr>
          <p:nvPr>
            <p:ph type="sldNum" sz="quarter" idx="12"/>
          </p:nvPr>
        </p:nvSpPr>
        <p:spPr/>
        <p:txBody>
          <a:bodyPr/>
          <a:lstStyle>
            <a:lvl1pPr>
              <a:defRPr/>
            </a:lvl1pPr>
          </a:lstStyle>
          <a:p>
            <a:pPr>
              <a:defRPr/>
            </a:pPr>
            <a:fld id="{DF857FF8-6112-4678-815F-CFCB8BACA89B}"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921A2F5B-A3DC-4FAE-BA4F-171FBEEE3490}" type="datetimeFigureOut">
              <a:rPr lang="en-GB"/>
              <a:pPr>
                <a:defRPr/>
              </a:pPr>
              <a:t>17/03/2011</a:t>
            </a:fld>
            <a:endParaRPr lang="en-GB"/>
          </a:p>
        </p:txBody>
      </p:sp>
      <p:sp>
        <p:nvSpPr>
          <p:cNvPr id="5" name="Footer Placeholder 9"/>
          <p:cNvSpPr>
            <a:spLocks noGrp="1"/>
          </p:cNvSpPr>
          <p:nvPr>
            <p:ph type="ftr" sz="quarter" idx="11"/>
          </p:nvPr>
        </p:nvSpPr>
        <p:spPr/>
        <p:txBody>
          <a:bodyPr/>
          <a:lstStyle>
            <a:lvl1pPr>
              <a:defRPr/>
            </a:lvl1pPr>
          </a:lstStyle>
          <a:p>
            <a:pPr>
              <a:defRPr/>
            </a:pPr>
            <a:endParaRPr lang="en-GB"/>
          </a:p>
        </p:txBody>
      </p:sp>
      <p:sp>
        <p:nvSpPr>
          <p:cNvPr id="6" name="Slide Number Placeholder 21"/>
          <p:cNvSpPr>
            <a:spLocks noGrp="1"/>
          </p:cNvSpPr>
          <p:nvPr>
            <p:ph type="sldNum" sz="quarter" idx="12"/>
          </p:nvPr>
        </p:nvSpPr>
        <p:spPr/>
        <p:txBody>
          <a:bodyPr/>
          <a:lstStyle>
            <a:lvl1pPr>
              <a:defRPr/>
            </a:lvl1pPr>
          </a:lstStyle>
          <a:p>
            <a:pPr>
              <a:defRPr/>
            </a:pPr>
            <a:fld id="{D85E9D01-D8DE-488F-BEDB-B0498869A3CF}"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fld id="{3E4C60AD-DB74-4DD0-B8FF-82CBEEAF437B}" type="datetimeFigureOut">
              <a:rPr lang="en-GB"/>
              <a:pPr>
                <a:defRPr/>
              </a:pPr>
              <a:t>17/03/2011</a:t>
            </a:fld>
            <a:endParaRPr lang="en-GB"/>
          </a:p>
        </p:txBody>
      </p:sp>
      <p:sp>
        <p:nvSpPr>
          <p:cNvPr id="5" name="Footer Placeholder 9"/>
          <p:cNvSpPr>
            <a:spLocks noGrp="1"/>
          </p:cNvSpPr>
          <p:nvPr>
            <p:ph type="ftr" sz="quarter" idx="11"/>
          </p:nvPr>
        </p:nvSpPr>
        <p:spPr/>
        <p:txBody>
          <a:bodyPr/>
          <a:lstStyle>
            <a:lvl1pPr>
              <a:defRPr/>
            </a:lvl1pPr>
          </a:lstStyle>
          <a:p>
            <a:pPr>
              <a:defRPr/>
            </a:pPr>
            <a:endParaRPr lang="en-GB"/>
          </a:p>
        </p:txBody>
      </p:sp>
      <p:sp>
        <p:nvSpPr>
          <p:cNvPr id="6" name="Slide Number Placeholder 21"/>
          <p:cNvSpPr>
            <a:spLocks noGrp="1"/>
          </p:cNvSpPr>
          <p:nvPr>
            <p:ph type="sldNum" sz="quarter" idx="12"/>
          </p:nvPr>
        </p:nvSpPr>
        <p:spPr/>
        <p:txBody>
          <a:bodyPr/>
          <a:lstStyle>
            <a:lvl1pPr>
              <a:defRPr/>
            </a:lvl1pPr>
          </a:lstStyle>
          <a:p>
            <a:pPr>
              <a:defRPr/>
            </a:pPr>
            <a:fld id="{6E53C71B-68AA-47FA-8A70-0492510033DC}"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6"/>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5A8B185-0434-4826-95FC-0FA96E53E119}" type="datetimeFigureOut">
              <a:rPr lang="en-GB"/>
              <a:pPr>
                <a:defRPr/>
              </a:pPr>
              <a:t>17/03/2011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37B86878-A805-44CF-800A-DDC160241DAD}"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92F5E86A-F484-4C20-97BC-F440BAD53E4B}" type="datetimeFigureOut">
              <a:rPr lang="en-GB"/>
              <a:pPr>
                <a:defRPr/>
              </a:pPr>
              <a:t>17/03/2011</a:t>
            </a:fld>
            <a:endParaRPr lang="en-GB"/>
          </a:p>
        </p:txBody>
      </p:sp>
      <p:sp>
        <p:nvSpPr>
          <p:cNvPr id="6" name="Footer Placeholder 9"/>
          <p:cNvSpPr>
            <a:spLocks noGrp="1"/>
          </p:cNvSpPr>
          <p:nvPr>
            <p:ph type="ftr" sz="quarter" idx="11"/>
          </p:nvPr>
        </p:nvSpPr>
        <p:spPr/>
        <p:txBody>
          <a:bodyPr/>
          <a:lstStyle>
            <a:lvl1pPr>
              <a:defRPr/>
            </a:lvl1pPr>
          </a:lstStyle>
          <a:p>
            <a:pPr>
              <a:defRPr/>
            </a:pPr>
            <a:endParaRPr lang="en-GB"/>
          </a:p>
        </p:txBody>
      </p:sp>
      <p:sp>
        <p:nvSpPr>
          <p:cNvPr id="7" name="Slide Number Placeholder 21"/>
          <p:cNvSpPr>
            <a:spLocks noGrp="1"/>
          </p:cNvSpPr>
          <p:nvPr>
            <p:ph type="sldNum" sz="quarter" idx="12"/>
          </p:nvPr>
        </p:nvSpPr>
        <p:spPr/>
        <p:txBody>
          <a:bodyPr/>
          <a:lstStyle>
            <a:lvl1pPr>
              <a:defRPr/>
            </a:lvl1pPr>
          </a:lstStyle>
          <a:p>
            <a:pPr>
              <a:defRPr/>
            </a:pPr>
            <a:fld id="{FA7C4113-ADD4-413C-A05D-CFB911396AA7}"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9"/>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16"/>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A82B4223-D7D5-4064-AB70-76EEBEDB4923}" type="slidenum">
              <a:rPr lang="en-GB"/>
              <a:pPr>
                <a:defRPr/>
              </a:pPr>
              <a:t>‹#›</a:t>
            </a:fld>
            <a:endParaRPr lang="en-GB"/>
          </a:p>
        </p:txBody>
      </p:sp>
      <p:sp>
        <p:nvSpPr>
          <p:cNvPr id="10" name="Footer Placeholder 7"/>
          <p:cNvSpPr>
            <a:spLocks noGrp="1"/>
          </p:cNvSpPr>
          <p:nvPr>
            <p:ph type="ftr" sz="quarter" idx="11"/>
          </p:nvPr>
        </p:nvSpPr>
        <p:spPr/>
        <p:txBody>
          <a:bodyPr/>
          <a:lstStyle>
            <a:lvl1pPr>
              <a:defRPr/>
            </a:lvl1pPr>
          </a:lstStyle>
          <a:p>
            <a:pPr>
              <a:defRPr/>
            </a:pPr>
            <a:endParaRPr lang="en-GB"/>
          </a:p>
        </p:txBody>
      </p:sp>
      <p:sp>
        <p:nvSpPr>
          <p:cNvPr id="11" name="Date Placeholder 6"/>
          <p:cNvSpPr>
            <a:spLocks noGrp="1"/>
          </p:cNvSpPr>
          <p:nvPr>
            <p:ph type="dt" sz="half" idx="12"/>
          </p:nvPr>
        </p:nvSpPr>
        <p:spPr/>
        <p:txBody>
          <a:bodyPr/>
          <a:lstStyle>
            <a:lvl1pPr>
              <a:defRPr/>
            </a:lvl1pPr>
          </a:lstStyle>
          <a:p>
            <a:pPr>
              <a:defRPr/>
            </a:pPr>
            <a:fld id="{1A7039AB-1C5C-4969-B63F-1DED215798C8}" type="datetimeFigureOut">
              <a:rPr lang="en-GB"/>
              <a:pPr>
                <a:defRPr/>
              </a:pPr>
              <a:t>17/03/2011</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7FB961BE-64B9-43AD-9541-626719D837FE}" type="datetimeFigureOut">
              <a:rPr lang="en-GB"/>
              <a:pPr>
                <a:defRPr/>
              </a:pPr>
              <a:t>17/03/2011</a:t>
            </a:fld>
            <a:endParaRPr lang="en-GB"/>
          </a:p>
        </p:txBody>
      </p:sp>
      <p:sp>
        <p:nvSpPr>
          <p:cNvPr id="4" name="Footer Placeholder 9"/>
          <p:cNvSpPr>
            <a:spLocks noGrp="1"/>
          </p:cNvSpPr>
          <p:nvPr>
            <p:ph type="ftr" sz="quarter" idx="11"/>
          </p:nvPr>
        </p:nvSpPr>
        <p:spPr/>
        <p:txBody>
          <a:bodyPr/>
          <a:lstStyle>
            <a:lvl1pPr>
              <a:defRPr/>
            </a:lvl1pPr>
          </a:lstStyle>
          <a:p>
            <a:pPr>
              <a:defRPr/>
            </a:pPr>
            <a:endParaRPr lang="en-GB"/>
          </a:p>
        </p:txBody>
      </p:sp>
      <p:sp>
        <p:nvSpPr>
          <p:cNvPr id="5" name="Slide Number Placeholder 21"/>
          <p:cNvSpPr>
            <a:spLocks noGrp="1"/>
          </p:cNvSpPr>
          <p:nvPr>
            <p:ph type="sldNum" sz="quarter" idx="12"/>
          </p:nvPr>
        </p:nvSpPr>
        <p:spPr/>
        <p:txBody>
          <a:bodyPr/>
          <a:lstStyle>
            <a:lvl1pPr>
              <a:defRPr/>
            </a:lvl1pPr>
          </a:lstStyle>
          <a:p>
            <a:pPr>
              <a:defRPr/>
            </a:pPr>
            <a:fld id="{7DA5BA3E-81F5-4F45-93FD-B0C3AE2F7294}"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29706E37-8F7D-428A-8DF7-EA3EDFB441D2}" type="datetimeFigureOut">
              <a:rPr lang="en-GB"/>
              <a:pPr>
                <a:defRPr/>
              </a:pPr>
              <a:t>17/03/2011</a:t>
            </a:fld>
            <a:endParaRPr lang="en-GB"/>
          </a:p>
        </p:txBody>
      </p:sp>
      <p:sp>
        <p:nvSpPr>
          <p:cNvPr id="3" name="Footer Placeholder 9"/>
          <p:cNvSpPr>
            <a:spLocks noGrp="1"/>
          </p:cNvSpPr>
          <p:nvPr>
            <p:ph type="ftr" sz="quarter" idx="11"/>
          </p:nvPr>
        </p:nvSpPr>
        <p:spPr/>
        <p:txBody>
          <a:bodyPr/>
          <a:lstStyle>
            <a:lvl1pPr>
              <a:defRPr/>
            </a:lvl1pPr>
          </a:lstStyle>
          <a:p>
            <a:pPr>
              <a:defRPr/>
            </a:pPr>
            <a:endParaRPr lang="en-GB"/>
          </a:p>
        </p:txBody>
      </p:sp>
      <p:sp>
        <p:nvSpPr>
          <p:cNvPr id="4" name="Slide Number Placeholder 21"/>
          <p:cNvSpPr>
            <a:spLocks noGrp="1"/>
          </p:cNvSpPr>
          <p:nvPr>
            <p:ph type="sldNum" sz="quarter" idx="12"/>
          </p:nvPr>
        </p:nvSpPr>
        <p:spPr/>
        <p:txBody>
          <a:bodyPr/>
          <a:lstStyle>
            <a:lvl1pPr>
              <a:defRPr/>
            </a:lvl1pPr>
          </a:lstStyle>
          <a:p>
            <a:pPr>
              <a:defRPr/>
            </a:pPr>
            <a:fld id="{7B8BDEE3-B97E-4481-B3CE-0EBE44703857}"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7"/>
          <p:cNvSpPr>
            <a:spLocks noGrp="1"/>
          </p:cNvSpPr>
          <p:nvPr>
            <p:ph type="dt" sz="half" idx="10"/>
          </p:nvPr>
        </p:nvSpPr>
        <p:spPr/>
        <p:txBody>
          <a:bodyPr/>
          <a:lstStyle>
            <a:lvl1pPr>
              <a:defRPr/>
            </a:lvl1pPr>
          </a:lstStyle>
          <a:p>
            <a:pPr>
              <a:defRPr/>
            </a:pPr>
            <a:fld id="{B152C82B-CDCD-4F39-8DED-A298579D7A50}" type="datetimeFigureOut">
              <a:rPr lang="en-GB"/>
              <a:pPr>
                <a:defRPr/>
              </a:pPr>
              <a:t>17/03/2011</a:t>
            </a:fld>
            <a:endParaRPr lang="en-GB"/>
          </a:p>
        </p:txBody>
      </p:sp>
      <p:sp>
        <p:nvSpPr>
          <p:cNvPr id="6" name="Slide Number Placeholder 8"/>
          <p:cNvSpPr>
            <a:spLocks noGrp="1"/>
          </p:cNvSpPr>
          <p:nvPr>
            <p:ph type="sldNum" sz="quarter" idx="11"/>
          </p:nvPr>
        </p:nvSpPr>
        <p:spPr/>
        <p:txBody>
          <a:bodyPr/>
          <a:lstStyle>
            <a:lvl1pPr>
              <a:defRPr/>
            </a:lvl1pPr>
          </a:lstStyle>
          <a:p>
            <a:pPr>
              <a:defRPr/>
            </a:pPr>
            <a:fld id="{CD62B48A-B23B-4E49-AF95-8A9E80D702F6}" type="slidenum">
              <a:rPr lang="en-GB"/>
              <a:pPr>
                <a:defRPr/>
              </a:pPr>
              <a:t>‹#›</a:t>
            </a:fld>
            <a:endParaRPr lang="en-GB"/>
          </a:p>
        </p:txBody>
      </p:sp>
      <p:sp>
        <p:nvSpPr>
          <p:cNvPr id="7" name="Footer Placeholder 9"/>
          <p:cNvSpPr>
            <a:spLocks noGrp="1"/>
          </p:cNvSpPr>
          <p:nvPr>
            <p:ph type="ftr" sz="quarter" idx="12"/>
          </p:nvPr>
        </p:nvSpPr>
        <p:spPr/>
        <p:txBody>
          <a:bodyPr/>
          <a:lstStyle>
            <a:lvl1pPr>
              <a:defRPr/>
            </a:lvl1pPr>
          </a:lstStyle>
          <a:p>
            <a:pPr>
              <a:defRPr/>
            </a:pPr>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7"/>
          <p:cNvSpPr>
            <a:spLocks noGrp="1"/>
          </p:cNvSpPr>
          <p:nvPr>
            <p:ph type="dt" sz="half" idx="10"/>
          </p:nvPr>
        </p:nvSpPr>
        <p:spPr/>
        <p:txBody>
          <a:bodyPr/>
          <a:lstStyle>
            <a:lvl1pPr>
              <a:defRPr/>
            </a:lvl1pPr>
          </a:lstStyle>
          <a:p>
            <a:pPr>
              <a:defRPr/>
            </a:pPr>
            <a:fld id="{A3FA02D2-98F4-41AD-AFE9-0F2490CFFFC1}" type="datetimeFigureOut">
              <a:rPr lang="en-GB"/>
              <a:pPr>
                <a:defRPr/>
              </a:pPr>
              <a:t>17/03/2011</a:t>
            </a:fld>
            <a:endParaRPr lang="en-GB"/>
          </a:p>
        </p:txBody>
      </p:sp>
      <p:sp>
        <p:nvSpPr>
          <p:cNvPr id="6" name="Slide Number Placeholder 8"/>
          <p:cNvSpPr>
            <a:spLocks noGrp="1"/>
          </p:cNvSpPr>
          <p:nvPr>
            <p:ph type="sldNum" sz="quarter" idx="11"/>
          </p:nvPr>
        </p:nvSpPr>
        <p:spPr/>
        <p:txBody>
          <a:bodyPr/>
          <a:lstStyle>
            <a:lvl1pPr>
              <a:defRPr/>
            </a:lvl1pPr>
          </a:lstStyle>
          <a:p>
            <a:pPr>
              <a:defRPr/>
            </a:pPr>
            <a:fld id="{2EC39134-428D-43A5-99BC-670C8ECB25A3}" type="slidenum">
              <a:rPr lang="en-GB"/>
              <a:pPr>
                <a:defRPr/>
              </a:pPr>
              <a:t>‹#›</a:t>
            </a:fld>
            <a:endParaRPr lang="en-GB"/>
          </a:p>
        </p:txBody>
      </p:sp>
      <p:sp>
        <p:nvSpPr>
          <p:cNvPr id="7" name="Footer Placeholder 9"/>
          <p:cNvSpPr>
            <a:spLocks noGrp="1"/>
          </p:cNvSpPr>
          <p:nvPr>
            <p:ph type="ftr" sz="quarter" idx="12"/>
          </p:nvPr>
        </p:nvSpPr>
        <p:spPr/>
        <p:txBody>
          <a:bodyPr/>
          <a:lstStyle>
            <a:lvl1pPr>
              <a:defRPr/>
            </a:lvl1pPr>
          </a:lstStyle>
          <a:p>
            <a:pPr>
              <a:defRPr/>
            </a:pP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smtClean="0">
                <a:solidFill>
                  <a:schemeClr val="tx2"/>
                </a:solidFill>
                <a:latin typeface="+mn-lt"/>
              </a:defRPr>
            </a:lvl1pPr>
          </a:lstStyle>
          <a:p>
            <a:pPr>
              <a:defRPr/>
            </a:pPr>
            <a:fld id="{6680B20B-B2A8-4E24-A94E-A9FF791319C4}" type="datetimeFigureOut">
              <a:rPr lang="en-GB"/>
              <a:pPr>
                <a:defRPr/>
              </a:pPr>
              <a:t>17/03/2011</a:t>
            </a:fld>
            <a:endParaRPr lang="en-GB"/>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a:defRPr/>
            </a:pPr>
            <a:endParaRPr lang="en-GB"/>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smtClean="0">
                <a:solidFill>
                  <a:schemeClr val="tx2"/>
                </a:solidFill>
                <a:latin typeface="+mn-lt"/>
              </a:defRPr>
            </a:lvl1pPr>
          </a:lstStyle>
          <a:p>
            <a:pPr>
              <a:defRPr/>
            </a:pPr>
            <a:fld id="{4A1077F9-DFF3-47BE-89CC-0AB054388EB6}" type="slidenum">
              <a:rPr lang="en-GB"/>
              <a:pPr>
                <a:defRPr/>
              </a:pPr>
              <a:t>‹#›</a:t>
            </a:fld>
            <a:endParaRPr lang="en-GB"/>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cSld>
  <p:clrMap bg1="dk1" tx1="lt1" bg2="dk2" tx2="lt2" accent1="accent1" accent2="accent2" accent3="accent3" accent4="accent4" accent5="accent5" accent6="accent6" hlink="hlink" folHlink="folHlink"/>
  <p:sldLayoutIdLst>
    <p:sldLayoutId id="2147483672" r:id="rId1"/>
    <p:sldLayoutId id="2147483666" r:id="rId2"/>
    <p:sldLayoutId id="2147483673" r:id="rId3"/>
    <p:sldLayoutId id="2147483667" r:id="rId4"/>
    <p:sldLayoutId id="2147483674" r:id="rId5"/>
    <p:sldLayoutId id="2147483668" r:id="rId6"/>
    <p:sldLayoutId id="2147483669" r:id="rId7"/>
    <p:sldLayoutId id="2147483675" r:id="rId8"/>
    <p:sldLayoutId id="2147483676" r:id="rId9"/>
    <p:sldLayoutId id="2147483670" r:id="rId10"/>
    <p:sldLayoutId id="2147483671" r:id="rId11"/>
  </p:sldLayoutIdLst>
  <p:txStyles>
    <p:titleStyle>
      <a:lvl1pPr algn="l" rtl="0" fontAlgn="base">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fontAlgn="base">
        <a:spcBef>
          <a:spcPct val="0"/>
        </a:spcBef>
        <a:spcAft>
          <a:spcPct val="0"/>
        </a:spcAft>
        <a:defRPr sz="4200">
          <a:solidFill>
            <a:srgbClr val="F9F9F9"/>
          </a:solidFill>
          <a:latin typeface="Constantia" pitchFamily="18" charset="0"/>
        </a:defRPr>
      </a:lvl2pPr>
      <a:lvl3pPr algn="l" rtl="0" fontAlgn="base">
        <a:spcBef>
          <a:spcPct val="0"/>
        </a:spcBef>
        <a:spcAft>
          <a:spcPct val="0"/>
        </a:spcAft>
        <a:defRPr sz="4200">
          <a:solidFill>
            <a:srgbClr val="F9F9F9"/>
          </a:solidFill>
          <a:latin typeface="Constantia" pitchFamily="18" charset="0"/>
        </a:defRPr>
      </a:lvl3pPr>
      <a:lvl4pPr algn="l" rtl="0" fontAlgn="base">
        <a:spcBef>
          <a:spcPct val="0"/>
        </a:spcBef>
        <a:spcAft>
          <a:spcPct val="0"/>
        </a:spcAft>
        <a:defRPr sz="4200">
          <a:solidFill>
            <a:srgbClr val="F9F9F9"/>
          </a:solidFill>
          <a:latin typeface="Constantia" pitchFamily="18" charset="0"/>
        </a:defRPr>
      </a:lvl4pPr>
      <a:lvl5pPr algn="l" rtl="0" fontAlgn="base">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fontAlgn="base">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fontAlgn="base">
        <a:spcBef>
          <a:spcPts val="300"/>
        </a:spcBef>
        <a:spcAft>
          <a:spcPct val="0"/>
        </a:spcAft>
        <a:buClr>
          <a:srgbClr val="008ABF"/>
        </a:buClr>
        <a:buSzPct val="85000"/>
        <a:buFont typeface="Wingdings 2" pitchFamily="18" charset="2"/>
        <a:buChar char=""/>
        <a:defRPr sz="2400" kern="1200">
          <a:solidFill>
            <a:schemeClr val="tx2"/>
          </a:solidFill>
          <a:latin typeface="+mn-lt"/>
          <a:ea typeface="+mn-ea"/>
          <a:cs typeface="+mn-cs"/>
        </a:defRPr>
      </a:lvl2pPr>
      <a:lvl3pPr marL="1004888" indent="-228600" algn="l" rtl="0" fontAlgn="base">
        <a:spcBef>
          <a:spcPts val="300"/>
        </a:spcBef>
        <a:spcAft>
          <a:spcPct val="0"/>
        </a:spcAft>
        <a:buClr>
          <a:srgbClr val="00729F"/>
        </a:buClr>
        <a:buSzPct val="85000"/>
        <a:buFont typeface="Wingdings 2" pitchFamily="18" charset="2"/>
        <a:buChar char=""/>
        <a:defRPr sz="2100" kern="1200">
          <a:solidFill>
            <a:schemeClr val="tx1"/>
          </a:solidFill>
          <a:latin typeface="+mn-lt"/>
          <a:ea typeface="+mn-ea"/>
          <a:cs typeface="+mn-cs"/>
        </a:defRPr>
      </a:lvl3pPr>
      <a:lvl4pPr marL="1279525" indent="-228600" algn="l" rtl="0" fontAlgn="base">
        <a:spcBef>
          <a:spcPts val="300"/>
        </a:spcBef>
        <a:spcAft>
          <a:spcPct val="0"/>
        </a:spcAft>
        <a:buClr>
          <a:srgbClr val="008ABF"/>
        </a:buClr>
        <a:buSzPct val="85000"/>
        <a:buFont typeface="Wingdings 2" pitchFamily="18" charset="2"/>
        <a:buChar char=""/>
        <a:defRPr sz="1900" kern="1200">
          <a:solidFill>
            <a:schemeClr val="tx1"/>
          </a:solidFill>
          <a:latin typeface="+mn-lt"/>
          <a:ea typeface="+mn-ea"/>
          <a:cs typeface="+mn-cs"/>
        </a:defRPr>
      </a:lvl4pPr>
      <a:lvl5pPr marL="1554163" indent="-228600" algn="l" rtl="0" fontAlgn="base">
        <a:spcBef>
          <a:spcPts val="338"/>
        </a:spcBef>
        <a:spcAft>
          <a:spcPct val="0"/>
        </a:spcAft>
        <a:buClr>
          <a:srgbClr val="008ABF"/>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47813" y="2636838"/>
            <a:ext cx="6400800" cy="1752600"/>
          </a:xfrm>
        </p:spPr>
        <p:txBody>
          <a:bodyPr/>
          <a:lstStyle/>
          <a:p>
            <a:pPr fontAlgn="auto">
              <a:spcAft>
                <a:spcPts val="0"/>
              </a:spcAft>
              <a:buFont typeface="Wingdings 2"/>
              <a:buNone/>
              <a:defRPr/>
            </a:pPr>
            <a:r>
              <a:rPr lang="en-GB" dirty="0" smtClean="0"/>
              <a:t>Lily </a:t>
            </a:r>
            <a:r>
              <a:rPr lang="en-GB" dirty="0" err="1" smtClean="0"/>
              <a:t>Topham</a:t>
            </a:r>
            <a:endParaRPr lang="en-GB" dirty="0"/>
          </a:p>
        </p:txBody>
      </p:sp>
      <p:sp>
        <p:nvSpPr>
          <p:cNvPr id="2" name="Title 1"/>
          <p:cNvSpPr>
            <a:spLocks noGrp="1"/>
          </p:cNvSpPr>
          <p:nvPr>
            <p:ph type="ctrTitle"/>
          </p:nvPr>
        </p:nvSpPr>
        <p:spPr>
          <a:xfrm>
            <a:off x="683568" y="1124744"/>
            <a:ext cx="7772400" cy="1470025"/>
          </a:xfrm>
        </p:spPr>
        <p:txBody>
          <a:bodyPr/>
          <a:lstStyle/>
          <a:p>
            <a:pPr fontAlgn="auto">
              <a:spcAft>
                <a:spcPts val="0"/>
              </a:spcAft>
              <a:defRPr/>
            </a:pPr>
            <a:r>
              <a:rPr lang="en-GB" smtClean="0"/>
              <a:t>‘Solomon Times’</a:t>
            </a:r>
            <a:endParaRPr lang="en-GB"/>
          </a:p>
        </p:txBody>
      </p:sp>
      <p:pic>
        <p:nvPicPr>
          <p:cNvPr id="4" name="Picture 3" descr="solomons flag.png"/>
          <p:cNvPicPr/>
          <p:nvPr/>
        </p:nvPicPr>
        <p:blipFill>
          <a:blip r:embed="rId3" cstate="print"/>
          <a:stretch>
            <a:fillRect/>
          </a:stretch>
        </p:blipFill>
        <p:spPr>
          <a:xfrm>
            <a:off x="2081684" y="3731220"/>
            <a:ext cx="5154612" cy="2578100"/>
          </a:xfrm>
          <a:prstGeom prst="rect">
            <a:avLst/>
          </a:prstGeom>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1057.JPG"/>
          <p:cNvPicPr>
            <a:picLocks noChangeAspect="1"/>
          </p:cNvPicPr>
          <p:nvPr/>
        </p:nvPicPr>
        <p:blipFill>
          <a:blip r:embed="rId3" cstate="print"/>
          <a:srcRect l="31101" t="9051" r="3538" b="12200"/>
          <a:stretch>
            <a:fillRect/>
          </a:stretch>
        </p:blipFill>
        <p:spPr>
          <a:xfrm>
            <a:off x="395536" y="3429000"/>
            <a:ext cx="3241320" cy="2928904"/>
          </a:xfrm>
          <a:prstGeom prst="rect">
            <a:avLst/>
          </a:prstGeom>
          <a:ln w="38100">
            <a:solidFill>
              <a:schemeClr val="tx1"/>
            </a:solidFill>
          </a:ln>
          <a:effectLst>
            <a:outerShdw blurRad="50800" dist="38100" dir="2700000" algn="tl" rotWithShape="0">
              <a:prstClr val="black">
                <a:alpha val="40000"/>
              </a:prstClr>
            </a:outerShdw>
          </a:effectLst>
        </p:spPr>
      </p:pic>
      <p:pic>
        <p:nvPicPr>
          <p:cNvPr id="5" name="Picture 4" descr="IMG_0143.JPG"/>
          <p:cNvPicPr>
            <a:picLocks noChangeAspect="1"/>
          </p:cNvPicPr>
          <p:nvPr/>
        </p:nvPicPr>
        <p:blipFill>
          <a:blip r:embed="rId4" cstate="print"/>
          <a:srcRect l="17713"/>
          <a:stretch>
            <a:fillRect/>
          </a:stretch>
        </p:blipFill>
        <p:spPr>
          <a:xfrm>
            <a:off x="3419872" y="1412776"/>
            <a:ext cx="2952328" cy="2690880"/>
          </a:xfrm>
          <a:prstGeom prst="rect">
            <a:avLst/>
          </a:prstGeom>
          <a:ln w="38100">
            <a:solidFill>
              <a:schemeClr val="tx1"/>
            </a:solidFill>
          </a:ln>
          <a:effectLst>
            <a:outerShdw blurRad="50800" dist="38100" dir="2700000" algn="tl" rotWithShape="0">
              <a:prstClr val="black">
                <a:alpha val="40000"/>
              </a:prstClr>
            </a:outerShdw>
          </a:effectLst>
        </p:spPr>
      </p:pic>
      <p:sp>
        <p:nvSpPr>
          <p:cNvPr id="33794" name="Rectangle 2"/>
          <p:cNvSpPr>
            <a:spLocks noGrp="1"/>
          </p:cNvSpPr>
          <p:nvPr>
            <p:ph type="title"/>
          </p:nvPr>
        </p:nvSpPr>
        <p:spPr bwMode="auto">
          <a:xfrm>
            <a:off x="457200" y="188640"/>
            <a:ext cx="8229600" cy="1003176"/>
          </a:xfrm>
          <a:noFill/>
          <a:ln w="9525"/>
        </p:spPr>
        <p:txBody>
          <a:bodyPr wrap="square" lIns="91440" tIns="45720" rIns="91440" bIns="45720" numCol="1" compatLnSpc="1">
            <a:prstTxWarp prst="textNoShape">
              <a:avLst/>
            </a:prstTxWarp>
            <a:normAutofit fontScale="90000"/>
          </a:bodyPr>
          <a:lstStyle/>
          <a:p>
            <a:r>
              <a:rPr lang="en-GB" dirty="0" smtClean="0">
                <a:ln>
                  <a:noFill/>
                </a:ln>
                <a:effectLst/>
              </a:rPr>
              <a:t>A different culture and wonderful friends</a:t>
            </a:r>
          </a:p>
        </p:txBody>
      </p:sp>
      <p:pic>
        <p:nvPicPr>
          <p:cNvPr id="4" name="Picture 3" descr="Betelnut.JPG"/>
          <p:cNvPicPr>
            <a:picLocks noChangeAspect="1"/>
          </p:cNvPicPr>
          <p:nvPr/>
        </p:nvPicPr>
        <p:blipFill>
          <a:blip r:embed="rId5" cstate="print"/>
          <a:stretch>
            <a:fillRect/>
          </a:stretch>
        </p:blipFill>
        <p:spPr>
          <a:xfrm>
            <a:off x="539552" y="1628800"/>
            <a:ext cx="2952328" cy="2214246"/>
          </a:xfrm>
          <a:prstGeom prst="rect">
            <a:avLst/>
          </a:prstGeom>
          <a:ln w="38100">
            <a:solidFill>
              <a:schemeClr val="tx1"/>
            </a:solidFill>
          </a:ln>
          <a:effectLst>
            <a:outerShdw blurRad="50800" dist="38100" dir="2700000" algn="tl" rotWithShape="0">
              <a:prstClr val="black">
                <a:alpha val="40000"/>
              </a:prstClr>
            </a:outerShdw>
          </a:effectLst>
        </p:spPr>
      </p:pic>
      <p:pic>
        <p:nvPicPr>
          <p:cNvPr id="10" name="Picture 9" descr="IMG_1841.JPG"/>
          <p:cNvPicPr>
            <a:picLocks noChangeAspect="1"/>
          </p:cNvPicPr>
          <p:nvPr/>
        </p:nvPicPr>
        <p:blipFill>
          <a:blip r:embed="rId6" cstate="print"/>
          <a:stretch>
            <a:fillRect/>
          </a:stretch>
        </p:blipFill>
        <p:spPr>
          <a:xfrm>
            <a:off x="3419872" y="3573016"/>
            <a:ext cx="3635896" cy="2726922"/>
          </a:xfrm>
          <a:prstGeom prst="rect">
            <a:avLst/>
          </a:prstGeom>
          <a:ln w="38100">
            <a:solidFill>
              <a:schemeClr val="tx1"/>
            </a:solidFill>
          </a:ln>
          <a:effectLst>
            <a:outerShdw blurRad="50800" dist="38100" dir="2700000" algn="tl" rotWithShape="0">
              <a:prstClr val="black">
                <a:alpha val="40000"/>
              </a:prstClr>
            </a:outerShdw>
          </a:effectLst>
        </p:spPr>
      </p:pic>
      <p:pic>
        <p:nvPicPr>
          <p:cNvPr id="11" name="Picture 10" descr="IMG_2761.JPG"/>
          <p:cNvPicPr>
            <a:picLocks noChangeAspect="1"/>
          </p:cNvPicPr>
          <p:nvPr/>
        </p:nvPicPr>
        <p:blipFill>
          <a:blip r:embed="rId7" cstate="print"/>
          <a:srcRect l="18750" t="9375" r="3125"/>
          <a:stretch>
            <a:fillRect/>
          </a:stretch>
        </p:blipFill>
        <p:spPr>
          <a:xfrm>
            <a:off x="6588224" y="1508787"/>
            <a:ext cx="1800200" cy="2784309"/>
          </a:xfrm>
          <a:prstGeom prst="rect">
            <a:avLst/>
          </a:prstGeom>
          <a:ln w="38100">
            <a:solidFill>
              <a:schemeClr val="tx1"/>
            </a:solidFill>
          </a:ln>
          <a:effectLst>
            <a:outerShdw blurRad="50800" dist="38100" dir="2700000" algn="tl" rotWithShape="0">
              <a:prstClr val="black">
                <a:alpha val="40000"/>
              </a:prstClr>
            </a:outerShdw>
          </a:effectLst>
        </p:spPr>
      </p:pic>
      <p:pic>
        <p:nvPicPr>
          <p:cNvPr id="14" name="Picture 13" descr="IMG_3760.JPG"/>
          <p:cNvPicPr>
            <a:picLocks noChangeAspect="1"/>
          </p:cNvPicPr>
          <p:nvPr/>
        </p:nvPicPr>
        <p:blipFill>
          <a:blip r:embed="rId8" cstate="print"/>
          <a:srcRect l="5073" b="7099"/>
          <a:stretch>
            <a:fillRect/>
          </a:stretch>
        </p:blipFill>
        <p:spPr>
          <a:xfrm rot="5400000">
            <a:off x="6397694" y="3979570"/>
            <a:ext cx="2515333" cy="1846241"/>
          </a:xfrm>
          <a:prstGeom prst="rect">
            <a:avLst/>
          </a:prstGeom>
          <a:ln w="38100">
            <a:solidFill>
              <a:schemeClr val="tx1"/>
            </a:solidFill>
          </a:ln>
          <a:effectLst>
            <a:outerShdw blurRad="50800" dist="38100" dir="2700000" algn="tl" rotWithShape="0">
              <a:prstClr val="black">
                <a:alpha val="40000"/>
              </a:prstClr>
            </a:outerShdw>
          </a:effectLst>
        </p:spPr>
      </p:pic>
      <p:pic>
        <p:nvPicPr>
          <p:cNvPr id="15" name="Picture 14" descr="IMG_1784.JPG"/>
          <p:cNvPicPr>
            <a:picLocks noChangeAspect="1"/>
          </p:cNvPicPr>
          <p:nvPr/>
        </p:nvPicPr>
        <p:blipFill>
          <a:blip r:embed="rId9" cstate="print"/>
          <a:srcRect b="6147"/>
          <a:stretch>
            <a:fillRect/>
          </a:stretch>
        </p:blipFill>
        <p:spPr>
          <a:xfrm>
            <a:off x="395536" y="3933056"/>
            <a:ext cx="3580453" cy="2520280"/>
          </a:xfrm>
          <a:prstGeom prst="rect">
            <a:avLst/>
          </a:prstGeom>
          <a:ln w="38100">
            <a:solidFill>
              <a:schemeClr val="tx1"/>
            </a:solidFill>
          </a:ln>
          <a:effectLst>
            <a:outerShdw blurRad="50800" dist="38100" dir="2700000" algn="tl" rotWithShape="0">
              <a:prstClr val="black">
                <a:alpha val="40000"/>
              </a:prstClr>
            </a:outerShdw>
          </a:effectLst>
        </p:spPr>
      </p:pic>
      <p:pic>
        <p:nvPicPr>
          <p:cNvPr id="16" name="Picture 15" descr="IMG_1844.JPG"/>
          <p:cNvPicPr>
            <a:picLocks noChangeAspect="1"/>
          </p:cNvPicPr>
          <p:nvPr/>
        </p:nvPicPr>
        <p:blipFill>
          <a:blip r:embed="rId10" cstate="print"/>
          <a:stretch>
            <a:fillRect/>
          </a:stretch>
        </p:blipFill>
        <p:spPr>
          <a:xfrm>
            <a:off x="5868144" y="1268760"/>
            <a:ext cx="2976331" cy="2232248"/>
          </a:xfrm>
          <a:prstGeom prst="rect">
            <a:avLst/>
          </a:prstGeom>
          <a:ln w="38100">
            <a:solidFill>
              <a:schemeClr val="tx1"/>
            </a:solidFill>
          </a:ln>
          <a:effectLst>
            <a:outerShdw blurRad="50800" dist="38100" dir="2700000" algn="tl" rotWithShape="0">
              <a:prstClr val="black">
                <a:alpha val="40000"/>
              </a:prstClr>
            </a:outerShdw>
          </a:effectLst>
        </p:spPr>
      </p:pic>
      <p:pic>
        <p:nvPicPr>
          <p:cNvPr id="17" name="Picture 16" descr="IMG_3540.JPG"/>
          <p:cNvPicPr>
            <a:picLocks noChangeAspect="1"/>
          </p:cNvPicPr>
          <p:nvPr/>
        </p:nvPicPr>
        <p:blipFill>
          <a:blip r:embed="rId11" cstate="print"/>
          <a:stretch>
            <a:fillRect/>
          </a:stretch>
        </p:blipFill>
        <p:spPr>
          <a:xfrm>
            <a:off x="5004048" y="3717032"/>
            <a:ext cx="3600401" cy="2700300"/>
          </a:xfrm>
          <a:prstGeom prst="rect">
            <a:avLst/>
          </a:prstGeom>
          <a:ln w="38100">
            <a:solidFill>
              <a:schemeClr val="tx1"/>
            </a:solidFill>
          </a:ln>
          <a:effectLst>
            <a:outerShdw blurRad="50800" dist="38100" dir="2700000" algn="tl" rotWithShape="0">
              <a:prstClr val="black">
                <a:alpha val="40000"/>
              </a:prstClr>
            </a:outerShdw>
          </a:effectLst>
        </p:spPr>
      </p:pic>
      <p:pic>
        <p:nvPicPr>
          <p:cNvPr id="18" name="Picture 17" descr="Yvonne party.JPG"/>
          <p:cNvPicPr>
            <a:picLocks noChangeAspect="1"/>
          </p:cNvPicPr>
          <p:nvPr/>
        </p:nvPicPr>
        <p:blipFill>
          <a:blip r:embed="rId12" cstate="print"/>
          <a:stretch>
            <a:fillRect/>
          </a:stretch>
        </p:blipFill>
        <p:spPr>
          <a:xfrm>
            <a:off x="2987824" y="1412776"/>
            <a:ext cx="3227851" cy="2420888"/>
          </a:xfrm>
          <a:prstGeom prst="rect">
            <a:avLst/>
          </a:prstGeom>
          <a:ln w="38100">
            <a:solidFill>
              <a:schemeClr val="tx1"/>
            </a:solidFill>
          </a:ln>
          <a:effectLst>
            <a:outerShdw blurRad="50800" dist="38100" dir="2700000" algn="tl" rotWithShape="0">
              <a:prstClr val="black">
                <a:alpha val="40000"/>
              </a:prstClr>
            </a:outerShdw>
          </a:effectLst>
        </p:spPr>
      </p:pic>
      <p:pic>
        <p:nvPicPr>
          <p:cNvPr id="19" name="Picture 18" descr="Children in Simbo Boat.JPG"/>
          <p:cNvPicPr>
            <a:picLocks noChangeAspect="1"/>
          </p:cNvPicPr>
          <p:nvPr/>
        </p:nvPicPr>
        <p:blipFill>
          <a:blip r:embed="rId13" cstate="print"/>
          <a:stretch>
            <a:fillRect/>
          </a:stretch>
        </p:blipFill>
        <p:spPr>
          <a:xfrm>
            <a:off x="323528" y="2060848"/>
            <a:ext cx="3035829" cy="2276872"/>
          </a:xfrm>
          <a:prstGeom prst="rect">
            <a:avLst/>
          </a:prstGeom>
          <a:ln w="38100">
            <a:solidFill>
              <a:schemeClr val="tx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0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0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0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sz="2000" dirty="0" smtClean="0"/>
              <a:t>llt104@imperial.ac.uk</a:t>
            </a:r>
          </a:p>
          <a:p>
            <a:endParaRPr lang="en-GB" sz="2000" dirty="0" smtClean="0"/>
          </a:p>
          <a:p>
            <a:pPr algn="ctr">
              <a:buNone/>
            </a:pPr>
            <a:r>
              <a:rPr lang="en-GB" sz="2000" dirty="0" smtClean="0"/>
              <a:t>With thanks to the Matthews </a:t>
            </a:r>
            <a:r>
              <a:rPr lang="en-GB" sz="2000" dirty="0" err="1" smtClean="0"/>
              <a:t>Wrightson</a:t>
            </a:r>
            <a:r>
              <a:rPr lang="en-GB" sz="2000" dirty="0" smtClean="0"/>
              <a:t> Charity Trust </a:t>
            </a:r>
            <a:endParaRPr lang="en-GB" sz="2000" dirty="0"/>
          </a:p>
        </p:txBody>
      </p:sp>
      <p:sp>
        <p:nvSpPr>
          <p:cNvPr id="3" name="Title 2"/>
          <p:cNvSpPr>
            <a:spLocks noGrp="1"/>
          </p:cNvSpPr>
          <p:nvPr>
            <p:ph type="title"/>
          </p:nvPr>
        </p:nvSpPr>
        <p:spPr/>
        <p:txBody>
          <a:bodyPr/>
          <a:lstStyle/>
          <a:p>
            <a:r>
              <a:rPr lang="en-GB" dirty="0" smtClean="0"/>
              <a:t>Any questions?</a:t>
            </a:r>
            <a:endParaRPr lang="en-GB" dirty="0"/>
          </a:p>
        </p:txBody>
      </p:sp>
      <p:pic>
        <p:nvPicPr>
          <p:cNvPr id="9" name="Picture 8" descr="IMG_3711.JPG"/>
          <p:cNvPicPr>
            <a:picLocks noChangeAspect="1"/>
          </p:cNvPicPr>
          <p:nvPr/>
        </p:nvPicPr>
        <p:blipFill>
          <a:blip r:embed="rId3" cstate="print"/>
          <a:stretch>
            <a:fillRect/>
          </a:stretch>
        </p:blipFill>
        <p:spPr>
          <a:xfrm>
            <a:off x="2483768" y="3006334"/>
            <a:ext cx="4307971" cy="3230978"/>
          </a:xfrm>
          <a:prstGeom prst="rect">
            <a:avLst/>
          </a:prstGeom>
          <a:ln w="38100">
            <a:solidFill>
              <a:schemeClr val="tx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cstate="print"/>
          <a:srcRect l="25621" t="27761" r="40505" b="9701"/>
          <a:stretch>
            <a:fillRect/>
          </a:stretch>
        </p:blipFill>
        <p:spPr>
          <a:xfrm>
            <a:off x="683568" y="1412776"/>
            <a:ext cx="4358239" cy="4525963"/>
          </a:xfrm>
          <a:solidFill>
            <a:srgbClr val="FFFFFF">
              <a:shade val="85000"/>
            </a:srgbClr>
          </a:solidFill>
          <a:ln w="57150" cap="rnd">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p:txBody>
          <a:bodyPr/>
          <a:lstStyle/>
          <a:p>
            <a:pPr fontAlgn="auto">
              <a:spcAft>
                <a:spcPts val="0"/>
              </a:spcAft>
              <a:defRPr/>
            </a:pPr>
            <a:r>
              <a:rPr lang="en-GB" smtClean="0"/>
              <a:t>‘Wow, that’s cool......</a:t>
            </a:r>
            <a:r>
              <a:rPr lang="en-GB" err="1" smtClean="0"/>
              <a:t>er</a:t>
            </a:r>
            <a:r>
              <a:rPr lang="en-GB" smtClean="0"/>
              <a:t>, where is it?’</a:t>
            </a:r>
            <a:endParaRPr lang="en-GB"/>
          </a:p>
        </p:txBody>
      </p:sp>
      <p:sp>
        <p:nvSpPr>
          <p:cNvPr id="5" name="Oval 4"/>
          <p:cNvSpPr/>
          <p:nvPr/>
        </p:nvSpPr>
        <p:spPr>
          <a:xfrm>
            <a:off x="3203575" y="3357563"/>
            <a:ext cx="647700" cy="647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9" name="Content Placeholder 3" descr="ring_of_fire2011.gif"/>
          <p:cNvPicPr>
            <a:picLocks noChangeAspect="1"/>
          </p:cNvPicPr>
          <p:nvPr/>
        </p:nvPicPr>
        <p:blipFill>
          <a:blip r:embed="rId4" cstate="print"/>
          <a:stretch>
            <a:fillRect/>
          </a:stretch>
        </p:blipFill>
        <p:spPr>
          <a:xfrm>
            <a:off x="4427538" y="1700213"/>
            <a:ext cx="4040187" cy="3013075"/>
          </a:xfrm>
          <a:prstGeom prst="rect">
            <a:avLst/>
          </a:prstGeom>
          <a:ln w="57150">
            <a:solidFill>
              <a:schemeClr val="tx1"/>
            </a:solidFill>
          </a:ln>
          <a:effectLst>
            <a:outerShdw blurRad="50800" dist="38100" dir="2700000" algn="tl" rotWithShape="0">
              <a:prstClr val="black">
                <a:alpha val="40000"/>
              </a:prstClr>
            </a:outerShdw>
          </a:effectLst>
        </p:spPr>
      </p:pic>
      <p:sp>
        <p:nvSpPr>
          <p:cNvPr id="10" name="Oval 9"/>
          <p:cNvSpPr/>
          <p:nvPr/>
        </p:nvSpPr>
        <p:spPr>
          <a:xfrm>
            <a:off x="5076825" y="3284538"/>
            <a:ext cx="215900" cy="2159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6" name="Content Placeholder 3" descr="map solomons.gif"/>
          <p:cNvPicPr>
            <a:picLocks/>
          </p:cNvPicPr>
          <p:nvPr/>
        </p:nvPicPr>
        <p:blipFill>
          <a:blip r:embed="rId5" cstate="print"/>
          <a:stretch>
            <a:fillRect/>
          </a:stretch>
        </p:blipFill>
        <p:spPr>
          <a:xfrm>
            <a:off x="4355976" y="1556792"/>
            <a:ext cx="4176464" cy="3312368"/>
          </a:xfrm>
          <a:prstGeom prst="rect">
            <a:avLst/>
          </a:prstGeom>
          <a:solidFill>
            <a:srgbClr val="FFFFFF">
              <a:shade val="85000"/>
            </a:srgbClr>
          </a:solidFill>
          <a:ln w="57150" cap="sq">
            <a:solidFill>
              <a:schemeClr val="tx1"/>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1" name="TextBox 10"/>
          <p:cNvSpPr txBox="1">
            <a:spLocks noChangeArrowheads="1"/>
          </p:cNvSpPr>
          <p:nvPr/>
        </p:nvSpPr>
        <p:spPr bwMode="auto">
          <a:xfrm>
            <a:off x="5219700" y="5013325"/>
            <a:ext cx="3313113" cy="1477963"/>
          </a:xfrm>
          <a:prstGeom prst="rect">
            <a:avLst/>
          </a:prstGeom>
          <a:noFill/>
          <a:ln w="9525">
            <a:noFill/>
            <a:miter lim="800000"/>
            <a:headEnd/>
            <a:tailEnd/>
          </a:ln>
        </p:spPr>
        <p:txBody>
          <a:bodyPr>
            <a:spAutoFit/>
          </a:bodyPr>
          <a:lstStyle/>
          <a:p>
            <a:pPr>
              <a:buFont typeface="Arial" charset="0"/>
              <a:buChar char="•"/>
            </a:pPr>
            <a:r>
              <a:rPr lang="en-GB" dirty="0">
                <a:latin typeface="Constantia" pitchFamily="18" charset="0"/>
              </a:rPr>
              <a:t> Population: 500 000</a:t>
            </a:r>
          </a:p>
          <a:p>
            <a:pPr>
              <a:buFont typeface="Arial" charset="0"/>
              <a:buChar char="•"/>
            </a:pPr>
            <a:r>
              <a:rPr lang="en-GB" dirty="0">
                <a:latin typeface="Constantia" pitchFamily="18" charset="0"/>
              </a:rPr>
              <a:t> 1000s of islands</a:t>
            </a:r>
          </a:p>
          <a:p>
            <a:pPr>
              <a:buFont typeface="Arial" charset="0"/>
              <a:buChar char="•"/>
            </a:pPr>
            <a:r>
              <a:rPr lang="en-GB" dirty="0">
                <a:latin typeface="Constantia" pitchFamily="18" charset="0"/>
              </a:rPr>
              <a:t> 1500km ‘long’ </a:t>
            </a:r>
          </a:p>
          <a:p>
            <a:pPr>
              <a:buFont typeface="Arial" charset="0"/>
              <a:buChar char="•"/>
            </a:pPr>
            <a:r>
              <a:rPr lang="en-GB" dirty="0">
                <a:latin typeface="Constantia" pitchFamily="18" charset="0"/>
              </a:rPr>
              <a:t> Melanesians</a:t>
            </a:r>
          </a:p>
          <a:p>
            <a:endParaRPr lang="en-GB" dirty="0">
              <a:latin typeface="Constantia" pitchFamily="18" charset="0"/>
            </a:endParaRPr>
          </a:p>
        </p:txBody>
      </p:sp>
      <p:sp>
        <p:nvSpPr>
          <p:cNvPr id="7" name="Oval 6"/>
          <p:cNvSpPr/>
          <p:nvPr/>
        </p:nvSpPr>
        <p:spPr>
          <a:xfrm>
            <a:off x="5651500" y="2924175"/>
            <a:ext cx="352425" cy="3698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 name="Oval 7"/>
          <p:cNvSpPr/>
          <p:nvPr/>
        </p:nvSpPr>
        <p:spPr>
          <a:xfrm>
            <a:off x="5003800" y="2636838"/>
            <a:ext cx="288925" cy="2873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2"/>
          <p:cNvSpPr>
            <a:spLocks noGrp="1"/>
          </p:cNvSpPr>
          <p:nvPr>
            <p:ph idx="1"/>
          </p:nvPr>
        </p:nvSpPr>
        <p:spPr>
          <a:xfrm>
            <a:off x="457200" y="1524000"/>
            <a:ext cx="4043363" cy="4572000"/>
          </a:xfrm>
        </p:spPr>
        <p:txBody>
          <a:bodyPr/>
          <a:lstStyle/>
          <a:p>
            <a:r>
              <a:rPr lang="en-GB" smtClean="0"/>
              <a:t>Different!</a:t>
            </a:r>
          </a:p>
          <a:p>
            <a:r>
              <a:rPr lang="en-GB" smtClean="0"/>
              <a:t>Developing country</a:t>
            </a:r>
          </a:p>
          <a:p>
            <a:r>
              <a:rPr lang="en-GB" smtClean="0"/>
              <a:t>Speak English</a:t>
            </a:r>
          </a:p>
          <a:p>
            <a:r>
              <a:rPr lang="en-GB" smtClean="0"/>
              <a:t>Safe</a:t>
            </a:r>
          </a:p>
          <a:p>
            <a:r>
              <a:rPr lang="en-GB" smtClean="0"/>
              <a:t>Good reports</a:t>
            </a:r>
          </a:p>
          <a:p>
            <a:r>
              <a:rPr lang="en-GB" smtClean="0"/>
              <a:t>Different hospitals</a:t>
            </a:r>
          </a:p>
          <a:p>
            <a:pPr lvl="1"/>
            <a:r>
              <a:rPr lang="en-GB" smtClean="0"/>
              <a:t>National Referral Hospital (capital)</a:t>
            </a:r>
          </a:p>
          <a:p>
            <a:pPr lvl="1"/>
            <a:r>
              <a:rPr lang="en-GB" smtClean="0"/>
              <a:t>Gizo Hospital (rural)</a:t>
            </a:r>
          </a:p>
        </p:txBody>
      </p:sp>
      <p:sp>
        <p:nvSpPr>
          <p:cNvPr id="2" name="Title 1"/>
          <p:cNvSpPr>
            <a:spLocks noGrp="1"/>
          </p:cNvSpPr>
          <p:nvPr>
            <p:ph type="title"/>
          </p:nvPr>
        </p:nvSpPr>
        <p:spPr/>
        <p:txBody>
          <a:bodyPr/>
          <a:lstStyle/>
          <a:p>
            <a:pPr fontAlgn="auto">
              <a:spcAft>
                <a:spcPts val="0"/>
              </a:spcAft>
              <a:defRPr/>
            </a:pPr>
            <a:r>
              <a:rPr lang="en-GB" smtClean="0"/>
              <a:t>Why the </a:t>
            </a:r>
            <a:r>
              <a:rPr lang="en-GB" err="1" smtClean="0"/>
              <a:t>Solomons</a:t>
            </a:r>
            <a:r>
              <a:rPr lang="en-GB" smtClean="0"/>
              <a:t>?</a:t>
            </a:r>
            <a:endParaRPr lang="en-GB"/>
          </a:p>
        </p:txBody>
      </p:sp>
      <p:pic>
        <p:nvPicPr>
          <p:cNvPr id="4" name="Picture 3" descr="Sir-David-Attenborough.jpg"/>
          <p:cNvPicPr>
            <a:picLocks noChangeAspect="1"/>
          </p:cNvPicPr>
          <p:nvPr/>
        </p:nvPicPr>
        <p:blipFill>
          <a:blip r:embed="rId3" cstate="print"/>
          <a:srcRect l="6250" r="4167"/>
          <a:stretch>
            <a:fillRect/>
          </a:stretch>
        </p:blipFill>
        <p:spPr>
          <a:xfrm>
            <a:off x="5680075" y="549275"/>
            <a:ext cx="2924175" cy="3311525"/>
          </a:xfrm>
          <a:prstGeom prst="rect">
            <a:avLst/>
          </a:prstGeom>
          <a:ln w="38100">
            <a:solidFill>
              <a:schemeClr val="tx1"/>
            </a:solidFill>
          </a:ln>
          <a:effectLst>
            <a:outerShdw blurRad="50800" dist="38100" dir="2700000" algn="tl" rotWithShape="0">
              <a:prstClr val="black">
                <a:alpha val="40000"/>
              </a:prstClr>
            </a:outerShdw>
          </a:effectLst>
        </p:spPr>
      </p:pic>
      <p:pic>
        <p:nvPicPr>
          <p:cNvPr id="5" name="Picture 4" descr="South pacific_bbc.jpg"/>
          <p:cNvPicPr>
            <a:picLocks noChangeAspect="1"/>
          </p:cNvPicPr>
          <p:nvPr/>
        </p:nvPicPr>
        <p:blipFill>
          <a:blip r:embed="rId4" cstate="print"/>
          <a:srcRect l="15351" r="15350"/>
          <a:stretch>
            <a:fillRect/>
          </a:stretch>
        </p:blipFill>
        <p:spPr>
          <a:xfrm>
            <a:off x="4356100" y="2924175"/>
            <a:ext cx="2376488" cy="3429000"/>
          </a:xfrm>
          <a:prstGeom prst="rect">
            <a:avLst/>
          </a:prstGeom>
          <a:ln w="38100">
            <a:solidFill>
              <a:schemeClr val="tx1"/>
            </a:solidFill>
          </a:ln>
          <a:effectLst>
            <a:outerShdw blurRad="50800" dist="38100" dir="2700000" algn="tl" rotWithShape="0">
              <a:prstClr val="black">
                <a:alpha val="40000"/>
              </a:prstClr>
            </a:outerShdw>
          </a:effectLst>
        </p:spPr>
      </p:pic>
      <p:pic>
        <p:nvPicPr>
          <p:cNvPr id="6" name="Picture 5" descr="IMG_0250.JPG"/>
          <p:cNvPicPr>
            <a:picLocks noChangeAspect="1"/>
          </p:cNvPicPr>
          <p:nvPr/>
        </p:nvPicPr>
        <p:blipFill>
          <a:blip r:embed="rId5" cstate="print"/>
          <a:stretch>
            <a:fillRect/>
          </a:stretch>
        </p:blipFill>
        <p:spPr>
          <a:xfrm>
            <a:off x="5292080" y="548680"/>
            <a:ext cx="3491880" cy="2618910"/>
          </a:xfrm>
          <a:prstGeom prst="rect">
            <a:avLst/>
          </a:prstGeom>
          <a:ln w="38100">
            <a:solidFill>
              <a:schemeClr val="tx1"/>
            </a:solidFill>
          </a:ln>
          <a:effectLst>
            <a:outerShdw blurRad="50800" dist="38100" dir="2700000" algn="tl" rotWithShape="0">
              <a:prstClr val="black">
                <a:alpha val="40000"/>
              </a:prstClr>
            </a:outerShdw>
          </a:effectLst>
        </p:spPr>
      </p:pic>
      <p:pic>
        <p:nvPicPr>
          <p:cNvPr id="7" name="Picture 6" descr="IMG_1871.JPG"/>
          <p:cNvPicPr>
            <a:picLocks noChangeAspect="1"/>
          </p:cNvPicPr>
          <p:nvPr/>
        </p:nvPicPr>
        <p:blipFill>
          <a:blip r:embed="rId6" cstate="print"/>
          <a:stretch>
            <a:fillRect/>
          </a:stretch>
        </p:blipFill>
        <p:spPr>
          <a:xfrm>
            <a:off x="4716016" y="3501008"/>
            <a:ext cx="3456384" cy="2592288"/>
          </a:xfrm>
          <a:prstGeom prst="rect">
            <a:avLst/>
          </a:prstGeom>
          <a:ln w="38100">
            <a:solidFill>
              <a:schemeClr val="tx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7" descr="IMG_1370.JPG"/>
          <p:cNvPicPr>
            <a:picLocks noChangeAspect="1"/>
          </p:cNvPicPr>
          <p:nvPr/>
        </p:nvPicPr>
        <p:blipFill>
          <a:blip r:embed="rId3" cstate="print"/>
          <a:srcRect t="57350" r="39763"/>
          <a:stretch>
            <a:fillRect/>
          </a:stretch>
        </p:blipFill>
        <p:spPr bwMode="auto">
          <a:xfrm>
            <a:off x="1835696" y="2060848"/>
            <a:ext cx="5508625" cy="2924175"/>
          </a:xfrm>
          <a:prstGeom prst="rect">
            <a:avLst/>
          </a:prstGeom>
          <a:noFill/>
          <a:ln w="38100">
            <a:solidFill>
              <a:schemeClr val="tx1"/>
            </a:solidFill>
            <a:miter lim="800000"/>
            <a:headEnd/>
            <a:tailEnd/>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pPr fontAlgn="auto">
              <a:spcAft>
                <a:spcPts val="0"/>
              </a:spcAft>
              <a:defRPr/>
            </a:pPr>
            <a:r>
              <a:rPr lang="en-GB" smtClean="0"/>
              <a:t>National Referral Hospital</a:t>
            </a:r>
            <a:endParaRPr lang="en-GB"/>
          </a:p>
        </p:txBody>
      </p:sp>
      <p:pic>
        <p:nvPicPr>
          <p:cNvPr id="20484" name="Picture 6" descr="IMG_0661.JPG"/>
          <p:cNvPicPr>
            <a:picLocks noChangeAspect="1"/>
          </p:cNvPicPr>
          <p:nvPr/>
        </p:nvPicPr>
        <p:blipFill>
          <a:blip r:embed="rId4" cstate="print"/>
          <a:srcRect t="10065" b="6060"/>
          <a:stretch>
            <a:fillRect/>
          </a:stretch>
        </p:blipFill>
        <p:spPr bwMode="auto">
          <a:xfrm>
            <a:off x="1259632" y="1628800"/>
            <a:ext cx="6640449" cy="4176464"/>
          </a:xfrm>
          <a:prstGeom prst="rect">
            <a:avLst/>
          </a:prstGeom>
          <a:noFill/>
          <a:ln w="38100">
            <a:solidFill>
              <a:schemeClr val="tx1"/>
            </a:solidFill>
            <a:miter lim="800000"/>
            <a:headEnd/>
            <a:tailEnd/>
          </a:ln>
          <a:effectLst>
            <a:outerShdw blurRad="50800" dist="38100" dir="2700000" algn="tl" rotWithShape="0">
              <a:prstClr val="black">
                <a:alpha val="40000"/>
              </a:prstClr>
            </a:outerShdw>
          </a:effectLst>
        </p:spPr>
      </p:pic>
      <p:pic>
        <p:nvPicPr>
          <p:cNvPr id="9" name="Content Placeholder 5" descr="IMG_0600.JPG"/>
          <p:cNvPicPr>
            <a:picLocks noGrp="1" noChangeAspect="1"/>
          </p:cNvPicPr>
          <p:nvPr>
            <p:ph idx="1"/>
          </p:nvPr>
        </p:nvPicPr>
        <p:blipFill>
          <a:blip r:embed="rId5" cstate="print"/>
          <a:srcRect l="3932" b="25259"/>
          <a:stretch>
            <a:fillRect/>
          </a:stretch>
        </p:blipFill>
        <p:spPr>
          <a:xfrm>
            <a:off x="1043608" y="1628800"/>
            <a:ext cx="7159375" cy="4176464"/>
          </a:xfrm>
          <a:ln w="38100">
            <a:solidFill>
              <a:schemeClr val="tx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Content Placeholder 2"/>
          <p:cNvSpPr>
            <a:spLocks noGrp="1"/>
          </p:cNvSpPr>
          <p:nvPr>
            <p:ph idx="1"/>
          </p:nvPr>
        </p:nvSpPr>
        <p:spPr>
          <a:xfrm>
            <a:off x="457201" y="1524000"/>
            <a:ext cx="3826767" cy="4572000"/>
          </a:xfrm>
        </p:spPr>
        <p:txBody>
          <a:bodyPr>
            <a:normAutofit fontScale="92500" lnSpcReduction="20000"/>
          </a:bodyPr>
          <a:lstStyle/>
          <a:p>
            <a:r>
              <a:rPr lang="en-GB" dirty="0" smtClean="0"/>
              <a:t>Lots of flexibility</a:t>
            </a:r>
          </a:p>
          <a:p>
            <a:endParaRPr lang="en-GB" dirty="0" smtClean="0"/>
          </a:p>
          <a:p>
            <a:r>
              <a:rPr lang="en-GB" dirty="0" smtClean="0"/>
              <a:t>Lots of responsibility</a:t>
            </a:r>
          </a:p>
          <a:p>
            <a:pPr lvl="1"/>
            <a:r>
              <a:rPr lang="en-GB" dirty="0" smtClean="0"/>
              <a:t>Treated as a doctor</a:t>
            </a:r>
          </a:p>
          <a:p>
            <a:endParaRPr lang="en-GB" dirty="0" smtClean="0"/>
          </a:p>
          <a:p>
            <a:r>
              <a:rPr lang="en-GB" dirty="0" smtClean="0"/>
              <a:t>Lots of clinical and practical experience</a:t>
            </a:r>
          </a:p>
          <a:p>
            <a:endParaRPr lang="en-GB" dirty="0" smtClean="0"/>
          </a:p>
          <a:p>
            <a:r>
              <a:rPr lang="en-GB" dirty="0" smtClean="0"/>
              <a:t>Limited resources</a:t>
            </a:r>
          </a:p>
          <a:p>
            <a:endParaRPr lang="en-GB" dirty="0" smtClean="0"/>
          </a:p>
          <a:p>
            <a:r>
              <a:rPr lang="en-GB" dirty="0" smtClean="0"/>
              <a:t>Pressure</a:t>
            </a:r>
          </a:p>
          <a:p>
            <a:pPr lvl="1"/>
            <a:r>
              <a:rPr lang="en-GB" dirty="0" smtClean="0"/>
              <a:t>The tray of doom!</a:t>
            </a:r>
          </a:p>
          <a:p>
            <a:pPr lvl="1"/>
            <a:endParaRPr lang="en-GB" dirty="0" smtClean="0"/>
          </a:p>
        </p:txBody>
      </p:sp>
      <p:sp>
        <p:nvSpPr>
          <p:cNvPr id="2" name="Title 1"/>
          <p:cNvSpPr>
            <a:spLocks noGrp="1"/>
          </p:cNvSpPr>
          <p:nvPr>
            <p:ph type="title"/>
          </p:nvPr>
        </p:nvSpPr>
        <p:spPr/>
        <p:txBody>
          <a:bodyPr/>
          <a:lstStyle/>
          <a:p>
            <a:pPr fontAlgn="auto">
              <a:spcAft>
                <a:spcPts val="0"/>
              </a:spcAft>
              <a:defRPr/>
            </a:pPr>
            <a:r>
              <a:rPr lang="en-GB" smtClean="0"/>
              <a:t>A&amp;E</a:t>
            </a:r>
            <a:endParaRPr lang="en-GB"/>
          </a:p>
        </p:txBody>
      </p:sp>
      <p:pic>
        <p:nvPicPr>
          <p:cNvPr id="22532" name="Picture 4" descr="IMG_0656"/>
          <p:cNvPicPr>
            <a:picLocks noChangeAspect="1" noChangeArrowheads="1"/>
          </p:cNvPicPr>
          <p:nvPr/>
        </p:nvPicPr>
        <p:blipFill>
          <a:blip r:embed="rId3" cstate="print"/>
          <a:srcRect/>
          <a:stretch>
            <a:fillRect/>
          </a:stretch>
        </p:blipFill>
        <p:spPr bwMode="auto">
          <a:xfrm>
            <a:off x="4427984" y="980728"/>
            <a:ext cx="3575050" cy="4767262"/>
          </a:xfrm>
          <a:prstGeom prst="rect">
            <a:avLst/>
          </a:prstGeom>
          <a:noFill/>
          <a:ln w="38100">
            <a:solidFill>
              <a:schemeClr val="tx1"/>
            </a:solidFill>
          </a:ln>
          <a:effectLst>
            <a:outerShdw blurRad="50800" dist="38100" dir="2700000" algn="tl" rotWithShape="0">
              <a:prstClr val="black">
                <a:alpha val="40000"/>
              </a:prstClr>
            </a:outerShdw>
          </a:effectLst>
        </p:spPr>
      </p:pic>
      <p:pic>
        <p:nvPicPr>
          <p:cNvPr id="8" name="Picture 7" descr="IMG_1071.JPG"/>
          <p:cNvPicPr>
            <a:picLocks noChangeAspect="1"/>
          </p:cNvPicPr>
          <p:nvPr/>
        </p:nvPicPr>
        <p:blipFill>
          <a:blip r:embed="rId4" cstate="print"/>
          <a:stretch>
            <a:fillRect/>
          </a:stretch>
        </p:blipFill>
        <p:spPr>
          <a:xfrm>
            <a:off x="4331972" y="3573016"/>
            <a:ext cx="3552395" cy="2664296"/>
          </a:xfrm>
          <a:prstGeom prst="rect">
            <a:avLst/>
          </a:prstGeom>
          <a:ln w="38100">
            <a:solidFill>
              <a:schemeClr val="tx1"/>
            </a:solidFill>
          </a:ln>
          <a:effectLst>
            <a:outerShdw blurRad="50800" dist="38100" dir="2700000" algn="tl" rotWithShape="0">
              <a:prstClr val="black">
                <a:alpha val="40000"/>
              </a:prstClr>
            </a:outerShdw>
          </a:effectLst>
        </p:spPr>
      </p:pic>
      <p:pic>
        <p:nvPicPr>
          <p:cNvPr id="9" name="Picture 8" descr="IMG_1088.JPG"/>
          <p:cNvPicPr>
            <a:picLocks noChangeAspect="1"/>
          </p:cNvPicPr>
          <p:nvPr/>
        </p:nvPicPr>
        <p:blipFill>
          <a:blip r:embed="rId5" cstate="print"/>
          <a:stretch>
            <a:fillRect/>
          </a:stretch>
        </p:blipFill>
        <p:spPr>
          <a:xfrm>
            <a:off x="4355976" y="620688"/>
            <a:ext cx="3707904" cy="2780928"/>
          </a:xfrm>
          <a:prstGeom prst="rect">
            <a:avLst/>
          </a:prstGeom>
          <a:ln w="38100">
            <a:solidFill>
              <a:schemeClr val="tx1"/>
            </a:solidFill>
          </a:ln>
          <a:effectLst>
            <a:outerShdw blurRad="50800" dist="38100" dir="2700000" algn="tl" rotWithShape="0">
              <a:prstClr val="black">
                <a:alpha val="40000"/>
              </a:prstClr>
            </a:outerShdw>
          </a:effectLst>
        </p:spPr>
      </p:pic>
      <p:pic>
        <p:nvPicPr>
          <p:cNvPr id="5" name="Picture 4" descr="IMG_1079.JPG"/>
          <p:cNvPicPr>
            <a:picLocks noChangeAspect="1"/>
          </p:cNvPicPr>
          <p:nvPr/>
        </p:nvPicPr>
        <p:blipFill>
          <a:blip r:embed="rId6" cstate="print"/>
          <a:stretch>
            <a:fillRect/>
          </a:stretch>
        </p:blipFill>
        <p:spPr>
          <a:xfrm>
            <a:off x="4355976" y="620688"/>
            <a:ext cx="3744416" cy="2808312"/>
          </a:xfrm>
          <a:prstGeom prst="rect">
            <a:avLst/>
          </a:prstGeom>
          <a:ln w="38100">
            <a:solidFill>
              <a:schemeClr val="tx1"/>
            </a:solidFill>
          </a:ln>
          <a:effectLst>
            <a:outerShdw blurRad="50800" dist="38100" dir="2700000" algn="tl" rotWithShape="0">
              <a:prstClr val="black">
                <a:alpha val="40000"/>
              </a:prstClr>
            </a:outerShdw>
          </a:effectLst>
        </p:spPr>
      </p:pic>
      <p:pic>
        <p:nvPicPr>
          <p:cNvPr id="7" name="Picture 6" descr="IMG_1117.JPG"/>
          <p:cNvPicPr>
            <a:picLocks noChangeAspect="1"/>
          </p:cNvPicPr>
          <p:nvPr/>
        </p:nvPicPr>
        <p:blipFill>
          <a:blip r:embed="rId7" cstate="print"/>
          <a:srcRect b="6667"/>
          <a:stretch>
            <a:fillRect/>
          </a:stretch>
        </p:blipFill>
        <p:spPr>
          <a:xfrm>
            <a:off x="4283968" y="3573016"/>
            <a:ext cx="3909006" cy="2736304"/>
          </a:xfrm>
          <a:prstGeom prst="rect">
            <a:avLst/>
          </a:prstGeom>
          <a:ln w="38100">
            <a:solidFill>
              <a:schemeClr val="tx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29">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G_0608.JPG"/>
          <p:cNvPicPr>
            <a:picLocks noChangeAspect="1"/>
          </p:cNvPicPr>
          <p:nvPr/>
        </p:nvPicPr>
        <p:blipFill>
          <a:blip r:embed="rId3" cstate="print"/>
          <a:stretch>
            <a:fillRect/>
          </a:stretch>
        </p:blipFill>
        <p:spPr>
          <a:xfrm>
            <a:off x="4139952" y="2132856"/>
            <a:ext cx="4283968" cy="3212976"/>
          </a:xfrm>
          <a:prstGeom prst="rect">
            <a:avLst/>
          </a:prstGeom>
          <a:ln w="38100">
            <a:solidFill>
              <a:schemeClr val="tx1"/>
            </a:solidFill>
          </a:ln>
          <a:effectLst>
            <a:outerShdw blurRad="50800" dist="38100" dir="2700000" algn="tl" rotWithShape="0">
              <a:prstClr val="black">
                <a:alpha val="40000"/>
              </a:prstClr>
            </a:outerShdw>
          </a:effectLst>
        </p:spPr>
      </p:pic>
      <p:pic>
        <p:nvPicPr>
          <p:cNvPr id="4" name="Content Placeholder 3" descr="IMG_0611.JPG"/>
          <p:cNvPicPr>
            <a:picLocks noGrp="1" noChangeAspect="1"/>
          </p:cNvPicPr>
          <p:nvPr>
            <p:ph idx="1"/>
          </p:nvPr>
        </p:nvPicPr>
        <p:blipFill>
          <a:blip r:embed="rId4" cstate="print"/>
          <a:stretch>
            <a:fillRect/>
          </a:stretch>
        </p:blipFill>
        <p:spPr>
          <a:xfrm>
            <a:off x="611560" y="1844824"/>
            <a:ext cx="2852936" cy="3803915"/>
          </a:xfrm>
          <a:ln w="38100">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pPr fontAlgn="auto">
              <a:spcAft>
                <a:spcPts val="0"/>
              </a:spcAft>
              <a:defRPr/>
            </a:pPr>
            <a:r>
              <a:rPr lang="en-GB" smtClean="0"/>
              <a:t>O&amp;G</a:t>
            </a:r>
            <a:endParaRPr lang="en-GB"/>
          </a:p>
        </p:txBody>
      </p:sp>
      <p:pic>
        <p:nvPicPr>
          <p:cNvPr id="5" name="Picture 4" descr="IMG_0617.JPG"/>
          <p:cNvPicPr>
            <a:picLocks noChangeAspect="1"/>
          </p:cNvPicPr>
          <p:nvPr/>
        </p:nvPicPr>
        <p:blipFill>
          <a:blip r:embed="rId5" cstate="print"/>
          <a:srcRect t="24800" b="37400"/>
          <a:stretch>
            <a:fillRect/>
          </a:stretch>
        </p:blipFill>
        <p:spPr>
          <a:xfrm>
            <a:off x="3923928" y="476672"/>
            <a:ext cx="4499992" cy="1275730"/>
          </a:xfrm>
          <a:prstGeom prst="rect">
            <a:avLst/>
          </a:prstGeom>
          <a:ln w="38100">
            <a:solidFill>
              <a:schemeClr val="tx1"/>
            </a:solidFill>
          </a:ln>
          <a:effectLst>
            <a:outerShdw blurRad="50800" dist="38100" dir="2700000" algn="tl" rotWithShape="0">
              <a:prstClr val="black">
                <a:alpha val="40000"/>
              </a:prstClr>
            </a:outerShdw>
          </a:effectLst>
        </p:spPr>
      </p:pic>
      <p:pic>
        <p:nvPicPr>
          <p:cNvPr id="7" name="Picture 6" descr="IMG_1021.JPG"/>
          <p:cNvPicPr>
            <a:picLocks noChangeAspect="1"/>
          </p:cNvPicPr>
          <p:nvPr/>
        </p:nvPicPr>
        <p:blipFill>
          <a:blip r:embed="rId6" cstate="print"/>
          <a:stretch>
            <a:fillRect/>
          </a:stretch>
        </p:blipFill>
        <p:spPr>
          <a:xfrm>
            <a:off x="539552" y="1772816"/>
            <a:ext cx="3075806" cy="4101075"/>
          </a:xfrm>
          <a:prstGeom prst="rect">
            <a:avLst/>
          </a:prstGeom>
          <a:ln w="38100">
            <a:solidFill>
              <a:schemeClr val="tx1"/>
            </a:solidFill>
          </a:ln>
          <a:effectLst>
            <a:outerShdw blurRad="50800" dist="38100" dir="2700000" algn="tl" rotWithShape="0">
              <a:prstClr val="black">
                <a:alpha val="40000"/>
              </a:prstClr>
            </a:outerShdw>
          </a:effectLst>
        </p:spPr>
      </p:pic>
      <p:pic>
        <p:nvPicPr>
          <p:cNvPr id="10" name="Picture 9" descr="IMG_0629.JPG"/>
          <p:cNvPicPr>
            <a:picLocks noChangeAspect="1"/>
          </p:cNvPicPr>
          <p:nvPr/>
        </p:nvPicPr>
        <p:blipFill>
          <a:blip r:embed="rId7" cstate="print"/>
          <a:stretch>
            <a:fillRect/>
          </a:stretch>
        </p:blipFill>
        <p:spPr>
          <a:xfrm>
            <a:off x="4067944" y="2060848"/>
            <a:ext cx="4464496" cy="3348372"/>
          </a:xfrm>
          <a:prstGeom prst="rect">
            <a:avLst/>
          </a:prstGeom>
          <a:ln w="38100">
            <a:solidFill>
              <a:schemeClr val="tx1"/>
            </a:solidFill>
          </a:ln>
          <a:effectLst>
            <a:outerShdw blurRad="50800" dist="38100" dir="2700000" algn="tl" rotWithShape="0">
              <a:prstClr val="black">
                <a:alpha val="40000"/>
              </a:prstClr>
            </a:outerShdw>
          </a:effectLst>
        </p:spPr>
      </p:pic>
      <p:pic>
        <p:nvPicPr>
          <p:cNvPr id="8" name="Picture 7" descr="IMG_0623.JPG"/>
          <p:cNvPicPr>
            <a:picLocks noChangeAspect="1"/>
          </p:cNvPicPr>
          <p:nvPr/>
        </p:nvPicPr>
        <p:blipFill>
          <a:blip r:embed="rId8" cstate="print"/>
          <a:stretch>
            <a:fillRect/>
          </a:stretch>
        </p:blipFill>
        <p:spPr>
          <a:xfrm>
            <a:off x="323528" y="1988840"/>
            <a:ext cx="4139952" cy="3104964"/>
          </a:xfrm>
          <a:prstGeom prst="rect">
            <a:avLst/>
          </a:prstGeom>
          <a:ln w="38100">
            <a:solidFill>
              <a:schemeClr val="tx1"/>
            </a:solidFill>
          </a:ln>
          <a:effectLst>
            <a:outerShdw blurRad="50800" dist="38100" dir="2700000" algn="tl" rotWithShape="0">
              <a:prstClr val="black">
                <a:alpha val="40000"/>
              </a:prstClr>
            </a:outerShdw>
          </a:effectLst>
        </p:spPr>
      </p:pic>
      <p:pic>
        <p:nvPicPr>
          <p:cNvPr id="6" name="Picture 5" descr="IMG_1015.JPG"/>
          <p:cNvPicPr>
            <a:picLocks noChangeAspect="1"/>
          </p:cNvPicPr>
          <p:nvPr/>
        </p:nvPicPr>
        <p:blipFill>
          <a:blip r:embed="rId9" cstate="print"/>
          <a:stretch>
            <a:fillRect/>
          </a:stretch>
        </p:blipFill>
        <p:spPr>
          <a:xfrm>
            <a:off x="4716016" y="1916832"/>
            <a:ext cx="4032448" cy="3024336"/>
          </a:xfrm>
          <a:prstGeom prst="rect">
            <a:avLst/>
          </a:prstGeom>
          <a:ln w="38100">
            <a:solidFill>
              <a:schemeClr val="tx1"/>
            </a:solidFill>
          </a:ln>
          <a:effectLst>
            <a:outerShdw blurRad="50800" dist="38100" dir="2700000" algn="tl" rotWithShape="0">
              <a:prstClr val="black">
                <a:alpha val="40000"/>
              </a:prstClr>
            </a:outerShdw>
          </a:effectLst>
        </p:spPr>
      </p:pic>
      <p:sp>
        <p:nvSpPr>
          <p:cNvPr id="11" name="TextBox 10"/>
          <p:cNvSpPr txBox="1"/>
          <p:nvPr/>
        </p:nvSpPr>
        <p:spPr>
          <a:xfrm>
            <a:off x="4139952" y="5661248"/>
            <a:ext cx="4248472" cy="461665"/>
          </a:xfrm>
          <a:prstGeom prst="rect">
            <a:avLst/>
          </a:prstGeom>
          <a:noFill/>
        </p:spPr>
        <p:txBody>
          <a:bodyPr wrap="square" rtlCol="0">
            <a:spAutoFit/>
          </a:bodyPr>
          <a:lstStyle/>
          <a:p>
            <a:r>
              <a:rPr lang="en-GB" sz="2400" dirty="0" smtClean="0">
                <a:latin typeface="+mj-lt"/>
              </a:rPr>
              <a:t>Solomon Time!</a:t>
            </a:r>
            <a:endParaRPr lang="en-GB" sz="2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3907.JPG"/>
          <p:cNvPicPr>
            <a:picLocks noChangeAspect="1"/>
          </p:cNvPicPr>
          <p:nvPr/>
        </p:nvPicPr>
        <p:blipFill>
          <a:blip r:embed="rId3" cstate="print"/>
          <a:stretch>
            <a:fillRect/>
          </a:stretch>
        </p:blipFill>
        <p:spPr>
          <a:xfrm>
            <a:off x="1619672" y="1556792"/>
            <a:ext cx="6084168" cy="4563126"/>
          </a:xfrm>
          <a:prstGeom prst="rect">
            <a:avLst/>
          </a:prstGeom>
          <a:ln w="38100">
            <a:solidFill>
              <a:schemeClr val="tx1"/>
            </a:solidFill>
          </a:ln>
          <a:effectLst>
            <a:outerShdw blurRad="50800" dist="38100" dir="2700000" algn="tl" rotWithShape="0">
              <a:prstClr val="black">
                <a:alpha val="40000"/>
              </a:prstClr>
            </a:outerShdw>
          </a:effectLst>
        </p:spPr>
      </p:pic>
      <p:pic>
        <p:nvPicPr>
          <p:cNvPr id="4" name="Content Placeholder 3" descr="IMG_2453.JPG"/>
          <p:cNvPicPr>
            <a:picLocks noGrp="1" noChangeAspect="1"/>
          </p:cNvPicPr>
          <p:nvPr>
            <p:ph idx="1"/>
          </p:nvPr>
        </p:nvPicPr>
        <p:blipFill>
          <a:blip r:embed="rId4" cstate="print"/>
          <a:stretch>
            <a:fillRect/>
          </a:stretch>
        </p:blipFill>
        <p:spPr>
          <a:xfrm>
            <a:off x="899592" y="1556792"/>
            <a:ext cx="6096000" cy="4572000"/>
          </a:xfrm>
          <a:ln w="38100">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pPr fontAlgn="auto">
              <a:spcAft>
                <a:spcPts val="0"/>
              </a:spcAft>
              <a:defRPr/>
            </a:pPr>
            <a:r>
              <a:rPr lang="en-GB" err="1" smtClean="0"/>
              <a:t>Gizo</a:t>
            </a:r>
            <a:r>
              <a:rPr lang="en-GB" smtClean="0"/>
              <a:t> Hospital</a:t>
            </a:r>
            <a:endParaRPr lang="en-GB"/>
          </a:p>
        </p:txBody>
      </p:sp>
      <p:pic>
        <p:nvPicPr>
          <p:cNvPr id="6" name="Picture 5" descr="IMG_3407.JPG"/>
          <p:cNvPicPr>
            <a:picLocks noChangeAspect="1"/>
          </p:cNvPicPr>
          <p:nvPr/>
        </p:nvPicPr>
        <p:blipFill>
          <a:blip r:embed="rId5" cstate="print"/>
          <a:srcRect b="11105"/>
          <a:stretch>
            <a:fillRect/>
          </a:stretch>
        </p:blipFill>
        <p:spPr>
          <a:xfrm>
            <a:off x="899592" y="1556791"/>
            <a:ext cx="6912768" cy="4608845"/>
          </a:xfrm>
          <a:prstGeom prst="rect">
            <a:avLst/>
          </a:prstGeom>
          <a:ln w="38100">
            <a:solidFill>
              <a:schemeClr val="tx1"/>
            </a:solidFill>
          </a:ln>
          <a:effectLst>
            <a:outerShdw blurRad="50800" dist="38100" dir="2700000" algn="tl" rotWithShape="0">
              <a:prstClr val="black">
                <a:alpha val="40000"/>
              </a:prstClr>
            </a:outerShdw>
          </a:effectLst>
        </p:spPr>
      </p:pic>
      <p:pic>
        <p:nvPicPr>
          <p:cNvPr id="5" name="Picture 4" descr="IMG_2874.JPG"/>
          <p:cNvPicPr>
            <a:picLocks noChangeAspect="1"/>
          </p:cNvPicPr>
          <p:nvPr/>
        </p:nvPicPr>
        <p:blipFill>
          <a:blip r:embed="rId6" cstate="print"/>
          <a:stretch>
            <a:fillRect/>
          </a:stretch>
        </p:blipFill>
        <p:spPr>
          <a:xfrm>
            <a:off x="755576" y="1412776"/>
            <a:ext cx="4176464" cy="3132348"/>
          </a:xfrm>
          <a:prstGeom prst="rect">
            <a:avLst/>
          </a:prstGeom>
          <a:ln w="38100">
            <a:solidFill>
              <a:schemeClr val="tx1"/>
            </a:solidFill>
          </a:ln>
          <a:effectLst>
            <a:outerShdw blurRad="50800" dist="38100" dir="2700000" algn="tl" rotWithShape="0">
              <a:prstClr val="black">
                <a:alpha val="40000"/>
              </a:prstClr>
            </a:outerShdw>
          </a:effectLst>
        </p:spPr>
      </p:pic>
      <p:pic>
        <p:nvPicPr>
          <p:cNvPr id="7" name="Picture 6" descr="IMG_3420.JPG"/>
          <p:cNvPicPr>
            <a:picLocks noChangeAspect="1"/>
          </p:cNvPicPr>
          <p:nvPr/>
        </p:nvPicPr>
        <p:blipFill>
          <a:blip r:embed="rId7" cstate="print"/>
          <a:stretch>
            <a:fillRect/>
          </a:stretch>
        </p:blipFill>
        <p:spPr>
          <a:xfrm>
            <a:off x="4139952" y="3068960"/>
            <a:ext cx="4224470" cy="3168352"/>
          </a:xfrm>
          <a:prstGeom prst="rect">
            <a:avLst/>
          </a:prstGeom>
          <a:ln w="38100">
            <a:solidFill>
              <a:schemeClr val="tx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2208.JPG"/>
          <p:cNvPicPr>
            <a:picLocks noChangeAspect="1"/>
          </p:cNvPicPr>
          <p:nvPr/>
        </p:nvPicPr>
        <p:blipFill>
          <a:blip r:embed="rId3" cstate="print"/>
          <a:stretch>
            <a:fillRect/>
          </a:stretch>
        </p:blipFill>
        <p:spPr>
          <a:xfrm>
            <a:off x="971601" y="1484784"/>
            <a:ext cx="4224470" cy="3168352"/>
          </a:xfrm>
          <a:prstGeom prst="rect">
            <a:avLst/>
          </a:prstGeom>
          <a:ln w="38100">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pPr fontAlgn="auto">
              <a:spcAft>
                <a:spcPts val="0"/>
              </a:spcAft>
              <a:defRPr/>
            </a:pPr>
            <a:r>
              <a:rPr lang="en-GB" smtClean="0"/>
              <a:t>GUNS Clinic</a:t>
            </a:r>
            <a:endParaRPr lang="en-GB"/>
          </a:p>
        </p:txBody>
      </p:sp>
      <p:pic>
        <p:nvPicPr>
          <p:cNvPr id="7" name="Picture 6" descr="IMG_2969.JPG"/>
          <p:cNvPicPr>
            <a:picLocks noChangeAspect="1"/>
          </p:cNvPicPr>
          <p:nvPr/>
        </p:nvPicPr>
        <p:blipFill>
          <a:blip r:embed="rId4" cstate="print"/>
          <a:stretch>
            <a:fillRect/>
          </a:stretch>
        </p:blipFill>
        <p:spPr>
          <a:xfrm>
            <a:off x="4572000" y="1916832"/>
            <a:ext cx="2808312" cy="3744416"/>
          </a:xfrm>
          <a:prstGeom prst="rect">
            <a:avLst/>
          </a:prstGeom>
          <a:ln w="38100">
            <a:solidFill>
              <a:schemeClr val="tx1"/>
            </a:solidFill>
          </a:ln>
          <a:effectLst>
            <a:outerShdw blurRad="50800" dist="38100" dir="2700000" algn="tl" rotWithShape="0">
              <a:prstClr val="black">
                <a:alpha val="40000"/>
              </a:prstClr>
            </a:outerShdw>
          </a:effectLst>
        </p:spPr>
      </p:pic>
      <p:pic>
        <p:nvPicPr>
          <p:cNvPr id="6" name="Picture 5" descr="IMG_2941.JPG"/>
          <p:cNvPicPr>
            <a:picLocks noChangeAspect="1"/>
          </p:cNvPicPr>
          <p:nvPr/>
        </p:nvPicPr>
        <p:blipFill>
          <a:blip r:embed="rId5" cstate="print"/>
          <a:srcRect r="5882"/>
          <a:stretch>
            <a:fillRect/>
          </a:stretch>
        </p:blipFill>
        <p:spPr>
          <a:xfrm>
            <a:off x="755576" y="1412776"/>
            <a:ext cx="4427786" cy="3528392"/>
          </a:xfrm>
          <a:prstGeom prst="rect">
            <a:avLst/>
          </a:prstGeom>
          <a:ln w="38100">
            <a:solidFill>
              <a:schemeClr val="tx1"/>
            </a:solidFill>
          </a:ln>
          <a:effectLst>
            <a:outerShdw blurRad="50800" dist="38100" dir="2700000" algn="tl" rotWithShape="0">
              <a:prstClr val="black">
                <a:alpha val="40000"/>
              </a:prstClr>
            </a:outerShdw>
          </a:effectLst>
        </p:spPr>
      </p:pic>
      <p:pic>
        <p:nvPicPr>
          <p:cNvPr id="8" name="Picture 7" descr="IMG_2931.JPG"/>
          <p:cNvPicPr>
            <a:picLocks noChangeAspect="1"/>
          </p:cNvPicPr>
          <p:nvPr/>
        </p:nvPicPr>
        <p:blipFill>
          <a:blip r:embed="rId6" cstate="print"/>
          <a:srcRect t="6300"/>
          <a:stretch>
            <a:fillRect/>
          </a:stretch>
        </p:blipFill>
        <p:spPr>
          <a:xfrm>
            <a:off x="3680029" y="2564904"/>
            <a:ext cx="4815899" cy="3384376"/>
          </a:xfrm>
          <a:prstGeom prst="rect">
            <a:avLst/>
          </a:prstGeom>
          <a:ln w="38100">
            <a:solidFill>
              <a:schemeClr val="tx1"/>
            </a:solidFill>
          </a:ln>
          <a:effectLst>
            <a:outerShdw blurRad="50800" dist="38100" dir="2700000" algn="tl" rotWithShape="0">
              <a:prstClr val="black">
                <a:alpha val="40000"/>
              </a:prstClr>
            </a:outerShdw>
          </a:effectLst>
        </p:spPr>
      </p:pic>
      <p:pic>
        <p:nvPicPr>
          <p:cNvPr id="4" name="Content Placeholder 3" descr="IMG_2292.JPG"/>
          <p:cNvPicPr>
            <a:picLocks noGrp="1" noChangeAspect="1"/>
          </p:cNvPicPr>
          <p:nvPr>
            <p:ph idx="1"/>
          </p:nvPr>
        </p:nvPicPr>
        <p:blipFill>
          <a:blip r:embed="rId7" cstate="print"/>
          <a:stretch>
            <a:fillRect/>
          </a:stretch>
        </p:blipFill>
        <p:spPr>
          <a:xfrm>
            <a:off x="3635896" y="692696"/>
            <a:ext cx="5088565" cy="3816424"/>
          </a:xfrm>
          <a:ln w="38100">
            <a:solidFill>
              <a:schemeClr val="tx1"/>
            </a:solidFill>
          </a:ln>
          <a:effectLst>
            <a:outerShdw blurRad="50800" dist="38100" dir="2700000" algn="tl" rotWithShape="0">
              <a:prstClr val="black">
                <a:alpha val="40000"/>
              </a:prstClr>
            </a:outerShdw>
          </a:effectLst>
        </p:spPr>
      </p:pic>
      <p:pic>
        <p:nvPicPr>
          <p:cNvPr id="9" name="Picture 8" descr="IMG_2960.JPG"/>
          <p:cNvPicPr>
            <a:picLocks noChangeAspect="1"/>
          </p:cNvPicPr>
          <p:nvPr/>
        </p:nvPicPr>
        <p:blipFill>
          <a:blip r:embed="rId8" cstate="print"/>
          <a:srcRect t="2000"/>
          <a:stretch>
            <a:fillRect/>
          </a:stretch>
        </p:blipFill>
        <p:spPr>
          <a:xfrm>
            <a:off x="539552" y="2924944"/>
            <a:ext cx="4800533" cy="3528392"/>
          </a:xfrm>
          <a:prstGeom prst="rect">
            <a:avLst/>
          </a:prstGeom>
          <a:ln w="38100">
            <a:solidFill>
              <a:schemeClr val="tx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Content Placeholder 1"/>
          <p:cNvSpPr>
            <a:spLocks noGrp="1"/>
          </p:cNvSpPr>
          <p:nvPr>
            <p:ph idx="1"/>
          </p:nvPr>
        </p:nvSpPr>
        <p:spPr/>
        <p:txBody>
          <a:bodyPr>
            <a:normAutofit lnSpcReduction="10000"/>
          </a:bodyPr>
          <a:lstStyle/>
          <a:p>
            <a:r>
              <a:rPr lang="en-GB" dirty="0" smtClean="0"/>
              <a:t>A boost after a tough year!</a:t>
            </a:r>
          </a:p>
          <a:p>
            <a:endParaRPr lang="en-GB" dirty="0" smtClean="0"/>
          </a:p>
          <a:p>
            <a:r>
              <a:rPr lang="en-GB" dirty="0" smtClean="0"/>
              <a:t>The challenges of limited resources</a:t>
            </a:r>
          </a:p>
          <a:p>
            <a:pPr lvl="1"/>
            <a:r>
              <a:rPr lang="en-GB" dirty="0" smtClean="0"/>
              <a:t>Both people and money</a:t>
            </a:r>
          </a:p>
          <a:p>
            <a:pPr lvl="1"/>
            <a:endParaRPr lang="en-GB" dirty="0" smtClean="0"/>
          </a:p>
          <a:p>
            <a:r>
              <a:rPr lang="en-GB" dirty="0" smtClean="0"/>
              <a:t>The challenges of geography and infrastructure</a:t>
            </a:r>
          </a:p>
          <a:p>
            <a:endParaRPr lang="en-GB" dirty="0" smtClean="0"/>
          </a:p>
          <a:p>
            <a:r>
              <a:rPr lang="en-GB" dirty="0" smtClean="0"/>
              <a:t>Practical clinical experience</a:t>
            </a:r>
          </a:p>
          <a:p>
            <a:endParaRPr lang="en-GB" dirty="0" smtClean="0"/>
          </a:p>
          <a:p>
            <a:r>
              <a:rPr lang="en-GB" dirty="0" smtClean="0"/>
              <a:t>Thinking on your feet and a bit of imagination!</a:t>
            </a:r>
          </a:p>
        </p:txBody>
      </p:sp>
      <p:sp>
        <p:nvSpPr>
          <p:cNvPr id="3" name="Title 2"/>
          <p:cNvSpPr>
            <a:spLocks noGrp="1"/>
          </p:cNvSpPr>
          <p:nvPr>
            <p:ph type="title"/>
          </p:nvPr>
        </p:nvSpPr>
        <p:spPr/>
        <p:txBody>
          <a:bodyPr/>
          <a:lstStyle/>
          <a:p>
            <a:pPr fontAlgn="auto">
              <a:spcAft>
                <a:spcPts val="0"/>
              </a:spcAft>
              <a:defRPr/>
            </a:pPr>
            <a:r>
              <a:rPr lang="en-GB" dirty="0" smtClean="0"/>
              <a:t>What I got from my elective</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60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601">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601">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60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1200</TotalTime>
  <Words>1849</Words>
  <Application>Microsoft Office PowerPoint</Application>
  <PresentationFormat>On-screen Show (4:3)</PresentationFormat>
  <Paragraphs>112</Paragraphs>
  <Slides>11</Slides>
  <Notes>11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Paper</vt:lpstr>
      <vt:lpstr>‘Solomon Times’</vt:lpstr>
      <vt:lpstr>‘Wow, that’s cool......er, where is it?’</vt:lpstr>
      <vt:lpstr>Why the Solomons?</vt:lpstr>
      <vt:lpstr>National Referral Hospital</vt:lpstr>
      <vt:lpstr>A&amp;E</vt:lpstr>
      <vt:lpstr>O&amp;G</vt:lpstr>
      <vt:lpstr>Gizo Hospital</vt:lpstr>
      <vt:lpstr>GUNS Clinic</vt:lpstr>
      <vt:lpstr>What I got from my elective</vt:lpstr>
      <vt:lpstr>A different culture and wonderful friends</vt:lpstr>
      <vt:lpstr>Any 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Solomon Times – an elective in the Solomon Islands</dc:title>
  <dc:creator>L Topham</dc:creator>
  <cp:lastModifiedBy>L Topham</cp:lastModifiedBy>
  <cp:revision>112</cp:revision>
  <dcterms:created xsi:type="dcterms:W3CDTF">2011-03-05T13:39:18Z</dcterms:created>
  <dcterms:modified xsi:type="dcterms:W3CDTF">2011-03-17T16:45:29Z</dcterms:modified>
</cp:coreProperties>
</file>