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2" r:id="rId5"/>
    <p:sldId id="261" r:id="rId6"/>
    <p:sldId id="263" r:id="rId7"/>
    <p:sldId id="265" r:id="rId8"/>
  </p:sldIdLst>
  <p:sldSz cx="9144000" cy="6858000" type="screen4x3"/>
  <p:notesSz cx="6794500" cy="9931400"/>
  <p:defaultTextStyle>
    <a:defPPr>
      <a:defRPr lang="en-GB"/>
    </a:defPPr>
    <a:lvl1pPr algn="l" rtl="0" fontAlgn="base">
      <a:lnSpc>
        <a:spcPct val="80000"/>
      </a:lnSpc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0"/>
      </a:spcBef>
      <a:spcAft>
        <a:spcPct val="0"/>
      </a:spcAft>
      <a:defRPr sz="2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C4D"/>
    <a:srgbClr val="C03142"/>
    <a:srgbClr val="C01933"/>
    <a:srgbClr val="D11242"/>
    <a:srgbClr val="006990"/>
    <a:srgbClr val="13B5EA"/>
    <a:srgbClr val="650360"/>
    <a:srgbClr val="A300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163" autoAdjust="0"/>
    <p:restoredTop sz="94702" autoAdjust="0"/>
  </p:normalViewPr>
  <p:slideViewPr>
    <p:cSldViewPr snapToGrid="0">
      <p:cViewPr varScale="1">
        <p:scale>
          <a:sx n="74" d="100"/>
          <a:sy n="74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8FA6-165F-48C6-AB9C-20B435819A32}" type="datetimeFigureOut">
              <a:rPr lang="en-US" smtClean="0"/>
              <a:pPr/>
              <a:t>3/16/2011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55B4E-FFB1-410B-A8C6-C1A224A44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485E2F-40E3-4440-BFA0-094D31A237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Section</a:t>
            </a:r>
            <a:r>
              <a:rPr lang="en-GB" baseline="0" dirty="0" smtClean="0"/>
              <a:t> on preparing for a research or audit project</a:t>
            </a:r>
          </a:p>
          <a:p>
            <a:r>
              <a:rPr lang="en-GB" baseline="0" dirty="0" smtClean="0"/>
              <a:t>Read the student testimonial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85E2F-40E3-4440-BFA0-094D31A237E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New-PP-front-page"/>
          <p:cNvPicPr>
            <a:picLocks noChangeAspect="1" noChangeArrowheads="1"/>
          </p:cNvPicPr>
          <p:nvPr/>
        </p:nvPicPr>
        <p:blipFill>
          <a:blip r:embed="rId2" cstate="print"/>
          <a:srcRect b="10912"/>
          <a:stretch>
            <a:fillRect/>
          </a:stretch>
        </p:blipFill>
        <p:spPr bwMode="auto">
          <a:xfrm>
            <a:off x="0" y="1427163"/>
            <a:ext cx="9144000" cy="543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2700" y="1422400"/>
            <a:ext cx="9156700" cy="5435600"/>
          </a:xfrm>
          <a:prstGeom prst="rect">
            <a:avLst/>
          </a:prstGeom>
          <a:solidFill>
            <a:srgbClr val="003366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-12700" y="0"/>
            <a:ext cx="114300" cy="6858000"/>
          </a:xfrm>
          <a:prstGeom prst="rect">
            <a:avLst/>
          </a:prstGeom>
          <a:solidFill>
            <a:srgbClr val="003366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endParaRPr lang="en-US" sz="1800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0" y="0"/>
            <a:ext cx="9144000" cy="14351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848600" y="1387475"/>
            <a:ext cx="0" cy="54705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9100" y="827088"/>
            <a:ext cx="311150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US" sz="800">
              <a:solidFill>
                <a:srgbClr val="33CCFF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128000" y="6559550"/>
            <a:ext cx="86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defRPr/>
            </a:pPr>
            <a:endParaRPr lang="en-GB" sz="80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9525">
            <a:solidFill>
              <a:srgbClr val="33CCFF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42900" y="446088"/>
            <a:ext cx="3441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1000" b="1">
                <a:solidFill>
                  <a:srgbClr val="003366"/>
                </a:solidFill>
              </a:rPr>
              <a:t>MEDICAL PROTECTION SOCIETY</a:t>
            </a:r>
          </a:p>
          <a:p>
            <a:pPr>
              <a:lnSpc>
                <a:spcPct val="100000"/>
              </a:lnSpc>
              <a:defRPr/>
            </a:pPr>
            <a:r>
              <a:rPr lang="en-GB" sz="1000">
                <a:solidFill>
                  <a:srgbClr val="33CCFF"/>
                </a:solidFill>
              </a:rPr>
              <a:t>PROFESSIONAL SUPPORT AND EXPERT ADVICE</a:t>
            </a:r>
            <a:endParaRPr lang="en-GB" sz="1000">
              <a:solidFill>
                <a:srgbClr val="003366"/>
              </a:solidFill>
            </a:endParaRPr>
          </a:p>
        </p:txBody>
      </p:sp>
      <p:pic>
        <p:nvPicPr>
          <p:cNvPr id="13" name="Picture 3" descr="mps_ml_c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5925" y="190500"/>
            <a:ext cx="2124075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66700" y="4225925"/>
            <a:ext cx="7327900" cy="12668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66700" y="5638800"/>
            <a:ext cx="7442200" cy="571500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sz="2100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304800"/>
            <a:ext cx="2157412" cy="636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19838" cy="6367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1150" y="1647825"/>
            <a:ext cx="4197350" cy="5024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647825"/>
            <a:ext cx="4197350" cy="5024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0314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endParaRPr lang="en-US" sz="1800">
              <a:solidFill>
                <a:srgbClr val="003366"/>
              </a:solidFill>
            </a:endParaRP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-12700" y="0"/>
            <a:ext cx="101600" cy="6858000"/>
          </a:xfrm>
          <a:prstGeom prst="rect">
            <a:avLst/>
          </a:prstGeom>
          <a:solidFill>
            <a:srgbClr val="003366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endParaRPr lang="en-US" sz="1800">
              <a:solidFill>
                <a:srgbClr val="003366"/>
              </a:solidFill>
            </a:endParaRP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0" y="0"/>
            <a:ext cx="9144000" cy="1473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9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5725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39700" y="52388"/>
            <a:ext cx="297180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defRPr/>
            </a:pPr>
            <a:r>
              <a:rPr lang="en-GB" sz="800" b="1">
                <a:solidFill>
                  <a:srgbClr val="003366"/>
                </a:solidFill>
              </a:rPr>
              <a:t>MPS: </a:t>
            </a:r>
            <a:r>
              <a:rPr lang="en-GB" sz="800">
                <a:solidFill>
                  <a:srgbClr val="003366"/>
                </a:solidFill>
              </a:rPr>
              <a:t>PROFESSIONAL SUPPORT AND EXPERT ADVICE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9525">
            <a:solidFill>
              <a:srgbClr val="33CCFF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32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150" y="1647825"/>
            <a:ext cx="8547100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3" name="Picture 49" descr="mps_ml_c_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65925" y="190500"/>
            <a:ext cx="2124075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6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15000"/>
        </a:spcBef>
        <a:spcAft>
          <a:spcPct val="15000"/>
        </a:spcAft>
        <a:buClr>
          <a:srgbClr val="003366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2286000"/>
            <a:ext cx="7327900" cy="1266825"/>
          </a:xfrm>
        </p:spPr>
        <p:txBody>
          <a:bodyPr/>
          <a:lstStyle/>
          <a:p>
            <a:pPr eaLnBrk="1" hangingPunct="1"/>
            <a:r>
              <a:rPr lang="en-GB" sz="3600" smtClean="0"/>
              <a:t>Medical Protection Society</a:t>
            </a:r>
            <a:br>
              <a:rPr lang="en-GB" sz="3600" smtClean="0"/>
            </a:br>
            <a:r>
              <a:rPr lang="en-GB" sz="3600" smtClean="0"/>
              <a:t>Elective Indemnity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Kristi Smith-Edhouse</a:t>
            </a:r>
          </a:p>
          <a:p>
            <a:pPr eaLnBrk="1" hangingPunct="1"/>
            <a:r>
              <a:rPr lang="en-GB" dirty="0" smtClean="0"/>
              <a:t>Regional Membership Co-ordinator</a:t>
            </a:r>
            <a:endParaRPr lang="en-GB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About MPS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878929"/>
            <a:ext cx="8547100" cy="50244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World’s leading indemnifier of health professionals since 1892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Offers </a:t>
            </a:r>
            <a:r>
              <a:rPr lang="en-GB" dirty="0" smtClean="0"/>
              <a:t>peace of mind to more than 270,000 health professionals and their patients worldwide 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Members </a:t>
            </a:r>
            <a:r>
              <a:rPr lang="en-GB" dirty="0" smtClean="0"/>
              <a:t>commonly seek help with clinical negligence claims, complaints, medical council inquiries, legal and ethical dilemmas, disciplinary procedures, inquests and fatal accident </a:t>
            </a:r>
            <a:r>
              <a:rPr lang="en-GB" dirty="0" smtClean="0"/>
              <a:t>inquiries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dirty="0" smtClean="0"/>
              <a:t>Mutual not for profit, financially independent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Discretionary cover – flexibility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International organisation </a:t>
            </a:r>
            <a:r>
              <a:rPr lang="en-GB" dirty="0" smtClean="0"/>
              <a:t>– 40 offices world wide</a:t>
            </a:r>
          </a:p>
          <a:p>
            <a:endParaRPr lang="en-GB" dirty="0" smtClean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Elective Indemnity Cover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Only UK based international indemnity provider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Free worldwide elective indemnity cover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Claims of clinical negligence/malpractice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Telephone advice – ethical and </a:t>
            </a:r>
            <a:r>
              <a:rPr lang="en-GB" dirty="0" smtClean="0"/>
              <a:t>medico legal </a:t>
            </a:r>
            <a:r>
              <a:rPr lang="en-GB" dirty="0" smtClean="0"/>
              <a:t>problems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Good Samaritan Acts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24 hours a day, 7 days a week any where in the world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MPS Worldwide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Republic of Ireland</a:t>
            </a:r>
          </a:p>
          <a:p>
            <a:r>
              <a:rPr lang="en-GB" dirty="0" smtClean="0"/>
              <a:t>Caribbean</a:t>
            </a:r>
          </a:p>
          <a:p>
            <a:r>
              <a:rPr lang="en-GB" dirty="0" smtClean="0"/>
              <a:t>Hong Kong</a:t>
            </a:r>
          </a:p>
          <a:p>
            <a:r>
              <a:rPr lang="en-GB" dirty="0" smtClean="0"/>
              <a:t>Malaysia</a:t>
            </a:r>
          </a:p>
          <a:p>
            <a:r>
              <a:rPr lang="en-GB" dirty="0" smtClean="0"/>
              <a:t>New Zealand</a:t>
            </a:r>
          </a:p>
          <a:p>
            <a:r>
              <a:rPr lang="en-GB" dirty="0" smtClean="0"/>
              <a:t>Singapore</a:t>
            </a:r>
          </a:p>
          <a:p>
            <a:r>
              <a:rPr lang="en-GB" dirty="0" smtClean="0"/>
              <a:t>South Africa</a:t>
            </a:r>
          </a:p>
          <a:p>
            <a:r>
              <a:rPr lang="en-GB" dirty="0" smtClean="0"/>
              <a:t>United Kingdom</a:t>
            </a:r>
          </a:p>
          <a:p>
            <a:r>
              <a:rPr lang="en-GB" dirty="0" smtClean="0"/>
              <a:t>Rest of World</a:t>
            </a:r>
          </a:p>
        </p:txBody>
      </p:sp>
      <p:pic>
        <p:nvPicPr>
          <p:cNvPr id="17412" name="Picture 4" descr="iStock_000008509487Mediu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525" y="2263802"/>
            <a:ext cx="3875837" cy="3875837"/>
          </a:xfrm>
          <a:prstGeom prst="rect">
            <a:avLst/>
          </a:prstGeom>
          <a:noFill/>
          <a:ln w="9525">
            <a:solidFill>
              <a:srgbClr val="131C4D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Electives in Australia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718161"/>
            <a:ext cx="8547100" cy="50244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MUST arrange indemnity via MPS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MIPS (Medical Indemnity Protection Society)</a:t>
            </a:r>
          </a:p>
          <a:p>
            <a:endParaRPr lang="en-GB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Electives Handbook 	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Free guide to planning your elective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Collect now or go to our website –www.mps.org.uk/elective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30% off The Medic's Guide to Work </a:t>
            </a:r>
            <a:br>
              <a:rPr lang="en-GB" dirty="0" smtClean="0"/>
            </a:br>
            <a:r>
              <a:rPr lang="en-GB" dirty="0" smtClean="0"/>
              <a:t>and Electives Around the World </a:t>
            </a:r>
          </a:p>
          <a:p>
            <a:endParaRPr lang="en-GB" dirty="0" smtClean="0"/>
          </a:p>
        </p:txBody>
      </p:sp>
      <p:pic>
        <p:nvPicPr>
          <p:cNvPr id="18436" name="Picture 6" descr="Elective.jpg"/>
          <p:cNvPicPr>
            <a:picLocks noChangeAspect="1"/>
          </p:cNvPicPr>
          <p:nvPr/>
        </p:nvPicPr>
        <p:blipFill>
          <a:blip r:embed="rId3" cstate="print"/>
          <a:srcRect b="2177"/>
          <a:stretch>
            <a:fillRect/>
          </a:stretch>
        </p:blipFill>
        <p:spPr bwMode="auto">
          <a:xfrm rot="480000">
            <a:off x="6024040" y="2913475"/>
            <a:ext cx="1547812" cy="1550987"/>
          </a:xfrm>
          <a:prstGeom prst="rect">
            <a:avLst/>
          </a:prstGeom>
          <a:noFill/>
          <a:ln w="9525">
            <a:solidFill>
              <a:srgbClr val="131C4D"/>
            </a:solidFill>
            <a:miter lim="800000"/>
            <a:headEnd/>
            <a:tailEnd/>
          </a:ln>
        </p:spPr>
      </p:pic>
      <p:pic>
        <p:nvPicPr>
          <p:cNvPr id="18437" name="Picture 4" descr="iStock_000007931992Medium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3" y="1936750"/>
            <a:ext cx="1349375" cy="2112963"/>
          </a:xfrm>
          <a:prstGeom prst="rect">
            <a:avLst/>
          </a:prstGeom>
          <a:noFill/>
          <a:ln w="9525">
            <a:solidFill>
              <a:srgbClr val="131C4D"/>
            </a:solidFill>
            <a:miter lim="800000"/>
            <a:headEnd/>
            <a:tailEnd/>
          </a:ln>
        </p:spPr>
      </p:pic>
      <p:pic>
        <p:nvPicPr>
          <p:cNvPr id="18438" name="Picture 3" descr="Medics_Guide_High_Res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9637" y="4400403"/>
            <a:ext cx="1096963" cy="1658938"/>
          </a:xfrm>
          <a:prstGeom prst="rect">
            <a:avLst/>
          </a:prstGeom>
          <a:noFill/>
          <a:ln w="9525">
            <a:solidFill>
              <a:srgbClr val="131C4D"/>
            </a:solidFill>
            <a:miter lim="800000"/>
            <a:headEnd/>
            <a:tailEnd/>
          </a:ln>
        </p:spPr>
      </p:pic>
      <p:pic>
        <p:nvPicPr>
          <p:cNvPr id="18439" name="Picture 5" descr="shutterstock_20657971 globe-0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11248" y="4096397"/>
            <a:ext cx="1431925" cy="1474787"/>
          </a:xfrm>
          <a:prstGeom prst="rect">
            <a:avLst/>
          </a:prstGeom>
          <a:noFill/>
          <a:ln w="9525">
            <a:solidFill>
              <a:srgbClr val="131C4D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Confirmation of cover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www.mps.org.uk/elective</a:t>
            </a:r>
          </a:p>
          <a:p>
            <a:r>
              <a:rPr lang="en-GB" dirty="0" smtClean="0"/>
              <a:t>Email: elective@mps.org.uk</a:t>
            </a:r>
          </a:p>
          <a:p>
            <a:r>
              <a:rPr lang="en-GB" dirty="0" smtClean="0"/>
              <a:t>Tel: 0845 900 0022</a:t>
            </a:r>
          </a:p>
          <a:p>
            <a:r>
              <a:rPr lang="en-GB" dirty="0" smtClean="0"/>
              <a:t>Give us a couple of weeks notice!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ENJOY!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 new MPS PowerPoint (purple)">
  <a:themeElements>
    <a:clrScheme name="">
      <a:dk1>
        <a:srgbClr val="DDDDDD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003366"/>
      </a:accent2>
      <a:accent3>
        <a:srgbClr val="FFFFFF"/>
      </a:accent3>
      <a:accent4>
        <a:srgbClr val="BDBDBD"/>
      </a:accent4>
      <a:accent5>
        <a:srgbClr val="FFFFFF"/>
      </a:accent5>
      <a:accent6>
        <a:srgbClr val="002D5C"/>
      </a:accent6>
      <a:hlink>
        <a:srgbClr val="005AA0"/>
      </a:hlink>
      <a:folHlink>
        <a:srgbClr val="00ADEF"/>
      </a:folHlink>
    </a:clrScheme>
    <a:fontScheme name="The new MPS PowerPoint (purple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66">
            <a:alpha val="60001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5560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66">
            <a:alpha val="60001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55600" marR="0" indent="0" algn="l" defTabSz="914400" rtl="0" eaLnBrk="1" fontAlgn="base" latinLnBrk="0" hangingPunct="1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e new MPS PowerPoint (purple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new MPS PowerPoint (purple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new MPS PowerPoint (purple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new MPS PowerPoint (purple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new MPS PowerPoint (purple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new MPS PowerPoint (purple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new MPS PowerPoint (purple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new MPS PowerPoint (purple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new MPS PowerPoint (purple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new MPS PowerPoint (purple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new MPS PowerPoint (purple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new MPS PowerPoint (purple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 new MPS PowerPoint (purple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2D5C"/>
        </a:accent6>
        <a:hlink>
          <a:srgbClr val="005AA0"/>
        </a:hlink>
        <a:folHlink>
          <a:srgbClr val="00AD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new MPS PowerPoint (purple) 14">
        <a:dk1>
          <a:srgbClr val="F8F8F8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366"/>
        </a:accent2>
        <a:accent3>
          <a:srgbClr val="FFFFFF"/>
        </a:accent3>
        <a:accent4>
          <a:srgbClr val="D4D4D4"/>
        </a:accent4>
        <a:accent5>
          <a:srgbClr val="FFFFFF"/>
        </a:accent5>
        <a:accent6>
          <a:srgbClr val="002D5C"/>
        </a:accent6>
        <a:hlink>
          <a:srgbClr val="005AA0"/>
        </a:hlink>
        <a:folHlink>
          <a:srgbClr val="00AD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new MPS PowerPoint (purple) 15">
        <a:dk1>
          <a:srgbClr val="B2B2B2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366"/>
        </a:accent2>
        <a:accent3>
          <a:srgbClr val="FFFFFF"/>
        </a:accent3>
        <a:accent4>
          <a:srgbClr val="979797"/>
        </a:accent4>
        <a:accent5>
          <a:srgbClr val="FFFFFF"/>
        </a:accent5>
        <a:accent6>
          <a:srgbClr val="002D5C"/>
        </a:accent6>
        <a:hlink>
          <a:srgbClr val="005AA0"/>
        </a:hlink>
        <a:folHlink>
          <a:srgbClr val="00AD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 new MPS PowerPoint (purple) 16">
        <a:dk1>
          <a:srgbClr val="0033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366"/>
        </a:accent2>
        <a:accent3>
          <a:srgbClr val="FFFFFF"/>
        </a:accent3>
        <a:accent4>
          <a:srgbClr val="002A00"/>
        </a:accent4>
        <a:accent5>
          <a:srgbClr val="FFFFFF"/>
        </a:accent5>
        <a:accent6>
          <a:srgbClr val="002D5C"/>
        </a:accent6>
        <a:hlink>
          <a:srgbClr val="005AA0"/>
        </a:hlink>
        <a:folHlink>
          <a:srgbClr val="00ADE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new MPS PowerPoint (purple)</Template>
  <TotalTime>182</TotalTime>
  <Words>216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 new MPS PowerPoint (purple)</vt:lpstr>
      <vt:lpstr>Medical Protection Society Elective Indemnity</vt:lpstr>
      <vt:lpstr>About MPS</vt:lpstr>
      <vt:lpstr>Elective Indemnity Cover</vt:lpstr>
      <vt:lpstr>MPS Worldwide </vt:lpstr>
      <vt:lpstr>Electives in Australia </vt:lpstr>
      <vt:lpstr>Electives Handbook   </vt:lpstr>
      <vt:lpstr>Confirmation of cover</vt:lpstr>
    </vt:vector>
  </TitlesOfParts>
  <Company>Medical Protection Society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Protection Society Elective Indemnity</dc:title>
  <dc:creator>HaleyV</dc:creator>
  <cp:lastModifiedBy>smithedk</cp:lastModifiedBy>
  <cp:revision>27</cp:revision>
  <dcterms:created xsi:type="dcterms:W3CDTF">2010-01-25T14:26:58Z</dcterms:created>
  <dcterms:modified xsi:type="dcterms:W3CDTF">2011-03-16T14:08:40Z</dcterms:modified>
</cp:coreProperties>
</file>