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57" r:id="rId4"/>
    <p:sldId id="258" r:id="rId5"/>
    <p:sldId id="259" r:id="rId6"/>
    <p:sldId id="260" r:id="rId7"/>
    <p:sldId id="270" r:id="rId8"/>
    <p:sldId id="261" r:id="rId9"/>
    <p:sldId id="262" r:id="rId10"/>
    <p:sldId id="266" r:id="rId11"/>
    <p:sldId id="268" r:id="rId12"/>
    <p:sldId id="263" r:id="rId13"/>
    <p:sldId id="264" r:id="rId14"/>
    <p:sldId id="269" r:id="rId15"/>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24" autoAdjust="0"/>
  </p:normalViewPr>
  <p:slideViewPr>
    <p:cSldViewPr>
      <p:cViewPr varScale="1">
        <p:scale>
          <a:sx n="77" d="100"/>
          <a:sy n="77" d="100"/>
        </p:scale>
        <p:origin x="-9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571A7279-F695-48B3-ABCF-0FCEFFA8D030}" type="datetimeFigureOut">
              <a:rPr lang="en-US" smtClean="0"/>
              <a:pPr/>
              <a:t>3/15/2010</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B8058427-C5D4-4D52-AFC9-C363766F7F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Decided to spend</a:t>
            </a:r>
            <a:r>
              <a:rPr lang="en-GB" baseline="0" dirty="0" smtClean="0"/>
              <a:t> my elective in NY</a:t>
            </a:r>
          </a:p>
          <a:p>
            <a:pPr>
              <a:buFont typeface="Arial" pitchFamily="34" charset="0"/>
              <a:buChar char="•"/>
            </a:pPr>
            <a:r>
              <a:rPr lang="en-GB" baseline="0" dirty="0" smtClean="0"/>
              <a:t>This picture shows me in OR</a:t>
            </a:r>
          </a:p>
          <a:p>
            <a:pPr>
              <a:buFont typeface="Arial" pitchFamily="34" charset="0"/>
              <a:buChar char="•"/>
            </a:pPr>
            <a:r>
              <a:rPr lang="en-GB" baseline="0" dirty="0" smtClean="0"/>
              <a:t>My email address for any questions</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will spend most of my time talking about my typical days in hospital</a:t>
            </a:r>
          </a:p>
          <a:p>
            <a:r>
              <a:rPr lang="en-GB" dirty="0" smtClean="0"/>
              <a:t>Compare</a:t>
            </a:r>
            <a:r>
              <a:rPr lang="en-GB" baseline="0" dirty="0" smtClean="0"/>
              <a:t> the two</a:t>
            </a:r>
          </a:p>
          <a:p>
            <a:r>
              <a:rPr lang="en-GB" baseline="0" dirty="0" smtClean="0"/>
              <a:t>Negatives</a:t>
            </a:r>
          </a:p>
          <a:p>
            <a:endParaRPr lang="en-GB" baseline="0" dirty="0" smtClean="0"/>
          </a:p>
          <a:p>
            <a:r>
              <a:rPr lang="en-GB" baseline="0" dirty="0" smtClean="0"/>
              <a:t>Briefly about healthcare debate – very topical when I was there</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GB" dirty="0" smtClean="0"/>
              <a:t>Decision where to go, which friends to go with, if to go with friends.</a:t>
            </a:r>
            <a:r>
              <a:rPr lang="en-GB" baseline="0" dirty="0" smtClean="0"/>
              <a:t> A country more similar to UK, or completely different experience. In the end decided on NY, partly as well because I was thinking of working there for a few years. </a:t>
            </a:r>
          </a:p>
          <a:p>
            <a:pPr marL="228600" indent="-228600">
              <a:buAutoNum type="arabicParenR"/>
            </a:pPr>
            <a:r>
              <a:rPr lang="en-GB" baseline="0" dirty="0" smtClean="0"/>
              <a:t>Specialty – very different types of things you see. Ties in with Developed </a:t>
            </a:r>
            <a:r>
              <a:rPr lang="en-GB" baseline="0" dirty="0" err="1" smtClean="0"/>
              <a:t>vs</a:t>
            </a:r>
            <a:r>
              <a:rPr lang="en-GB" baseline="0" dirty="0" smtClean="0"/>
              <a:t> developing. I knew I wanted to be a surgeon, so where do I get better hands on experience. People say in US because of malpractice issues only </a:t>
            </a:r>
            <a:r>
              <a:rPr lang="en-GB" baseline="0" dirty="0" err="1" smtClean="0"/>
              <a:t>observatorships</a:t>
            </a:r>
            <a:r>
              <a:rPr lang="en-GB" baseline="0" dirty="0" smtClean="0"/>
              <a:t>. As you will see that is not true. </a:t>
            </a:r>
          </a:p>
          <a:p>
            <a:pPr marL="228600" indent="-228600">
              <a:buAutoNum type="arabicParenR"/>
            </a:pPr>
            <a:r>
              <a:rPr lang="en-GB" baseline="0" dirty="0" smtClean="0"/>
              <a:t>Whether you want a holiday or not. NY is intense, a lot pressure and a lot is expected of you. But can always do just one month or split elective. Plus if you are in Group 1 or 3 , still 3 weeks of holidays. You also have weekends to do lots of stuff. US very diverse, lots to do and easy to get around</a:t>
            </a:r>
          </a:p>
          <a:p>
            <a:pPr marL="228600" indent="-228600">
              <a:buAutoNum type="arabicParenR"/>
            </a:pPr>
            <a:r>
              <a:rPr lang="en-GB" baseline="0" dirty="0" smtClean="0"/>
              <a:t>US elective are expensive because of fees, and NY because of </a:t>
            </a:r>
            <a:r>
              <a:rPr lang="en-GB" baseline="0" dirty="0" err="1" smtClean="0"/>
              <a:t>accomodation</a:t>
            </a:r>
            <a:r>
              <a:rPr lang="en-GB" baseline="0" dirty="0" smtClean="0"/>
              <a:t>. Car rental etc very cheap. </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GB" dirty="0" smtClean="0"/>
              <a:t>I wanted to be in NY, rather than California, or Boston</a:t>
            </a:r>
          </a:p>
          <a:p>
            <a:pPr marL="228600" indent="-228600">
              <a:buAutoNum type="arabicParenR"/>
            </a:pPr>
            <a:r>
              <a:rPr lang="en-GB" dirty="0" smtClean="0"/>
              <a:t>Considerably cheaper at $500 than for example Harvard at almost</a:t>
            </a:r>
            <a:r>
              <a:rPr lang="en-GB" baseline="0" dirty="0" smtClean="0"/>
              <a:t> $4000 per month. Rather spend that money on holiday. Also, my experience was very similar to Harvard people. </a:t>
            </a:r>
          </a:p>
          <a:p>
            <a:pPr marL="228600" indent="-228600">
              <a:buAutoNum type="arabicParenR"/>
            </a:pPr>
            <a:r>
              <a:rPr lang="en-GB" baseline="0" dirty="0" smtClean="0"/>
              <a:t>Find our very late usually that accepted. Some of my friends were in the middle of Year 5 revision when they found out (group 1) that they had been accepted at Harvard etc. Leaves little time to organise back up plans. I had found out in February. Ties in with application process. BE ORGANISED. Google the hospitals, and have everything ready by the time you can apply. Then you can just send it off. I had everything ready two months before I could apply. As soon as I could apply I sent everything off. Lengthy process: need to go to </a:t>
            </a:r>
            <a:r>
              <a:rPr lang="en-GB" baseline="0" dirty="0" err="1" smtClean="0"/>
              <a:t>Occ</a:t>
            </a:r>
            <a:r>
              <a:rPr lang="en-GB" baseline="0" dirty="0" smtClean="0"/>
              <a:t> health etc</a:t>
            </a:r>
          </a:p>
          <a:p>
            <a:pPr marL="228600" indent="-228600">
              <a:buAutoNum type="arabicParenR"/>
            </a:pPr>
            <a:r>
              <a:rPr lang="en-GB" baseline="0" dirty="0" smtClean="0"/>
              <a:t>NYU- difficult to get into, but free, email people personally. I had a space for Neurosurgery, but decided I’d rather go to Mount Sinai for other specialties</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Student </a:t>
            </a:r>
            <a:r>
              <a:rPr lang="en-GB" dirty="0" err="1" smtClean="0"/>
              <a:t>accomodation</a:t>
            </a:r>
            <a:r>
              <a:rPr lang="en-GB" dirty="0" smtClean="0"/>
              <a:t>: be pushy, they tell you nothing available, but they usually do</a:t>
            </a:r>
            <a:r>
              <a:rPr lang="en-GB" baseline="0" dirty="0" smtClean="0"/>
              <a:t> have spaces</a:t>
            </a:r>
          </a:p>
          <a:p>
            <a:pPr>
              <a:buFont typeface="Arial" pitchFamily="34" charset="0"/>
              <a:buChar char="•"/>
            </a:pPr>
            <a:r>
              <a:rPr lang="en-GB" baseline="0" dirty="0" smtClean="0"/>
              <a:t>2 share a kitchen, bathroom and lounge</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Picture of </a:t>
            </a:r>
            <a:r>
              <a:rPr lang="en-GB" dirty="0" err="1" smtClean="0"/>
              <a:t>mt</a:t>
            </a:r>
            <a:r>
              <a:rPr lang="en-GB" dirty="0" smtClean="0"/>
              <a:t> </a:t>
            </a:r>
            <a:r>
              <a:rPr lang="en-GB" dirty="0" err="1" smtClean="0"/>
              <a:t>sinai</a:t>
            </a:r>
            <a:r>
              <a:rPr lang="en-GB" dirty="0" smtClean="0"/>
              <a:t> overlooking central</a:t>
            </a:r>
            <a:r>
              <a:rPr lang="en-GB" baseline="0" dirty="0" smtClean="0"/>
              <a:t> park</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Free shuttle transfer</a:t>
            </a:r>
          </a:p>
          <a:p>
            <a:r>
              <a:rPr lang="en-GB" dirty="0" smtClean="0"/>
              <a:t>Pictures of me assisting presentation</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American medical students: very hard working, mature</a:t>
            </a:r>
            <a:r>
              <a:rPr lang="en-GB" baseline="0" dirty="0" smtClean="0"/>
              <a:t> and older, get more </a:t>
            </a:r>
            <a:r>
              <a:rPr lang="en-GB" baseline="0" dirty="0" err="1" smtClean="0"/>
              <a:t>responsibilties</a:t>
            </a:r>
            <a:r>
              <a:rPr lang="en-GB" baseline="0" dirty="0" smtClean="0"/>
              <a:t>, more team spirit</a:t>
            </a:r>
          </a:p>
          <a:p>
            <a:pPr>
              <a:buFont typeface="Arial" pitchFamily="34" charset="0"/>
              <a:buChar char="•"/>
            </a:pPr>
            <a:r>
              <a:rPr lang="en-GB" baseline="0" dirty="0" smtClean="0"/>
              <a:t>Medicaid </a:t>
            </a:r>
            <a:r>
              <a:rPr lang="en-GB" baseline="0" dirty="0" err="1" smtClean="0"/>
              <a:t>vs</a:t>
            </a:r>
            <a:r>
              <a:rPr lang="en-GB" baseline="0" dirty="0" smtClean="0"/>
              <a:t> Medicare, in NY at time Obama healthcare reform, and debate in UK</a:t>
            </a:r>
          </a:p>
          <a:p>
            <a:pPr>
              <a:buFont typeface="Arial" pitchFamily="34" charset="0"/>
              <a:buChar char="•"/>
            </a:pPr>
            <a:r>
              <a:rPr lang="en-GB" baseline="0" dirty="0" smtClean="0"/>
              <a:t>VA </a:t>
            </a:r>
            <a:r>
              <a:rPr lang="en-GB" baseline="0" dirty="0" err="1" smtClean="0"/>
              <a:t>vs</a:t>
            </a:r>
            <a:r>
              <a:rPr lang="en-GB" baseline="0" dirty="0" smtClean="0"/>
              <a:t> Mount Sinai system</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 few IC students went to the East coast,</a:t>
            </a:r>
            <a:r>
              <a:rPr lang="en-GB" baseline="0" dirty="0" smtClean="0"/>
              <a:t> visited them at Harvard</a:t>
            </a:r>
          </a:p>
          <a:p>
            <a:r>
              <a:rPr lang="en-GB" baseline="0" dirty="0" smtClean="0"/>
              <a:t>Imperial college community on the East coast</a:t>
            </a:r>
            <a:endParaRPr lang="en-US" dirty="0"/>
          </a:p>
        </p:txBody>
      </p:sp>
      <p:sp>
        <p:nvSpPr>
          <p:cNvPr id="4" name="Slide Number Placeholder 3"/>
          <p:cNvSpPr>
            <a:spLocks noGrp="1"/>
          </p:cNvSpPr>
          <p:nvPr>
            <p:ph type="sldNum" sz="quarter" idx="10"/>
          </p:nvPr>
        </p:nvSpPr>
        <p:spPr/>
        <p:txBody>
          <a:bodyPr/>
          <a:lstStyle/>
          <a:p>
            <a:fld id="{B8058427-C5D4-4D52-AFC9-C363766F7F5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3EC6E5-4B27-4B19-9DB6-450ECE9FC43A}"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EC6E5-4B27-4B19-9DB6-450ECE9FC43A}"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EC6E5-4B27-4B19-9DB6-450ECE9FC43A}"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EC6E5-4B27-4B19-9DB6-450ECE9FC43A}"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EC6E5-4B27-4B19-9DB6-450ECE9FC43A}"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EC6E5-4B27-4B19-9DB6-450ECE9FC43A}"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3EC6E5-4B27-4B19-9DB6-450ECE9FC43A}" type="datetimeFigureOut">
              <a:rPr lang="en-US" smtClean="0"/>
              <a:pPr/>
              <a:t>3/15/2010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3EC6E5-4B27-4B19-9DB6-450ECE9FC43A}" type="datetimeFigureOut">
              <a:rPr lang="en-US" smtClean="0"/>
              <a:pPr/>
              <a:t>3/15/2010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EC6E5-4B27-4B19-9DB6-450ECE9FC43A}" type="datetimeFigureOut">
              <a:rPr lang="en-US" smtClean="0"/>
              <a:pPr/>
              <a:t>3/15/2010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EC6E5-4B27-4B19-9DB6-450ECE9FC43A}"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EC6E5-4B27-4B19-9DB6-450ECE9FC43A}"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72F25-0A19-42BE-8460-76FBECF5A5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EC6E5-4B27-4B19-9DB6-450ECE9FC43A}" type="datetimeFigureOut">
              <a:rPr lang="en-US" smtClean="0"/>
              <a:pPr/>
              <a:t>3/15/2010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72F25-0A19-42BE-8460-76FBECF5A5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227137"/>
          </a:xfrm>
        </p:spPr>
        <p:txBody>
          <a:bodyPr/>
          <a:lstStyle/>
          <a:p>
            <a:r>
              <a:rPr lang="en-GB" b="1" smtClean="0"/>
              <a:t>   My </a:t>
            </a:r>
            <a:r>
              <a:rPr lang="en-GB" b="1" dirty="0" smtClean="0"/>
              <a:t>Elective in New York</a:t>
            </a:r>
            <a:r>
              <a:rPr lang="en-GB" dirty="0" smtClean="0"/>
              <a:t>	</a:t>
            </a:r>
            <a:endParaRPr lang="en-US" dirty="0"/>
          </a:p>
        </p:txBody>
      </p:sp>
      <p:sp>
        <p:nvSpPr>
          <p:cNvPr id="3" name="Subtitle 2"/>
          <p:cNvSpPr>
            <a:spLocks noGrp="1"/>
          </p:cNvSpPr>
          <p:nvPr>
            <p:ph type="subTitle" idx="1"/>
          </p:nvPr>
        </p:nvSpPr>
        <p:spPr>
          <a:xfrm>
            <a:off x="1428728" y="5357826"/>
            <a:ext cx="6400800" cy="1257312"/>
          </a:xfrm>
        </p:spPr>
        <p:txBody>
          <a:bodyPr/>
          <a:lstStyle/>
          <a:p>
            <a:r>
              <a:rPr lang="en-GB" dirty="0" err="1" smtClean="0"/>
              <a:t>Maresa</a:t>
            </a:r>
            <a:r>
              <a:rPr lang="en-GB" dirty="0" smtClean="0"/>
              <a:t> Brake</a:t>
            </a:r>
          </a:p>
          <a:p>
            <a:r>
              <a:rPr lang="en-GB" dirty="0" smtClean="0"/>
              <a:t>(maresa.brake@imperial.ac.uk)</a:t>
            </a:r>
            <a:endParaRPr lang="en-US" dirty="0"/>
          </a:p>
        </p:txBody>
      </p:sp>
      <p:pic>
        <p:nvPicPr>
          <p:cNvPr id="4" name="Picture 3" descr="E:\Paolo's docs (pics up to 28.12.09)\My Pictures\Paolo's pics\Maresa New York 2009\100_2887.JPG"/>
          <p:cNvPicPr/>
          <p:nvPr/>
        </p:nvPicPr>
        <p:blipFill>
          <a:blip r:embed="rId3" cstate="print"/>
          <a:srcRect/>
          <a:stretch>
            <a:fillRect/>
          </a:stretch>
        </p:blipFill>
        <p:spPr bwMode="auto">
          <a:xfrm>
            <a:off x="2181225" y="1637556"/>
            <a:ext cx="4781550" cy="358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b="1" dirty="0" smtClean="0"/>
              <a:t>Weekends – Enjoying NYC</a:t>
            </a:r>
            <a:endParaRPr lang="en-US" b="1" dirty="0"/>
          </a:p>
        </p:txBody>
      </p:sp>
      <p:pic>
        <p:nvPicPr>
          <p:cNvPr id="6145" name="Picture 1" descr="F:\USA\USA 006.jpg"/>
          <p:cNvPicPr>
            <a:picLocks noChangeAspect="1" noChangeArrowheads="1"/>
          </p:cNvPicPr>
          <p:nvPr/>
        </p:nvPicPr>
        <p:blipFill>
          <a:blip r:embed="rId2" cstate="print"/>
          <a:srcRect/>
          <a:stretch>
            <a:fillRect/>
          </a:stretch>
        </p:blipFill>
        <p:spPr bwMode="auto">
          <a:xfrm>
            <a:off x="4572000" y="875101"/>
            <a:ext cx="3786214" cy="2839228"/>
          </a:xfrm>
          <a:prstGeom prst="rect">
            <a:avLst/>
          </a:prstGeom>
          <a:noFill/>
        </p:spPr>
      </p:pic>
      <p:pic>
        <p:nvPicPr>
          <p:cNvPr id="6146" name="Picture 2" descr="F:\USA\USA 230.jpg"/>
          <p:cNvPicPr>
            <a:picLocks noChangeAspect="1" noChangeArrowheads="1"/>
          </p:cNvPicPr>
          <p:nvPr/>
        </p:nvPicPr>
        <p:blipFill>
          <a:blip r:embed="rId3" cstate="print"/>
          <a:srcRect/>
          <a:stretch>
            <a:fillRect/>
          </a:stretch>
        </p:blipFill>
        <p:spPr bwMode="auto">
          <a:xfrm>
            <a:off x="642910" y="857232"/>
            <a:ext cx="3786214" cy="2839229"/>
          </a:xfrm>
          <a:prstGeom prst="rect">
            <a:avLst/>
          </a:prstGeom>
          <a:noFill/>
        </p:spPr>
      </p:pic>
      <p:pic>
        <p:nvPicPr>
          <p:cNvPr id="6147" name="Picture 3" descr="F:\USA\USA 243.jpg"/>
          <p:cNvPicPr>
            <a:picLocks noChangeAspect="1" noChangeArrowheads="1"/>
          </p:cNvPicPr>
          <p:nvPr/>
        </p:nvPicPr>
        <p:blipFill>
          <a:blip r:embed="rId4" cstate="print"/>
          <a:srcRect/>
          <a:stretch>
            <a:fillRect/>
          </a:stretch>
        </p:blipFill>
        <p:spPr bwMode="auto">
          <a:xfrm>
            <a:off x="642910" y="3786191"/>
            <a:ext cx="3786214" cy="2839228"/>
          </a:xfrm>
          <a:prstGeom prst="rect">
            <a:avLst/>
          </a:prstGeom>
          <a:noFill/>
        </p:spPr>
      </p:pic>
      <p:pic>
        <p:nvPicPr>
          <p:cNvPr id="1027" name="Picture 3"/>
          <p:cNvPicPr>
            <a:picLocks noChangeAspect="1" noChangeArrowheads="1"/>
          </p:cNvPicPr>
          <p:nvPr/>
        </p:nvPicPr>
        <p:blipFill>
          <a:blip r:embed="rId5" cstate="print"/>
          <a:srcRect/>
          <a:stretch>
            <a:fillRect/>
          </a:stretch>
        </p:blipFill>
        <p:spPr bwMode="auto">
          <a:xfrm>
            <a:off x="4572000" y="3786191"/>
            <a:ext cx="3830791" cy="2830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b="1" dirty="0" smtClean="0"/>
              <a:t>Weekends – Getting out of NYC</a:t>
            </a:r>
            <a:endParaRPr lang="en-US" b="1" dirty="0"/>
          </a:p>
        </p:txBody>
      </p:sp>
      <p:pic>
        <p:nvPicPr>
          <p:cNvPr id="26625" name="Picture 1" descr="F:\USA\USA 294.jpg"/>
          <p:cNvPicPr>
            <a:picLocks noChangeAspect="1" noChangeArrowheads="1"/>
          </p:cNvPicPr>
          <p:nvPr/>
        </p:nvPicPr>
        <p:blipFill>
          <a:blip r:embed="rId2" cstate="print"/>
          <a:srcRect/>
          <a:stretch>
            <a:fillRect/>
          </a:stretch>
        </p:blipFill>
        <p:spPr bwMode="auto">
          <a:xfrm>
            <a:off x="4643438" y="895350"/>
            <a:ext cx="3759775" cy="2819402"/>
          </a:xfrm>
          <a:prstGeom prst="rect">
            <a:avLst/>
          </a:prstGeom>
          <a:noFill/>
        </p:spPr>
      </p:pic>
      <p:pic>
        <p:nvPicPr>
          <p:cNvPr id="26626" name="Picture 2" descr="F:\USA\USA 331.jpg"/>
          <p:cNvPicPr>
            <a:picLocks noChangeAspect="1" noChangeArrowheads="1"/>
          </p:cNvPicPr>
          <p:nvPr/>
        </p:nvPicPr>
        <p:blipFill>
          <a:blip r:embed="rId3" cstate="print"/>
          <a:srcRect/>
          <a:stretch>
            <a:fillRect/>
          </a:stretch>
        </p:blipFill>
        <p:spPr bwMode="auto">
          <a:xfrm>
            <a:off x="714348" y="3857628"/>
            <a:ext cx="3783559" cy="2837237"/>
          </a:xfrm>
          <a:prstGeom prst="rect">
            <a:avLst/>
          </a:prstGeom>
          <a:noFill/>
        </p:spPr>
      </p:pic>
      <p:pic>
        <p:nvPicPr>
          <p:cNvPr id="26627" name="Picture 3" descr="F:\USA\USA 268.jpg"/>
          <p:cNvPicPr>
            <a:picLocks noChangeAspect="1" noChangeArrowheads="1"/>
          </p:cNvPicPr>
          <p:nvPr/>
        </p:nvPicPr>
        <p:blipFill>
          <a:blip r:embed="rId4" cstate="print"/>
          <a:srcRect/>
          <a:stretch>
            <a:fillRect/>
          </a:stretch>
        </p:blipFill>
        <p:spPr bwMode="auto">
          <a:xfrm>
            <a:off x="714348" y="857232"/>
            <a:ext cx="3786214" cy="2839228"/>
          </a:xfrm>
          <a:prstGeom prst="rect">
            <a:avLst/>
          </a:prstGeom>
          <a:noFill/>
        </p:spPr>
      </p:pic>
      <p:pic>
        <p:nvPicPr>
          <p:cNvPr id="26628" name="Picture 4" descr="F:\USA\USA 289.jpg"/>
          <p:cNvPicPr>
            <a:picLocks noChangeAspect="1" noChangeArrowheads="1"/>
          </p:cNvPicPr>
          <p:nvPr/>
        </p:nvPicPr>
        <p:blipFill>
          <a:blip r:embed="rId5" cstate="print"/>
          <a:srcRect/>
          <a:stretch>
            <a:fillRect/>
          </a:stretch>
        </p:blipFill>
        <p:spPr bwMode="auto">
          <a:xfrm>
            <a:off x="4643438" y="3857628"/>
            <a:ext cx="3786214" cy="28392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b="1" dirty="0" smtClean="0"/>
              <a:t>Weekends – visiting friends</a:t>
            </a:r>
            <a:endParaRPr lang="en-US" b="1" dirty="0"/>
          </a:p>
        </p:txBody>
      </p:sp>
      <p:pic>
        <p:nvPicPr>
          <p:cNvPr id="5121" name="Picture 1" descr="F:\USA\USA 121.jpg"/>
          <p:cNvPicPr>
            <a:picLocks noChangeAspect="1" noChangeArrowheads="1"/>
          </p:cNvPicPr>
          <p:nvPr/>
        </p:nvPicPr>
        <p:blipFill>
          <a:blip r:embed="rId3" cstate="print"/>
          <a:srcRect/>
          <a:stretch>
            <a:fillRect/>
          </a:stretch>
        </p:blipFill>
        <p:spPr bwMode="auto">
          <a:xfrm>
            <a:off x="285720" y="1785926"/>
            <a:ext cx="4236101" cy="3176592"/>
          </a:xfrm>
          <a:prstGeom prst="rect">
            <a:avLst/>
          </a:prstGeom>
          <a:noFill/>
        </p:spPr>
      </p:pic>
      <p:pic>
        <p:nvPicPr>
          <p:cNvPr id="5122" name="Picture 2" descr="F:\USA\USA 082.jpg"/>
          <p:cNvPicPr>
            <a:picLocks noChangeAspect="1" noChangeArrowheads="1"/>
          </p:cNvPicPr>
          <p:nvPr/>
        </p:nvPicPr>
        <p:blipFill>
          <a:blip r:embed="rId4" cstate="print"/>
          <a:srcRect/>
          <a:stretch>
            <a:fillRect/>
          </a:stretch>
        </p:blipFill>
        <p:spPr bwMode="auto">
          <a:xfrm>
            <a:off x="4643438" y="1785925"/>
            <a:ext cx="4286280" cy="321422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939784"/>
          </a:xfrm>
        </p:spPr>
        <p:txBody>
          <a:bodyPr>
            <a:normAutofit/>
          </a:bodyPr>
          <a:lstStyle/>
          <a:p>
            <a:r>
              <a:rPr lang="en-GB" b="1" dirty="0" smtClean="0"/>
              <a:t>Florida &amp; Florida Keys</a:t>
            </a:r>
            <a:endParaRPr lang="en-US" b="1" dirty="0"/>
          </a:p>
        </p:txBody>
      </p:sp>
      <p:pic>
        <p:nvPicPr>
          <p:cNvPr id="4097" name="Picture 1" descr="F:\Paolo's docs (pics up to 28.12.09)\My Pictures\Paolo's pics\Florida Sept 2009\Dolphin Swim\IMG_8038.JPG"/>
          <p:cNvPicPr>
            <a:picLocks noChangeAspect="1" noChangeArrowheads="1"/>
          </p:cNvPicPr>
          <p:nvPr/>
        </p:nvPicPr>
        <p:blipFill>
          <a:blip r:embed="rId2" cstate="print"/>
          <a:srcRect/>
          <a:stretch>
            <a:fillRect/>
          </a:stretch>
        </p:blipFill>
        <p:spPr bwMode="auto">
          <a:xfrm>
            <a:off x="428596" y="1000108"/>
            <a:ext cx="4071966" cy="2714644"/>
          </a:xfrm>
          <a:prstGeom prst="rect">
            <a:avLst/>
          </a:prstGeom>
          <a:noFill/>
        </p:spPr>
      </p:pic>
      <p:pic>
        <p:nvPicPr>
          <p:cNvPr id="4098" name="Picture 2" descr="F:\Paolo's docs (pics up to 28.12.09)\My Pictures\Paolo's pics\Florida Sept 2009\100_2921.JPG"/>
          <p:cNvPicPr>
            <a:picLocks noChangeAspect="1" noChangeArrowheads="1"/>
          </p:cNvPicPr>
          <p:nvPr/>
        </p:nvPicPr>
        <p:blipFill>
          <a:blip r:embed="rId3" cstate="print"/>
          <a:srcRect/>
          <a:stretch>
            <a:fillRect/>
          </a:stretch>
        </p:blipFill>
        <p:spPr bwMode="auto">
          <a:xfrm>
            <a:off x="4643438" y="1000108"/>
            <a:ext cx="3929090" cy="2732088"/>
          </a:xfrm>
          <a:prstGeom prst="rect">
            <a:avLst/>
          </a:prstGeom>
          <a:noFill/>
        </p:spPr>
      </p:pic>
      <p:pic>
        <p:nvPicPr>
          <p:cNvPr id="4099" name="Picture 3" descr="F:\Paolo's docs (pics up to 28.12.09)\My Pictures\Paolo's pics\Florida Sept 2009\100_3237.JPG"/>
          <p:cNvPicPr>
            <a:picLocks noChangeAspect="1" noChangeArrowheads="1"/>
          </p:cNvPicPr>
          <p:nvPr/>
        </p:nvPicPr>
        <p:blipFill>
          <a:blip r:embed="rId4" cstate="print"/>
          <a:srcRect/>
          <a:stretch>
            <a:fillRect/>
          </a:stretch>
        </p:blipFill>
        <p:spPr bwMode="auto">
          <a:xfrm>
            <a:off x="428596" y="3804490"/>
            <a:ext cx="4071966" cy="2910658"/>
          </a:xfrm>
          <a:prstGeom prst="rect">
            <a:avLst/>
          </a:prstGeom>
          <a:noFill/>
        </p:spPr>
      </p:pic>
      <p:pic>
        <p:nvPicPr>
          <p:cNvPr id="4100" name="Picture 4" descr="F:\Paolo's docs (pics up to 28.12.09)\My Pictures\Paolo's pics\Florida Sept 2009\100_3298.jpg"/>
          <p:cNvPicPr>
            <a:picLocks noChangeAspect="1" noChangeArrowheads="1"/>
          </p:cNvPicPr>
          <p:nvPr/>
        </p:nvPicPr>
        <p:blipFill>
          <a:blip r:embed="rId5" cstate="print"/>
          <a:srcRect/>
          <a:stretch>
            <a:fillRect/>
          </a:stretch>
        </p:blipFill>
        <p:spPr bwMode="auto">
          <a:xfrm>
            <a:off x="4643438" y="3786190"/>
            <a:ext cx="3929090" cy="294636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227137"/>
          </a:xfrm>
        </p:spPr>
        <p:txBody>
          <a:bodyPr/>
          <a:lstStyle/>
          <a:p>
            <a:r>
              <a:rPr lang="en-GB" b="1" smtClean="0"/>
              <a:t>   My </a:t>
            </a:r>
            <a:r>
              <a:rPr lang="en-GB" b="1" dirty="0" smtClean="0"/>
              <a:t>Elective in New York</a:t>
            </a:r>
            <a:r>
              <a:rPr lang="en-GB" dirty="0" smtClean="0"/>
              <a:t>	</a:t>
            </a:r>
            <a:endParaRPr lang="en-US" dirty="0"/>
          </a:p>
        </p:txBody>
      </p:sp>
      <p:sp>
        <p:nvSpPr>
          <p:cNvPr id="3" name="Subtitle 2"/>
          <p:cNvSpPr>
            <a:spLocks noGrp="1"/>
          </p:cNvSpPr>
          <p:nvPr>
            <p:ph type="subTitle" idx="1"/>
          </p:nvPr>
        </p:nvSpPr>
        <p:spPr>
          <a:xfrm>
            <a:off x="1428728" y="5357826"/>
            <a:ext cx="6400800" cy="1257312"/>
          </a:xfrm>
        </p:spPr>
        <p:txBody>
          <a:bodyPr/>
          <a:lstStyle/>
          <a:p>
            <a:r>
              <a:rPr lang="en-GB" dirty="0" err="1" smtClean="0"/>
              <a:t>Maresa</a:t>
            </a:r>
            <a:r>
              <a:rPr lang="en-GB" dirty="0" smtClean="0"/>
              <a:t> Brake</a:t>
            </a:r>
          </a:p>
          <a:p>
            <a:r>
              <a:rPr lang="en-GB" dirty="0" smtClean="0"/>
              <a:t>(maresa.brake@imperial.ac.uk)</a:t>
            </a:r>
            <a:endParaRPr lang="en-US" dirty="0"/>
          </a:p>
        </p:txBody>
      </p:sp>
      <p:pic>
        <p:nvPicPr>
          <p:cNvPr id="4" name="Picture 3" descr="E:\Paolo's docs (pics up to 28.12.09)\My Pictures\Paolo's pics\Maresa New York 2009\100_2887.JPG"/>
          <p:cNvPicPr/>
          <p:nvPr/>
        </p:nvPicPr>
        <p:blipFill>
          <a:blip r:embed="rId2" cstate="print"/>
          <a:srcRect/>
          <a:stretch>
            <a:fillRect/>
          </a:stretch>
        </p:blipFill>
        <p:spPr bwMode="auto">
          <a:xfrm>
            <a:off x="2181225" y="1637556"/>
            <a:ext cx="4781550" cy="358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Outline</a:t>
            </a:r>
            <a:endParaRPr lang="en-US" b="1" dirty="0"/>
          </a:p>
        </p:txBody>
      </p:sp>
      <p:sp>
        <p:nvSpPr>
          <p:cNvPr id="3" name="Content Placeholder 2"/>
          <p:cNvSpPr>
            <a:spLocks noGrp="1"/>
          </p:cNvSpPr>
          <p:nvPr>
            <p:ph idx="1"/>
          </p:nvPr>
        </p:nvSpPr>
        <p:spPr>
          <a:ln w="12700">
            <a:solidFill>
              <a:schemeClr val="tx1"/>
            </a:solidFill>
          </a:ln>
        </p:spPr>
        <p:txBody>
          <a:bodyPr/>
          <a:lstStyle/>
          <a:p>
            <a:r>
              <a:rPr lang="en-GB" dirty="0" smtClean="0"/>
              <a:t>Why New York (Mount Sinai) and application process</a:t>
            </a:r>
          </a:p>
          <a:p>
            <a:r>
              <a:rPr lang="en-GB" dirty="0" err="1" smtClean="0"/>
              <a:t>Accomodation</a:t>
            </a:r>
            <a:endParaRPr lang="en-GB" dirty="0" smtClean="0"/>
          </a:p>
          <a:p>
            <a:r>
              <a:rPr lang="en-GB" b="1" u="sng" dirty="0" smtClean="0"/>
              <a:t>Typical days in hospital</a:t>
            </a:r>
            <a:r>
              <a:rPr lang="en-GB" b="1" dirty="0" smtClean="0"/>
              <a:t>:</a:t>
            </a:r>
            <a:r>
              <a:rPr lang="en-GB" dirty="0" smtClean="0"/>
              <a:t> Neurology </a:t>
            </a:r>
            <a:r>
              <a:rPr lang="en-GB" dirty="0" err="1" smtClean="0"/>
              <a:t>vs</a:t>
            </a:r>
            <a:r>
              <a:rPr lang="en-GB" dirty="0" smtClean="0"/>
              <a:t> Surgery</a:t>
            </a:r>
          </a:p>
          <a:p>
            <a:r>
              <a:rPr lang="en-GB" u="sng" dirty="0" smtClean="0"/>
              <a:t>US healthcare system</a:t>
            </a:r>
          </a:p>
          <a:p>
            <a:r>
              <a:rPr lang="en-GB" dirty="0" smtClean="0"/>
              <a:t>What to do at the weekends/ End of elective holiday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143000"/>
          </a:xfrm>
        </p:spPr>
        <p:txBody>
          <a:bodyPr/>
          <a:lstStyle/>
          <a:p>
            <a:r>
              <a:rPr lang="en-GB" b="1" dirty="0" smtClean="0"/>
              <a:t>Why New York?</a:t>
            </a:r>
            <a:endParaRPr lang="en-US" b="1" dirty="0"/>
          </a:p>
        </p:txBody>
      </p:sp>
      <p:pic>
        <p:nvPicPr>
          <p:cNvPr id="1026" name="Picture 2" descr="F:\USA 2\USA 2 053.jpg"/>
          <p:cNvPicPr>
            <a:picLocks noChangeAspect="1" noChangeArrowheads="1"/>
          </p:cNvPicPr>
          <p:nvPr/>
        </p:nvPicPr>
        <p:blipFill>
          <a:blip r:embed="rId3" cstate="print"/>
          <a:srcRect/>
          <a:stretch>
            <a:fillRect/>
          </a:stretch>
        </p:blipFill>
        <p:spPr bwMode="auto">
          <a:xfrm>
            <a:off x="142844" y="500042"/>
            <a:ext cx="4105851" cy="5475302"/>
          </a:xfrm>
          <a:prstGeom prst="rect">
            <a:avLst/>
          </a:prstGeom>
          <a:noFill/>
        </p:spPr>
      </p:pic>
      <p:sp>
        <p:nvSpPr>
          <p:cNvPr id="6" name="TextBox 5"/>
          <p:cNvSpPr txBox="1"/>
          <p:nvPr/>
        </p:nvSpPr>
        <p:spPr>
          <a:xfrm>
            <a:off x="4357686" y="856357"/>
            <a:ext cx="4786314" cy="6001643"/>
          </a:xfrm>
          <a:prstGeom prst="rect">
            <a:avLst/>
          </a:prstGeom>
          <a:noFill/>
        </p:spPr>
        <p:txBody>
          <a:bodyPr wrap="square" rtlCol="0">
            <a:spAutoFit/>
          </a:bodyPr>
          <a:lstStyle/>
          <a:p>
            <a:pPr>
              <a:buFont typeface="Arial" pitchFamily="34" charset="0"/>
              <a:buChar char="•"/>
            </a:pPr>
            <a:r>
              <a:rPr lang="en-GB" sz="3200" dirty="0" smtClean="0"/>
              <a:t> Developed </a:t>
            </a:r>
            <a:r>
              <a:rPr lang="en-GB" sz="3200" dirty="0" err="1" smtClean="0"/>
              <a:t>vs</a:t>
            </a:r>
            <a:r>
              <a:rPr lang="en-GB" sz="3200" dirty="0" smtClean="0"/>
              <a:t> developing country</a:t>
            </a:r>
          </a:p>
          <a:p>
            <a:endParaRPr lang="en-GB" sz="3200" dirty="0" smtClean="0"/>
          </a:p>
          <a:p>
            <a:pPr>
              <a:buFont typeface="Arial" pitchFamily="34" charset="0"/>
              <a:buChar char="•"/>
            </a:pPr>
            <a:r>
              <a:rPr lang="en-GB" sz="3200" dirty="0" smtClean="0"/>
              <a:t> Type of work </a:t>
            </a:r>
            <a:r>
              <a:rPr lang="en-GB" sz="3200" dirty="0" err="1" smtClean="0"/>
              <a:t>eg</a:t>
            </a:r>
            <a:r>
              <a:rPr lang="en-GB" sz="3200" dirty="0" smtClean="0"/>
              <a:t> specialty</a:t>
            </a:r>
          </a:p>
          <a:p>
            <a:endParaRPr lang="en-GB" sz="3200" dirty="0" smtClean="0"/>
          </a:p>
          <a:p>
            <a:pPr>
              <a:buFont typeface="Arial" pitchFamily="34" charset="0"/>
              <a:buChar char="•"/>
            </a:pPr>
            <a:r>
              <a:rPr lang="en-GB" sz="3200" dirty="0" smtClean="0"/>
              <a:t> Holiday </a:t>
            </a:r>
            <a:r>
              <a:rPr lang="en-GB" sz="3200" dirty="0" err="1" smtClean="0"/>
              <a:t>vs</a:t>
            </a:r>
            <a:r>
              <a:rPr lang="en-GB" sz="3200" dirty="0" smtClean="0"/>
              <a:t> Work</a:t>
            </a:r>
          </a:p>
          <a:p>
            <a:endParaRPr lang="en-GB" sz="3200" dirty="0" smtClean="0"/>
          </a:p>
          <a:p>
            <a:pPr>
              <a:buFont typeface="Arial" pitchFamily="34" charset="0"/>
              <a:buChar char="•"/>
            </a:pPr>
            <a:r>
              <a:rPr lang="en-GB" sz="3200" dirty="0" smtClean="0"/>
              <a:t> Finances (</a:t>
            </a:r>
            <a:r>
              <a:rPr lang="en-GB" sz="3200" b="1" dirty="0" smtClean="0"/>
              <a:t>Total: $7,800</a:t>
            </a:r>
            <a:r>
              <a:rPr lang="en-GB" sz="3200" dirty="0" smtClean="0"/>
              <a:t>)</a:t>
            </a:r>
          </a:p>
          <a:p>
            <a:pPr lvl="1">
              <a:buFont typeface="Wingdings" pitchFamily="2" charset="2"/>
              <a:buChar char="ü"/>
            </a:pPr>
            <a:r>
              <a:rPr lang="en-GB" sz="3200" dirty="0" smtClean="0"/>
              <a:t> $1,500 Mt Sinai + Visa</a:t>
            </a:r>
          </a:p>
          <a:p>
            <a:pPr lvl="1">
              <a:buFont typeface="Wingdings" pitchFamily="2" charset="2"/>
              <a:buChar char="ü"/>
            </a:pPr>
            <a:r>
              <a:rPr lang="en-GB" sz="3200" dirty="0" smtClean="0"/>
              <a:t> $1,800 </a:t>
            </a:r>
            <a:r>
              <a:rPr lang="en-GB" sz="3200" dirty="0" err="1" smtClean="0"/>
              <a:t>accomodation</a:t>
            </a:r>
            <a:endParaRPr lang="en-GB" sz="3200" dirty="0" smtClean="0"/>
          </a:p>
          <a:p>
            <a:pPr lvl="1">
              <a:buFont typeface="Wingdings" pitchFamily="2" charset="2"/>
              <a:buChar char="ü"/>
            </a:pPr>
            <a:r>
              <a:rPr lang="en-GB" sz="3200" dirty="0" smtClean="0"/>
              <a:t> $1,500 Flights</a:t>
            </a:r>
          </a:p>
          <a:p>
            <a:pPr lvl="1">
              <a:buFont typeface="Wingdings" pitchFamily="2" charset="2"/>
              <a:buChar char="ü"/>
            </a:pPr>
            <a:r>
              <a:rPr lang="en-GB" sz="3200" dirty="0" smtClean="0"/>
              <a:t> $ 3,000 Expenses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6043594" cy="857256"/>
          </a:xfrm>
        </p:spPr>
        <p:txBody>
          <a:bodyPr>
            <a:normAutofit fontScale="90000"/>
          </a:bodyPr>
          <a:lstStyle/>
          <a:p>
            <a:r>
              <a:rPr lang="en-GB" b="1" dirty="0" smtClean="0"/>
              <a:t>Why Mount Sinai? </a:t>
            </a:r>
            <a:r>
              <a:rPr lang="en-GB" dirty="0" smtClean="0"/>
              <a:t>(Application process)</a:t>
            </a:r>
            <a:endParaRPr lang="en-US" dirty="0"/>
          </a:p>
        </p:txBody>
      </p:sp>
      <p:pic>
        <p:nvPicPr>
          <p:cNvPr id="11266" name="Picture 2" descr="http://www.mountsinai.org/img/vgn_lnk/Regular%20Content/Image/Logos/MSSM_280_WEB.jpg"/>
          <p:cNvPicPr>
            <a:picLocks noChangeAspect="1" noChangeArrowheads="1"/>
          </p:cNvPicPr>
          <p:nvPr/>
        </p:nvPicPr>
        <p:blipFill>
          <a:blip r:embed="rId3" cstate="print"/>
          <a:srcRect/>
          <a:stretch>
            <a:fillRect/>
          </a:stretch>
        </p:blipFill>
        <p:spPr bwMode="auto">
          <a:xfrm>
            <a:off x="5857884" y="0"/>
            <a:ext cx="3143272" cy="3143272"/>
          </a:xfrm>
          <a:prstGeom prst="rect">
            <a:avLst/>
          </a:prstGeom>
          <a:noFill/>
        </p:spPr>
      </p:pic>
      <p:pic>
        <p:nvPicPr>
          <p:cNvPr id="11271" name="Picture 7" descr="F:\USA 2\USA 2 014.jpg"/>
          <p:cNvPicPr>
            <a:picLocks noChangeAspect="1" noChangeArrowheads="1"/>
          </p:cNvPicPr>
          <p:nvPr/>
        </p:nvPicPr>
        <p:blipFill>
          <a:blip r:embed="rId4" cstate="print"/>
          <a:srcRect/>
          <a:stretch>
            <a:fillRect/>
          </a:stretch>
        </p:blipFill>
        <p:spPr bwMode="auto">
          <a:xfrm>
            <a:off x="5857852" y="2857496"/>
            <a:ext cx="3286148" cy="4382198"/>
          </a:xfrm>
          <a:prstGeom prst="rect">
            <a:avLst/>
          </a:prstGeom>
          <a:noFill/>
        </p:spPr>
      </p:pic>
      <p:sp>
        <p:nvSpPr>
          <p:cNvPr id="6" name="TextBox 5"/>
          <p:cNvSpPr txBox="1"/>
          <p:nvPr/>
        </p:nvSpPr>
        <p:spPr>
          <a:xfrm>
            <a:off x="142844" y="2000240"/>
            <a:ext cx="5500726" cy="4247317"/>
          </a:xfrm>
          <a:prstGeom prst="rect">
            <a:avLst/>
          </a:prstGeom>
          <a:noFill/>
        </p:spPr>
        <p:txBody>
          <a:bodyPr wrap="square" rtlCol="0">
            <a:spAutoFit/>
          </a:bodyPr>
          <a:lstStyle/>
          <a:p>
            <a:r>
              <a:rPr lang="en-GB" sz="2800" b="1" u="sng" dirty="0" smtClean="0"/>
              <a:t>Application process</a:t>
            </a:r>
            <a:r>
              <a:rPr lang="en-GB" sz="2800" dirty="0" smtClean="0"/>
              <a:t>: </a:t>
            </a:r>
          </a:p>
          <a:p>
            <a:pPr lvl="1">
              <a:buFont typeface="Wingdings" pitchFamily="2" charset="2"/>
              <a:buChar char="ü"/>
            </a:pPr>
            <a:r>
              <a:rPr lang="en-GB" sz="2800" dirty="0" smtClean="0"/>
              <a:t> Use </a:t>
            </a:r>
            <a:r>
              <a:rPr lang="en-GB" sz="2800" dirty="0" err="1" smtClean="0"/>
              <a:t>google</a:t>
            </a:r>
            <a:endParaRPr lang="en-GB" sz="2800" dirty="0" smtClean="0"/>
          </a:p>
          <a:p>
            <a:pPr lvl="1">
              <a:buFont typeface="Wingdings" pitchFamily="2" charset="2"/>
              <a:buChar char="ü"/>
            </a:pPr>
            <a:r>
              <a:rPr lang="en-GB" sz="2800" dirty="0" smtClean="0"/>
              <a:t> Differs between hospitals</a:t>
            </a:r>
          </a:p>
          <a:p>
            <a:pPr lvl="1">
              <a:buFont typeface="Wingdings" pitchFamily="2" charset="2"/>
              <a:buChar char="ü"/>
            </a:pPr>
            <a:r>
              <a:rPr lang="en-GB" sz="2800" dirty="0" smtClean="0"/>
              <a:t> Get started early and be organised, make sure you are  aware of deadlines</a:t>
            </a:r>
          </a:p>
          <a:p>
            <a:pPr lvl="1">
              <a:buFont typeface="Wingdings" pitchFamily="2" charset="2"/>
              <a:buChar char="ü"/>
            </a:pPr>
            <a:r>
              <a:rPr lang="en-GB" sz="2800" dirty="0" smtClean="0"/>
              <a:t>Visa</a:t>
            </a:r>
          </a:p>
          <a:p>
            <a:pPr lvl="1">
              <a:buFont typeface="Wingdings" pitchFamily="2" charset="2"/>
              <a:buChar char="ü"/>
            </a:pPr>
            <a:r>
              <a:rPr lang="en-GB" sz="2800" dirty="0" smtClean="0"/>
              <a:t> Occupational Health</a:t>
            </a:r>
          </a:p>
          <a:p>
            <a:endParaRPr lang="en-GB" sz="28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32"/>
          </a:xfrm>
        </p:spPr>
        <p:txBody>
          <a:bodyPr/>
          <a:lstStyle/>
          <a:p>
            <a:r>
              <a:rPr lang="en-GB" b="1" dirty="0" smtClean="0"/>
              <a:t>Accommodation </a:t>
            </a:r>
            <a:r>
              <a:rPr lang="en-GB" b="1" dirty="0" smtClean="0"/>
              <a:t>– Park Avenue</a:t>
            </a:r>
            <a:endParaRPr lang="en-US" b="1" dirty="0"/>
          </a:p>
        </p:txBody>
      </p:sp>
      <p:pic>
        <p:nvPicPr>
          <p:cNvPr id="4" name="Picture 3"/>
          <p:cNvPicPr/>
          <p:nvPr/>
        </p:nvPicPr>
        <p:blipFill>
          <a:blip r:embed="rId3" cstate="print"/>
          <a:srcRect/>
          <a:stretch>
            <a:fillRect/>
          </a:stretch>
        </p:blipFill>
        <p:spPr bwMode="auto">
          <a:xfrm>
            <a:off x="642910" y="785794"/>
            <a:ext cx="2214578" cy="3286148"/>
          </a:xfrm>
          <a:prstGeom prst="rect">
            <a:avLst/>
          </a:prstGeom>
          <a:noFill/>
          <a:ln w="9525" algn="in">
            <a:noFill/>
            <a:miter lim="800000"/>
            <a:headEnd/>
            <a:tailEnd/>
          </a:ln>
          <a:effectLst/>
        </p:spPr>
      </p:pic>
      <p:sp>
        <p:nvSpPr>
          <p:cNvPr id="6" name="TextBox 5"/>
          <p:cNvSpPr txBox="1"/>
          <p:nvPr/>
        </p:nvSpPr>
        <p:spPr>
          <a:xfrm>
            <a:off x="3786182" y="1285860"/>
            <a:ext cx="5143536" cy="3046988"/>
          </a:xfrm>
          <a:prstGeom prst="rect">
            <a:avLst/>
          </a:prstGeom>
          <a:noFill/>
        </p:spPr>
        <p:txBody>
          <a:bodyPr wrap="square" rtlCol="0">
            <a:spAutoFit/>
          </a:bodyPr>
          <a:lstStyle/>
          <a:p>
            <a:pPr>
              <a:buFont typeface="Arial" pitchFamily="34" charset="0"/>
              <a:buChar char="•"/>
            </a:pPr>
            <a:r>
              <a:rPr lang="en-GB" sz="3200" dirty="0" smtClean="0"/>
              <a:t> Student accommodation - $900 per month</a:t>
            </a:r>
          </a:p>
          <a:p>
            <a:endParaRPr lang="en-GB" sz="3200" dirty="0" smtClean="0"/>
          </a:p>
          <a:p>
            <a:pPr>
              <a:buFont typeface="Arial" pitchFamily="34" charset="0"/>
              <a:buChar char="•"/>
            </a:pPr>
            <a:r>
              <a:rPr lang="en-GB" sz="3200" dirty="0" smtClean="0"/>
              <a:t> Upper East Side</a:t>
            </a:r>
          </a:p>
          <a:p>
            <a:pPr>
              <a:buFont typeface="Arial" pitchFamily="34" charset="0"/>
              <a:buChar char="•"/>
            </a:pPr>
            <a:r>
              <a:rPr lang="en-GB" sz="3200" dirty="0" smtClean="0"/>
              <a:t> Next to Central Park</a:t>
            </a:r>
          </a:p>
          <a:p>
            <a:pPr>
              <a:buFont typeface="Arial" pitchFamily="34" charset="0"/>
              <a:buChar char="•"/>
            </a:pPr>
            <a:r>
              <a:rPr lang="en-GB" sz="3200" dirty="0" smtClean="0"/>
              <a:t> In the middle of Manhattan</a:t>
            </a:r>
            <a:endParaRPr lang="en-US" sz="3200" dirty="0"/>
          </a:p>
        </p:txBody>
      </p:sp>
      <p:pic>
        <p:nvPicPr>
          <p:cNvPr id="5" name="Picture 4" descr="http://www.npcrc.org/doc_img/376016.gif"/>
          <p:cNvPicPr>
            <a:picLocks noChangeAspect="1" noChangeArrowheads="1"/>
          </p:cNvPicPr>
          <p:nvPr/>
        </p:nvPicPr>
        <p:blipFill>
          <a:blip r:embed="rId4" cstate="print"/>
          <a:srcRect/>
          <a:stretch>
            <a:fillRect/>
          </a:stretch>
        </p:blipFill>
        <p:spPr bwMode="auto">
          <a:xfrm>
            <a:off x="0" y="3500438"/>
            <a:ext cx="3714776" cy="36249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62"/>
            <a:ext cx="8358246" cy="1143000"/>
          </a:xfrm>
        </p:spPr>
        <p:txBody>
          <a:bodyPr>
            <a:normAutofit/>
          </a:bodyPr>
          <a:lstStyle/>
          <a:p>
            <a:r>
              <a:rPr lang="en-GB" b="1" dirty="0" smtClean="0"/>
              <a:t>Neurology - a typical day</a:t>
            </a:r>
            <a:endParaRPr lang="en-US" b="1" dirty="0"/>
          </a:p>
        </p:txBody>
      </p:sp>
      <p:pic>
        <p:nvPicPr>
          <p:cNvPr id="9217" name="Picture 1" descr="F:\USA\USA 003.jpg"/>
          <p:cNvPicPr>
            <a:picLocks noChangeAspect="1" noChangeArrowheads="1"/>
          </p:cNvPicPr>
          <p:nvPr/>
        </p:nvPicPr>
        <p:blipFill>
          <a:blip r:embed="rId3" cstate="print"/>
          <a:srcRect/>
          <a:stretch>
            <a:fillRect/>
          </a:stretch>
        </p:blipFill>
        <p:spPr bwMode="auto">
          <a:xfrm>
            <a:off x="142844" y="928670"/>
            <a:ext cx="3857652" cy="5144320"/>
          </a:xfrm>
          <a:prstGeom prst="rect">
            <a:avLst/>
          </a:prstGeom>
          <a:noFill/>
        </p:spPr>
      </p:pic>
      <p:sp>
        <p:nvSpPr>
          <p:cNvPr id="5" name="TextBox 4"/>
          <p:cNvSpPr txBox="1"/>
          <p:nvPr/>
        </p:nvSpPr>
        <p:spPr>
          <a:xfrm>
            <a:off x="4143372" y="1000108"/>
            <a:ext cx="5000628" cy="5509200"/>
          </a:xfrm>
          <a:prstGeom prst="rect">
            <a:avLst/>
          </a:prstGeom>
          <a:noFill/>
        </p:spPr>
        <p:txBody>
          <a:bodyPr wrap="square" rtlCol="0">
            <a:spAutoFit/>
          </a:bodyPr>
          <a:lstStyle/>
          <a:p>
            <a:r>
              <a:rPr lang="en-GB" sz="3200" b="1" dirty="0" smtClean="0"/>
              <a:t>6am	</a:t>
            </a:r>
            <a:r>
              <a:rPr lang="en-GB" sz="3200" dirty="0" smtClean="0"/>
              <a:t>Wake up</a:t>
            </a:r>
          </a:p>
          <a:p>
            <a:r>
              <a:rPr lang="en-GB" sz="3200" b="1" dirty="0" smtClean="0"/>
              <a:t>7am</a:t>
            </a:r>
            <a:r>
              <a:rPr lang="en-GB" sz="3200" dirty="0" smtClean="0"/>
              <a:t> Pre-round patients</a:t>
            </a:r>
          </a:p>
          <a:p>
            <a:r>
              <a:rPr lang="en-GB" sz="3200" b="1" dirty="0" smtClean="0"/>
              <a:t>8am </a:t>
            </a:r>
            <a:r>
              <a:rPr lang="en-GB" sz="3200" dirty="0" smtClean="0"/>
              <a:t>Meeting w/ on call team</a:t>
            </a:r>
            <a:endParaRPr lang="en-GB" sz="3200" b="1" dirty="0" smtClean="0"/>
          </a:p>
          <a:p>
            <a:r>
              <a:rPr lang="en-GB" sz="3200" b="1" dirty="0" smtClean="0"/>
              <a:t>9am </a:t>
            </a:r>
            <a:r>
              <a:rPr lang="en-GB" sz="3200" dirty="0" smtClean="0"/>
              <a:t>Ward round </a:t>
            </a:r>
          </a:p>
          <a:p>
            <a:r>
              <a:rPr lang="en-GB" sz="3200" b="1" dirty="0" smtClean="0"/>
              <a:t>12am</a:t>
            </a:r>
            <a:r>
              <a:rPr lang="en-GB" sz="3200" dirty="0" smtClean="0"/>
              <a:t> Academic meeting</a:t>
            </a:r>
          </a:p>
          <a:p>
            <a:r>
              <a:rPr lang="en-GB" sz="3200" b="1" dirty="0" smtClean="0"/>
              <a:t>1pm</a:t>
            </a:r>
            <a:r>
              <a:rPr lang="en-GB" sz="3200" dirty="0" smtClean="0"/>
              <a:t> Teaching</a:t>
            </a:r>
          </a:p>
          <a:p>
            <a:r>
              <a:rPr lang="en-GB" sz="3200" b="1" dirty="0" smtClean="0"/>
              <a:t>2pm</a:t>
            </a:r>
            <a:r>
              <a:rPr lang="en-GB" sz="3200" dirty="0" smtClean="0"/>
              <a:t> Ward round, jobs</a:t>
            </a:r>
          </a:p>
          <a:p>
            <a:r>
              <a:rPr lang="en-GB" sz="3200" b="1" dirty="0" smtClean="0"/>
              <a:t>5.30pm</a:t>
            </a:r>
            <a:r>
              <a:rPr lang="en-GB" sz="3200" dirty="0" smtClean="0"/>
              <a:t> home</a:t>
            </a:r>
          </a:p>
          <a:p>
            <a:r>
              <a:rPr lang="en-GB" sz="3200" b="1" dirty="0" smtClean="0"/>
              <a:t>7pm</a:t>
            </a:r>
            <a:r>
              <a:rPr lang="en-GB" sz="3200" dirty="0" smtClean="0"/>
              <a:t> Dinner with friends</a:t>
            </a:r>
            <a:endParaRPr lang="en-GB" sz="3200" b="1" dirty="0" smtClean="0"/>
          </a:p>
          <a:p>
            <a:endParaRPr lang="en-GB" sz="32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USA 2\USA 2 059.jpg"/>
          <p:cNvPicPr>
            <a:picLocks noChangeAspect="1" noChangeArrowheads="1"/>
          </p:cNvPicPr>
          <p:nvPr/>
        </p:nvPicPr>
        <p:blipFill>
          <a:blip r:embed="rId2" cstate="print"/>
          <a:srcRect/>
          <a:stretch>
            <a:fillRect/>
          </a:stretch>
        </p:blipFill>
        <p:spPr bwMode="auto">
          <a:xfrm>
            <a:off x="1285852" y="928670"/>
            <a:ext cx="6572296" cy="49284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68346"/>
          </a:xfrm>
        </p:spPr>
        <p:txBody>
          <a:bodyPr>
            <a:normAutofit fontScale="90000"/>
          </a:bodyPr>
          <a:lstStyle/>
          <a:p>
            <a:r>
              <a:rPr lang="en-GB" b="1" dirty="0" smtClean="0"/>
              <a:t>Surgery -  a typical day</a:t>
            </a:r>
            <a:br>
              <a:rPr lang="en-GB" b="1" dirty="0" smtClean="0"/>
            </a:br>
            <a:r>
              <a:rPr lang="en-GB" b="1" dirty="0" smtClean="0"/>
              <a:t>(Vascular and General Surgery)</a:t>
            </a:r>
            <a:endParaRPr lang="en-US" b="1" dirty="0"/>
          </a:p>
        </p:txBody>
      </p:sp>
      <p:pic>
        <p:nvPicPr>
          <p:cNvPr id="4" name="Picture 3" descr="100_2888"/>
          <p:cNvPicPr/>
          <p:nvPr/>
        </p:nvPicPr>
        <p:blipFill>
          <a:blip r:embed="rId3" cstate="print"/>
          <a:srcRect/>
          <a:stretch>
            <a:fillRect/>
          </a:stretch>
        </p:blipFill>
        <p:spPr bwMode="auto">
          <a:xfrm>
            <a:off x="214282" y="1285860"/>
            <a:ext cx="4071966" cy="3000396"/>
          </a:xfrm>
          <a:prstGeom prst="rect">
            <a:avLst/>
          </a:prstGeom>
          <a:noFill/>
          <a:ln w="9525" algn="in">
            <a:noFill/>
            <a:miter lim="800000"/>
            <a:headEnd/>
            <a:tailEnd/>
          </a:ln>
          <a:effectLst/>
        </p:spPr>
      </p:pic>
      <p:pic>
        <p:nvPicPr>
          <p:cNvPr id="5" name="Picture 4" descr="USA 2 062"/>
          <p:cNvPicPr/>
          <p:nvPr/>
        </p:nvPicPr>
        <p:blipFill>
          <a:blip r:embed="rId4" cstate="print"/>
          <a:srcRect/>
          <a:stretch>
            <a:fillRect/>
          </a:stretch>
        </p:blipFill>
        <p:spPr bwMode="auto">
          <a:xfrm>
            <a:off x="714348" y="4500570"/>
            <a:ext cx="2588260" cy="1943100"/>
          </a:xfrm>
          <a:prstGeom prst="rect">
            <a:avLst/>
          </a:prstGeom>
          <a:noFill/>
          <a:ln w="9525" algn="in">
            <a:noFill/>
            <a:miter lim="800000"/>
            <a:headEnd/>
            <a:tailEnd/>
          </a:ln>
          <a:effectLst/>
        </p:spPr>
      </p:pic>
      <p:sp>
        <p:nvSpPr>
          <p:cNvPr id="6" name="TextBox 5"/>
          <p:cNvSpPr txBox="1"/>
          <p:nvPr/>
        </p:nvSpPr>
        <p:spPr>
          <a:xfrm>
            <a:off x="4429124" y="1285860"/>
            <a:ext cx="4714876" cy="5509200"/>
          </a:xfrm>
          <a:prstGeom prst="rect">
            <a:avLst/>
          </a:prstGeom>
          <a:noFill/>
        </p:spPr>
        <p:txBody>
          <a:bodyPr wrap="square" rtlCol="0">
            <a:spAutoFit/>
          </a:bodyPr>
          <a:lstStyle/>
          <a:p>
            <a:r>
              <a:rPr lang="en-GB" sz="3200" b="1" dirty="0" smtClean="0"/>
              <a:t>Mount Sinai </a:t>
            </a:r>
            <a:r>
              <a:rPr lang="en-GB" sz="3200" b="1" dirty="0" err="1" smtClean="0"/>
              <a:t>vs</a:t>
            </a:r>
            <a:r>
              <a:rPr lang="en-GB" sz="3200" b="1" dirty="0" smtClean="0"/>
              <a:t> Bronx VA</a:t>
            </a:r>
          </a:p>
          <a:p>
            <a:endParaRPr lang="en-GB" sz="3200" b="1" dirty="0" smtClean="0"/>
          </a:p>
          <a:p>
            <a:r>
              <a:rPr lang="en-GB" sz="3200" b="1" dirty="0" smtClean="0"/>
              <a:t>5am </a:t>
            </a:r>
            <a:r>
              <a:rPr lang="en-GB" sz="3200" dirty="0" smtClean="0"/>
              <a:t>Get up</a:t>
            </a:r>
          </a:p>
          <a:p>
            <a:r>
              <a:rPr lang="en-GB" sz="3200" b="1" dirty="0" smtClean="0"/>
              <a:t>6.30am</a:t>
            </a:r>
            <a:r>
              <a:rPr lang="en-GB" sz="3200" dirty="0" smtClean="0"/>
              <a:t> Ward Round starts</a:t>
            </a:r>
          </a:p>
          <a:p>
            <a:r>
              <a:rPr lang="en-GB" sz="3200" b="1" dirty="0" smtClean="0"/>
              <a:t>7.30am</a:t>
            </a:r>
            <a:r>
              <a:rPr lang="en-GB" sz="3200" dirty="0" smtClean="0"/>
              <a:t> OR – be proactive</a:t>
            </a:r>
          </a:p>
          <a:p>
            <a:r>
              <a:rPr lang="en-GB" sz="3200" b="1" dirty="0" smtClean="0"/>
              <a:t>4pm </a:t>
            </a:r>
            <a:r>
              <a:rPr lang="en-GB" sz="3200" dirty="0" smtClean="0"/>
              <a:t>Ward Round</a:t>
            </a:r>
          </a:p>
          <a:p>
            <a:r>
              <a:rPr lang="en-GB" sz="3200" b="1" dirty="0" smtClean="0"/>
              <a:t>6pm</a:t>
            </a:r>
            <a:r>
              <a:rPr lang="en-GB" sz="3200" dirty="0" smtClean="0"/>
              <a:t> See patients in ED</a:t>
            </a:r>
          </a:p>
          <a:p>
            <a:r>
              <a:rPr lang="en-GB" sz="3200" b="1" dirty="0" smtClean="0"/>
              <a:t>10pm</a:t>
            </a:r>
            <a:r>
              <a:rPr lang="en-GB" sz="3200" dirty="0" smtClean="0"/>
              <a:t> get home</a:t>
            </a:r>
          </a:p>
          <a:p>
            <a:endParaRPr lang="en-GB" sz="3200" b="1" dirty="0" smtClean="0"/>
          </a:p>
          <a:p>
            <a:r>
              <a:rPr lang="en-GB" sz="3200" dirty="0" smtClean="0"/>
              <a:t>On other days, asked to join intern surgical training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 healthcare system</a:t>
            </a:r>
            <a:endParaRPr lang="en-US" b="1" dirty="0"/>
          </a:p>
        </p:txBody>
      </p:sp>
      <p:sp>
        <p:nvSpPr>
          <p:cNvPr id="3" name="Content Placeholder 2"/>
          <p:cNvSpPr>
            <a:spLocks noGrp="1"/>
          </p:cNvSpPr>
          <p:nvPr>
            <p:ph idx="1"/>
          </p:nvPr>
        </p:nvSpPr>
        <p:spPr/>
        <p:txBody>
          <a:bodyPr/>
          <a:lstStyle/>
          <a:p>
            <a:r>
              <a:rPr lang="en-GB" dirty="0" smtClean="0"/>
              <a:t>Healthcare debate</a:t>
            </a:r>
          </a:p>
          <a:p>
            <a:r>
              <a:rPr lang="en-GB" dirty="0" smtClean="0"/>
              <a:t>American medical students</a:t>
            </a:r>
          </a:p>
          <a:p>
            <a:r>
              <a:rPr lang="en-GB" dirty="0" smtClean="0"/>
              <a:t>VA </a:t>
            </a:r>
            <a:r>
              <a:rPr lang="en-GB" dirty="0" err="1" smtClean="0"/>
              <a:t>vs</a:t>
            </a:r>
            <a:r>
              <a:rPr lang="en-GB" dirty="0" smtClean="0"/>
              <a:t> Mount Sinai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798</Words>
  <Application>Microsoft Office PowerPoint</Application>
  <PresentationFormat>On-screen Show (4:3)</PresentationFormat>
  <Paragraphs>101</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My Elective in New York </vt:lpstr>
      <vt:lpstr>Outline</vt:lpstr>
      <vt:lpstr>Why New York?</vt:lpstr>
      <vt:lpstr>Why Mount Sinai? (Application process)</vt:lpstr>
      <vt:lpstr>Accommodation – Park Avenue</vt:lpstr>
      <vt:lpstr>Neurology - a typical day</vt:lpstr>
      <vt:lpstr>Slide 7</vt:lpstr>
      <vt:lpstr>Surgery -  a typical day (Vascular and General Surgery)</vt:lpstr>
      <vt:lpstr>US healthcare system</vt:lpstr>
      <vt:lpstr>Weekends – Enjoying NYC</vt:lpstr>
      <vt:lpstr>Weekends – Getting out of NYC</vt:lpstr>
      <vt:lpstr>Weekends – visiting friends</vt:lpstr>
      <vt:lpstr>Florida &amp; Florida Keys</vt:lpstr>
      <vt:lpstr>   My Elective in New York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Elective in New York </dc:title>
  <dc:creator>HP</dc:creator>
  <cp:lastModifiedBy>mab103</cp:lastModifiedBy>
  <cp:revision>34</cp:revision>
  <dcterms:created xsi:type="dcterms:W3CDTF">2010-01-27T13:45:53Z</dcterms:created>
  <dcterms:modified xsi:type="dcterms:W3CDTF">2010-03-15T12:20:42Z</dcterms:modified>
</cp:coreProperties>
</file>