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57" r:id="rId4"/>
    <p:sldId id="259" r:id="rId5"/>
    <p:sldId id="267" r:id="rId6"/>
    <p:sldId id="258" r:id="rId7"/>
    <p:sldId id="264" r:id="rId8"/>
    <p:sldId id="270" r:id="rId9"/>
    <p:sldId id="265" r:id="rId10"/>
    <p:sldId id="271" r:id="rId11"/>
    <p:sldId id="283" r:id="rId12"/>
    <p:sldId id="269" r:id="rId13"/>
    <p:sldId id="260" r:id="rId14"/>
    <p:sldId id="275" r:id="rId15"/>
    <p:sldId id="273" r:id="rId16"/>
    <p:sldId id="274" r:id="rId17"/>
    <p:sldId id="277" r:id="rId18"/>
    <p:sldId id="276" r:id="rId19"/>
    <p:sldId id="279" r:id="rId20"/>
    <p:sldId id="280" r:id="rId21"/>
    <p:sldId id="282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88500" autoAdjust="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E7C25-0130-4A18-A550-20F173C5162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ACA81-4B50-4288-BF15-A9989699FC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Hope I can encourage some of students</a:t>
            </a:r>
            <a:r>
              <a:rPr lang="en-GB" baseline="0" dirty="0" smtClean="0"/>
              <a:t> to apply to the US for elective!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 hope you enjoy my photography of America featured in this presentation.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patient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changed his status to a DNR and DNI as he was not improving, before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extubating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himself forcibly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front of us and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sadly passing away.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able to participate in many codes, and even start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off myself where I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founf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 patient totally unresponsive on a pre-round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Quote from my fellow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One week in cardiac surgery and one week in thoracic surgery, I got the opportunity to do a lot of hands-on surgery; an opportunity that I would not have gotten as a student in the British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Surprising amount of physiological and medical knowledge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pre &amp; post op.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Very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way the private clinic system in the states worked.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D/P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 where money seemed to allow the patient to demand any desired service without time being considered a limiting factor at all and where tremendous belief in the surgeons’ ability was almost palpable.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‘tumour board’ where the department heads would gather to discuss the more complex cases.  This was a remarkable place to watch medico-surgical interactions and absorb knowledge simultaneously.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Some great advantages to training in the USA, but advantages do not outweigh the weighty negatives – especially the excessive working hours.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 do feel that there are valuable lessons that can be drawn and be incorporated into UK training and most certainly I have learnt things that I can bring back with me for my training here.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still have not ruled out doing a fellowship in the USA in my chosen specialty later in my career, as I feel this may allow me to acquire the best of both worlds and benefit myself and patients under my care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Wish I</a:t>
            </a:r>
            <a:r>
              <a:rPr lang="en-GB" baseline="0" dirty="0" smtClean="0"/>
              <a:t> could tell you guys about my awesome holiday too along with a </a:t>
            </a:r>
            <a:r>
              <a:rPr lang="en-GB" dirty="0" smtClean="0"/>
              <a:t>credit/debit card fraud that complicated my </a:t>
            </a:r>
            <a:r>
              <a:rPr lang="en-GB" dirty="0" smtClean="0"/>
              <a:t>journey immensely </a:t>
            </a:r>
            <a:r>
              <a:rPr lang="en-GB" dirty="0" smtClean="0"/>
              <a:t>and </a:t>
            </a:r>
            <a:r>
              <a:rPr lang="en-GB" baseline="0" dirty="0" smtClean="0"/>
              <a:t>nearly left me stranded </a:t>
            </a:r>
            <a:r>
              <a:rPr lang="en-GB" baseline="0" dirty="0" smtClean="0"/>
              <a:t>at Las Vegas, </a:t>
            </a:r>
            <a:r>
              <a:rPr lang="en-GB" baseline="0" dirty="0" smtClean="0"/>
              <a:t>had me sleeping in my car and using random </a:t>
            </a:r>
            <a:r>
              <a:rPr lang="en-GB" baseline="0" dirty="0" err="1" smtClean="0"/>
              <a:t>uni</a:t>
            </a:r>
            <a:r>
              <a:rPr lang="en-GB" baseline="0" dirty="0" smtClean="0"/>
              <a:t> gym toilets/showers, but alas, no time!!!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America...?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born and bred in Pakistan and having already been to rural Kenya for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rural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third year, I had some experience of developing world medicine and wanted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something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academically rigorous and advanced.</a:t>
            </a:r>
          </a:p>
          <a:p>
            <a:r>
              <a:rPr lang="en-GB" dirty="0" smtClean="0"/>
              <a:t>- </a:t>
            </a:r>
            <a:r>
              <a:rPr lang="en-GB" dirty="0" smtClean="0"/>
              <a:t>Considering possible career in USA – could explore without any risk to career path.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smtClean="0"/>
              <a:t>Could try new specialties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Satisfy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 interest in 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ealth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and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alternative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setups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 to primarily the Ivy League medical schools, I was keen to experience the best the US had to offer to be able to draw as direct a comparison as possible with Imperial whilst gaining some experience of the most highly regarded training programmes there.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 of risking any placement at all due to the high competition - something which very nearly happened as I got my confirmations 8 days before my first placement started.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apply early and to many places but be prepared to pay fees and do USMLE at some places.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not </a:t>
            </a:r>
            <a:r>
              <a:rPr lang="en-GB" dirty="0" smtClean="0"/>
              <a:t>leave things late.  Due to poor planning, I arrived without accommodation the night before I was due to start and ended up going to the</a:t>
            </a:r>
            <a:r>
              <a:rPr lang="en-GB" baseline="0" dirty="0" smtClean="0"/>
              <a:t> local mosque in New Haven where I made a plea for help...  This kind gentleman decided to help me and gave me a small room where I slept for the entire month on the floor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MICU was a large department split over 2 floors, staffed by 3  large teams covering the often delicately ill patients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including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Neurosurgery ICU, the Cardiac ICU, and the Cardiothoracic ICU in addition the general medical intake.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A81-4B50-4288-BF15-A9989699FC8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F665-BDB8-4365-BF19-340455D672DD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40A9-3431-4B26-ADD9-CF2D01815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0/Weillcornellmedicalcollege_logo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0/Weillcornellmedicalcollege_logo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0/Weillcornellmedicalcollege_logo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0/Weillcornellmedicalcollege_logo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0/Weillcornellmedicalcollege_logo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44607"/>
            <a:ext cx="4000496" cy="1441451"/>
          </a:xfrm>
        </p:spPr>
        <p:txBody>
          <a:bodyPr/>
          <a:lstStyle/>
          <a:p>
            <a:r>
              <a:rPr lang="en-GB" dirty="0" smtClean="0"/>
              <a:t>USA 2009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4000496" cy="1114436"/>
          </a:xfrm>
        </p:spPr>
        <p:txBody>
          <a:bodyPr/>
          <a:lstStyle/>
          <a:p>
            <a:r>
              <a:rPr lang="en-GB" dirty="0" smtClean="0"/>
              <a:t>Ammar Waraich</a:t>
            </a:r>
            <a:endParaRPr lang="en-GB" dirty="0"/>
          </a:p>
        </p:txBody>
      </p:sp>
      <p:pic>
        <p:nvPicPr>
          <p:cNvPr id="1026" name="Picture 2" descr="C:\Users\ammar\Desktop\USA\NYC\Img3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12403" y="0"/>
            <a:ext cx="4560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1643050"/>
            <a:ext cx="4071966" cy="4929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 of cases seen: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Respiratory Failure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Sepsis/Septic Shock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End stage disease/ malignancy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Various organ failure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Poisoning/Suicide/Psych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Rare syndromes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Metabolic cases: DKA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CVA/CVS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Massive Bleeds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Post-op patients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yale.edu/engelman/local/img/Yale_SM_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85729"/>
            <a:ext cx="3342756" cy="857255"/>
          </a:xfrm>
          <a:prstGeom prst="rect">
            <a:avLst/>
          </a:prstGeom>
          <a:noFill/>
        </p:spPr>
      </p:pic>
      <p:pic>
        <p:nvPicPr>
          <p:cNvPr id="7" name="Picture 6" descr="3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359434" y="0"/>
            <a:ext cx="45584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yale.edu/engelman/local/img/Yale_SM_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85729"/>
            <a:ext cx="3342756" cy="857255"/>
          </a:xfrm>
          <a:prstGeom prst="rect">
            <a:avLst/>
          </a:prstGeom>
          <a:noFill/>
        </p:spPr>
      </p:pic>
      <p:pic>
        <p:nvPicPr>
          <p:cNvPr id="2050" name="Picture 2" descr="C:\Users\ammar\Desktop\USA\NH\Img28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91191" y="-1"/>
            <a:ext cx="4560124" cy="685800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32" y="1928826"/>
            <a:ext cx="4429156" cy="4286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noProof="0" dirty="0" smtClean="0"/>
              <a:t>	</a:t>
            </a:r>
            <a:r>
              <a:rPr lang="en-GB" sz="3000" u="sng" noProof="0" dirty="0" smtClean="0"/>
              <a:t>Some situations faced: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000" noProof="0" dirty="0" smtClean="0"/>
              <a:t>Patient deaths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Unexpected</a:t>
            </a:r>
            <a:r>
              <a:rPr kumimoji="0" lang="en-GB" sz="3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serious developments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crash ‘codes’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000" dirty="0" smtClean="0"/>
              <a:t>Ethical dilemmas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End-of-life</a:t>
            </a:r>
            <a:r>
              <a:rPr kumimoji="0" lang="en-GB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decisions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4071966" cy="49292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4000" dirty="0" smtClean="0"/>
              <a:t>	</a:t>
            </a:r>
            <a:r>
              <a:rPr lang="en-GB" sz="4000" u="sng" dirty="0" smtClean="0"/>
              <a:t> Why MICU is worth it</a:t>
            </a:r>
          </a:p>
          <a:p>
            <a:r>
              <a:rPr lang="en-GB" sz="4000" dirty="0" smtClean="0"/>
              <a:t>My </a:t>
            </a:r>
            <a:r>
              <a:rPr lang="en-GB" sz="4000" dirty="0" smtClean="0"/>
              <a:t>c</a:t>
            </a:r>
            <a:r>
              <a:rPr lang="en-GB" sz="4000" dirty="0" smtClean="0"/>
              <a:t>linical </a:t>
            </a:r>
            <a:r>
              <a:rPr lang="en-GB" sz="4000" dirty="0" smtClean="0"/>
              <a:t>impressions were seriously sought for diagnosis </a:t>
            </a:r>
            <a:r>
              <a:rPr lang="en-GB" sz="4000" dirty="0" smtClean="0"/>
              <a:t>&amp;</a:t>
            </a:r>
            <a:r>
              <a:rPr lang="en-GB" sz="4000" dirty="0" smtClean="0"/>
              <a:t> management, even as a student.</a:t>
            </a:r>
            <a:endParaRPr lang="en-GB" sz="4000" dirty="0" smtClean="0"/>
          </a:p>
          <a:p>
            <a:r>
              <a:rPr lang="en-GB" sz="4000" dirty="0" smtClean="0"/>
              <a:t>Sense of responsibility was a great motivator.</a:t>
            </a:r>
          </a:p>
          <a:p>
            <a:pPr>
              <a:buNone/>
            </a:pPr>
            <a:endParaRPr lang="en-GB" sz="4000" u="sng" dirty="0" smtClean="0"/>
          </a:p>
          <a:p>
            <a:pPr>
              <a:buNone/>
            </a:pPr>
            <a:r>
              <a:rPr lang="en-GB" sz="4000" dirty="0" smtClean="0"/>
              <a:t>	</a:t>
            </a:r>
            <a:r>
              <a:rPr lang="en-GB" sz="4000" u="sng" dirty="0" smtClean="0"/>
              <a:t>In Summary</a:t>
            </a:r>
          </a:p>
          <a:p>
            <a:pPr>
              <a:buNone/>
            </a:pPr>
            <a:r>
              <a:rPr lang="en-GB" sz="4000" dirty="0" smtClean="0"/>
              <a:t>	...“MICU is like trying to take a drink from a fire hydrant”</a:t>
            </a:r>
            <a:endParaRPr lang="en-GB" sz="4000" dirty="0"/>
          </a:p>
        </p:txBody>
      </p:sp>
      <p:pic>
        <p:nvPicPr>
          <p:cNvPr id="5" name="Picture 2" descr="http://www.yale.edu/engelman/local/img/Yale_SM_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85729"/>
            <a:ext cx="3342756" cy="857255"/>
          </a:xfrm>
          <a:prstGeom prst="rect">
            <a:avLst/>
          </a:prstGeom>
          <a:noFill/>
        </p:spPr>
      </p:pic>
      <p:pic>
        <p:nvPicPr>
          <p:cNvPr id="3075" name="Picture 3" descr="C:\Users\ammar\Desktop\USA\NH\Img28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9098" y="0"/>
            <a:ext cx="4570620" cy="686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Weillcornellmedicalcollege 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85728"/>
            <a:ext cx="2695575" cy="666751"/>
          </a:xfrm>
          <a:prstGeom prst="rect">
            <a:avLst/>
          </a:prstGeom>
          <a:noFill/>
        </p:spPr>
      </p:pic>
      <p:pic>
        <p:nvPicPr>
          <p:cNvPr id="2050" name="Picture 2" descr="C:\Users\ammar\Desktop\USA\NYC\Img33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1" y="0"/>
            <a:ext cx="4560125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57752" y="1831995"/>
            <a:ext cx="42862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b="1" dirty="0" smtClean="0"/>
              <a:t>	 Sub-Internship in Cardiothoracic Surgery</a:t>
            </a:r>
            <a:endParaRPr lang="en-GB" sz="2800" dirty="0" smtClean="0"/>
          </a:p>
          <a:p>
            <a:pPr algn="ctr">
              <a:buNone/>
            </a:pPr>
            <a:r>
              <a:rPr lang="en-GB" sz="2800" i="1" dirty="0" smtClean="0"/>
              <a:t>	</a:t>
            </a:r>
            <a:endParaRPr lang="en-GB" sz="2800" dirty="0" smtClean="0"/>
          </a:p>
          <a:p>
            <a:pPr algn="ctr">
              <a:buNone/>
            </a:pPr>
            <a:r>
              <a:rPr lang="en-GB" sz="2800" i="1" dirty="0" smtClean="0"/>
              <a:t>NYC Presbyterian Hospital</a:t>
            </a:r>
          </a:p>
          <a:p>
            <a:pPr algn="ctr">
              <a:buNone/>
            </a:pPr>
            <a:r>
              <a:rPr lang="en-GB" sz="2800" i="1" dirty="0" smtClean="0"/>
              <a:t>New York, USA</a:t>
            </a:r>
            <a:endParaRPr lang="en-GB" sz="2800" dirty="0" smtClean="0"/>
          </a:p>
          <a:p>
            <a:pPr algn="ctr">
              <a:buNone/>
            </a:pPr>
            <a:r>
              <a:rPr lang="en-GB" sz="2800" b="1" dirty="0" smtClean="0"/>
              <a:t> </a:t>
            </a:r>
            <a:endParaRPr lang="en-GB" sz="2800" dirty="0" smtClean="0"/>
          </a:p>
          <a:p>
            <a:pPr algn="ctr">
              <a:buNone/>
            </a:pPr>
            <a:r>
              <a:rPr lang="en-GB" sz="2800" b="1" dirty="0" smtClean="0"/>
              <a:t>9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November 2009 to</a:t>
            </a:r>
          </a:p>
          <a:p>
            <a:pPr algn="ctr">
              <a:buNone/>
            </a:pPr>
            <a:r>
              <a:rPr lang="en-GB" sz="2800" b="1" dirty="0" smtClean="0"/>
              <a:t>20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November 2009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1071546"/>
            <a:ext cx="4071966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u="sng" dirty="0" smtClean="0"/>
              <a:t>Timetable</a:t>
            </a:r>
          </a:p>
          <a:p>
            <a:r>
              <a:rPr lang="en-GB" dirty="0" smtClean="0"/>
              <a:t>Wake at 4am for      6am pre-rounds!</a:t>
            </a:r>
          </a:p>
          <a:p>
            <a:r>
              <a:rPr lang="en-GB" dirty="0" smtClean="0"/>
              <a:t>8am to 6/7pm O.R.</a:t>
            </a:r>
          </a:p>
          <a:p>
            <a:r>
              <a:rPr lang="en-GB" dirty="0" smtClean="0"/>
              <a:t>Lots of hands-on scrubbed-in surgery</a:t>
            </a:r>
          </a:p>
          <a:p>
            <a:pPr lvl="1"/>
            <a:r>
              <a:rPr lang="en-GB" dirty="0" smtClean="0"/>
              <a:t>Opening up chest</a:t>
            </a:r>
          </a:p>
          <a:p>
            <a:pPr lvl="1"/>
            <a:r>
              <a:rPr lang="en-GB" dirty="0" err="1" smtClean="0"/>
              <a:t>Cannulating</a:t>
            </a:r>
            <a:r>
              <a:rPr lang="en-GB" dirty="0" smtClean="0"/>
              <a:t> heart</a:t>
            </a:r>
          </a:p>
          <a:p>
            <a:pPr lvl="1"/>
            <a:r>
              <a:rPr lang="en-GB" dirty="0" smtClean="0"/>
              <a:t>Cauterising</a:t>
            </a:r>
          </a:p>
          <a:p>
            <a:pPr lvl="1"/>
            <a:r>
              <a:rPr lang="en-GB" dirty="0" smtClean="0"/>
              <a:t>Stitching /closing up</a:t>
            </a:r>
          </a:p>
          <a:p>
            <a:pPr lvl="1"/>
            <a:r>
              <a:rPr lang="en-GB" dirty="0" smtClean="0"/>
              <a:t>First/Second assisting</a:t>
            </a:r>
            <a:endParaRPr lang="en-GB" dirty="0"/>
          </a:p>
        </p:txBody>
      </p:sp>
      <p:pic>
        <p:nvPicPr>
          <p:cNvPr id="4" name="Picture 2" descr="File:Weillcornellmedicalcollege 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85728"/>
            <a:ext cx="2695575" cy="666751"/>
          </a:xfrm>
          <a:prstGeom prst="rect">
            <a:avLst/>
          </a:prstGeom>
          <a:noFill/>
        </p:spPr>
      </p:pic>
      <p:pic>
        <p:nvPicPr>
          <p:cNvPr id="40962" name="Picture 2" descr="C:\Users\ammar\Desktop\Elective pics\Img33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092" y="0"/>
            <a:ext cx="45726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0" y="1071546"/>
            <a:ext cx="4000528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u="sng" dirty="0" smtClean="0"/>
              <a:t>Cases seen:</a:t>
            </a:r>
          </a:p>
          <a:p>
            <a:r>
              <a:rPr lang="en-GB" dirty="0" smtClean="0"/>
              <a:t>CABG</a:t>
            </a:r>
          </a:p>
          <a:p>
            <a:r>
              <a:rPr lang="en-GB" dirty="0" smtClean="0"/>
              <a:t>Valve/Aneurysm Repairs</a:t>
            </a:r>
          </a:p>
          <a:p>
            <a:r>
              <a:rPr lang="en-GB" dirty="0" smtClean="0"/>
              <a:t>Thoracic Cancers</a:t>
            </a:r>
          </a:p>
          <a:p>
            <a:r>
              <a:rPr lang="en-GB" dirty="0" err="1" smtClean="0"/>
              <a:t>Lobectomies</a:t>
            </a:r>
            <a:endParaRPr lang="en-GB" dirty="0" smtClean="0"/>
          </a:p>
          <a:p>
            <a:r>
              <a:rPr lang="en-GB" dirty="0" err="1" smtClean="0"/>
              <a:t>Pneumectomies</a:t>
            </a:r>
            <a:endParaRPr lang="en-GB" dirty="0" smtClean="0"/>
          </a:p>
          <a:p>
            <a:r>
              <a:rPr lang="en-GB" dirty="0" err="1" smtClean="0"/>
              <a:t>Thymectomies</a:t>
            </a:r>
            <a:endParaRPr lang="en-GB" dirty="0" smtClean="0"/>
          </a:p>
          <a:p>
            <a:r>
              <a:rPr lang="en-GB" dirty="0" err="1" smtClean="0"/>
              <a:t>Oesophagectomies</a:t>
            </a:r>
            <a:endParaRPr lang="en-GB" dirty="0" smtClean="0"/>
          </a:p>
          <a:p>
            <a:r>
              <a:rPr lang="en-GB" dirty="0" smtClean="0"/>
              <a:t>Paediatric cases</a:t>
            </a:r>
          </a:p>
          <a:p>
            <a:r>
              <a:rPr lang="en-GB" dirty="0" smtClean="0"/>
              <a:t>Follow and Manage Pre/Post operative patients</a:t>
            </a:r>
          </a:p>
        </p:txBody>
      </p:sp>
      <p:pic>
        <p:nvPicPr>
          <p:cNvPr id="4" name="Picture 2" descr="File:Weillcornellmedicalcollege 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85728"/>
            <a:ext cx="2695575" cy="666751"/>
          </a:xfrm>
          <a:prstGeom prst="rect">
            <a:avLst/>
          </a:prstGeom>
          <a:noFill/>
        </p:spPr>
      </p:pic>
      <p:pic>
        <p:nvPicPr>
          <p:cNvPr id="41986" name="Picture 2" descr="C:\Users\ammar\Desktop\USA\NYC\Img334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627" y="-1"/>
            <a:ext cx="456012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0" y="1214422"/>
            <a:ext cx="3929090" cy="542928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u="sng" dirty="0" smtClean="0"/>
              <a:t>Experience</a:t>
            </a:r>
          </a:p>
          <a:p>
            <a:r>
              <a:rPr lang="en-GB" dirty="0" smtClean="0"/>
              <a:t>Clinics – radically different setup and peculiar doc-patient relations</a:t>
            </a:r>
          </a:p>
          <a:p>
            <a:r>
              <a:rPr lang="en-GB" dirty="0" smtClean="0"/>
              <a:t>Teaching seminars; M&amp;M’s</a:t>
            </a:r>
          </a:p>
          <a:p>
            <a:r>
              <a:rPr lang="en-GB" dirty="0" smtClean="0"/>
              <a:t>Tumour Board conferences</a:t>
            </a:r>
            <a:endParaRPr lang="en-GB" dirty="0"/>
          </a:p>
        </p:txBody>
      </p:sp>
      <p:pic>
        <p:nvPicPr>
          <p:cNvPr id="4" name="Picture 2" descr="File:Weillcornellmedicalcollege 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85728"/>
            <a:ext cx="2695575" cy="666751"/>
          </a:xfrm>
          <a:prstGeom prst="rect">
            <a:avLst/>
          </a:prstGeom>
          <a:noFill/>
        </p:spPr>
      </p:pic>
      <p:pic>
        <p:nvPicPr>
          <p:cNvPr id="43011" name="Picture 3" descr="C:\Users\ammar\Desktop\Elective pics\Img30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0"/>
            <a:ext cx="45180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0" y="1214422"/>
            <a:ext cx="392909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u="sng" dirty="0" smtClean="0"/>
              <a:t>In Summary</a:t>
            </a:r>
          </a:p>
          <a:p>
            <a:r>
              <a:rPr lang="en-GB" dirty="0" smtClean="0"/>
              <a:t>First real intensive surgical experience as a student.  </a:t>
            </a:r>
          </a:p>
          <a:p>
            <a:r>
              <a:rPr lang="en-GB" dirty="0" smtClean="0"/>
              <a:t>Most practical surgery I have done</a:t>
            </a:r>
          </a:p>
          <a:p>
            <a:r>
              <a:rPr lang="en-GB" dirty="0" smtClean="0"/>
              <a:t>Many opportunities to scrub in and willing teachers (but some typical surgeons)</a:t>
            </a:r>
          </a:p>
          <a:p>
            <a:r>
              <a:rPr lang="en-GB" dirty="0" smtClean="0"/>
              <a:t>Allowed my to make a decision regarding surgery as a career</a:t>
            </a:r>
            <a:endParaRPr lang="en-GB" dirty="0"/>
          </a:p>
        </p:txBody>
      </p:sp>
      <p:pic>
        <p:nvPicPr>
          <p:cNvPr id="4" name="Picture 2" descr="File:Weillcornellmedicalcollege 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85728"/>
            <a:ext cx="2695575" cy="666751"/>
          </a:xfrm>
          <a:prstGeom prst="rect">
            <a:avLst/>
          </a:prstGeom>
          <a:noFill/>
        </p:spPr>
      </p:pic>
      <p:pic>
        <p:nvPicPr>
          <p:cNvPr id="44034" name="Picture 2" descr="C:\Users\ammar\Desktop\USA\NYC\Img30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-1"/>
            <a:ext cx="4560141" cy="685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mmar\Desktop\Elective pics\Img39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0"/>
            <a:ext cx="4567524" cy="68691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" y="-24"/>
            <a:ext cx="4329114" cy="11430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400052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u="sng" dirty="0" smtClean="0"/>
              <a:t>Surprises</a:t>
            </a:r>
          </a:p>
          <a:p>
            <a:r>
              <a:rPr lang="en-GB" dirty="0" smtClean="0"/>
              <a:t>Hours of work </a:t>
            </a:r>
            <a:r>
              <a:rPr lang="en-GB" dirty="0" smtClean="0"/>
              <a:t>too much = </a:t>
            </a:r>
            <a:r>
              <a:rPr lang="en-GB" dirty="0" smtClean="0"/>
              <a:t>no time for reflection </a:t>
            </a:r>
            <a:r>
              <a:rPr lang="en-GB" dirty="0" smtClean="0"/>
              <a:t>=</a:t>
            </a:r>
            <a:r>
              <a:rPr lang="en-GB" dirty="0" smtClean="0"/>
              <a:t> </a:t>
            </a:r>
            <a:r>
              <a:rPr lang="en-GB" dirty="0" smtClean="0"/>
              <a:t>poorer learning</a:t>
            </a:r>
          </a:p>
          <a:p>
            <a:r>
              <a:rPr lang="en-GB" dirty="0" smtClean="0"/>
              <a:t>The private health and insurance issue</a:t>
            </a:r>
          </a:p>
          <a:p>
            <a:r>
              <a:rPr lang="en-GB" dirty="0" smtClean="0"/>
              <a:t>Reliance solely on investigations and </a:t>
            </a:r>
            <a:r>
              <a:rPr lang="en-GB" dirty="0" smtClean="0"/>
              <a:t>so poor </a:t>
            </a:r>
            <a:r>
              <a:rPr lang="en-GB" dirty="0" err="1" smtClean="0"/>
              <a:t>Hx</a:t>
            </a:r>
            <a:r>
              <a:rPr lang="en-GB" dirty="0" smtClean="0"/>
              <a:t> &amp; o/e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mmar\Desktop\Elective pics\Img37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45601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886" y="0"/>
            <a:ext cx="4329114" cy="11430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071546"/>
            <a:ext cx="4000528" cy="5714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u="sng" dirty="0" smtClean="0"/>
              <a:t>Positives</a:t>
            </a:r>
          </a:p>
          <a:p>
            <a:r>
              <a:rPr lang="en-GB" dirty="0" smtClean="0"/>
              <a:t>Structured training</a:t>
            </a:r>
          </a:p>
          <a:p>
            <a:r>
              <a:rPr lang="en-GB" dirty="0" smtClean="0"/>
              <a:t>Good specialists with fast ascension of the career ladder</a:t>
            </a:r>
          </a:p>
          <a:p>
            <a:r>
              <a:rPr lang="en-GB" dirty="0" smtClean="0"/>
              <a:t>Excellent clinical exposure and emphasis on teaching</a:t>
            </a:r>
          </a:p>
          <a:p>
            <a:r>
              <a:rPr lang="en-GB" dirty="0" smtClean="0"/>
              <a:t>Impressive scientific knowledge base and application</a:t>
            </a:r>
          </a:p>
          <a:p>
            <a:r>
              <a:rPr lang="en-GB" dirty="0" smtClean="0"/>
              <a:t>Robust IT system.</a:t>
            </a:r>
          </a:p>
          <a:p>
            <a:r>
              <a:rPr lang="en-GB" dirty="0" smtClean="0"/>
              <a:t>Very friendly attitude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0"/>
            <a:ext cx="4286248" cy="1143000"/>
          </a:xfrm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857652" cy="48291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MICU @ Yale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CTS @ Cornell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My conclusions on America as a place to train and work</a:t>
            </a:r>
            <a:endParaRPr lang="en-GB" dirty="0"/>
          </a:p>
        </p:txBody>
      </p:sp>
      <p:pic>
        <p:nvPicPr>
          <p:cNvPr id="1026" name="Picture 2" descr="C:\Users\ammar\Desktop\USA\NYC\Img29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0"/>
            <a:ext cx="4572032" cy="687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mmar\Desktop\Elective pics\Img3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0"/>
            <a:ext cx="45601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328982" cy="6226196"/>
          </a:xfrm>
        </p:spPr>
        <p:txBody>
          <a:bodyPr/>
          <a:lstStyle/>
          <a:p>
            <a:r>
              <a:rPr lang="en-GB" dirty="0" smtClean="0"/>
              <a:t>OVERALL...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C:\Users\ammar\Desktop\USA\GC\Img37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0"/>
            <a:ext cx="3155940" cy="2098495"/>
          </a:xfrm>
          <a:prstGeom prst="rect">
            <a:avLst/>
          </a:prstGeom>
          <a:noFill/>
        </p:spPr>
      </p:pic>
      <p:pic>
        <p:nvPicPr>
          <p:cNvPr id="50180" name="Picture 4" descr="C:\Users\ammar\Desktop\USA\GC\Img37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430" y="0"/>
            <a:ext cx="1433456" cy="2155784"/>
          </a:xfrm>
          <a:prstGeom prst="rect">
            <a:avLst/>
          </a:prstGeom>
          <a:noFill/>
        </p:spPr>
      </p:pic>
      <p:pic>
        <p:nvPicPr>
          <p:cNvPr id="50181" name="Picture 5" descr="C:\Users\ammar\Desktop\USA\Img40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71670" y="3643314"/>
            <a:ext cx="2137557" cy="3214686"/>
          </a:xfrm>
          <a:prstGeom prst="rect">
            <a:avLst/>
          </a:prstGeom>
          <a:noFill/>
        </p:spPr>
      </p:pic>
      <p:pic>
        <p:nvPicPr>
          <p:cNvPr id="50182" name="Picture 6" descr="C:\Users\ammar\Desktop\USA\CAL\Img405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32" y="3643314"/>
            <a:ext cx="2071702" cy="3214686"/>
          </a:xfrm>
          <a:prstGeom prst="rect">
            <a:avLst/>
          </a:prstGeom>
          <a:noFill/>
        </p:spPr>
      </p:pic>
      <p:pic>
        <p:nvPicPr>
          <p:cNvPr id="50183" name="Picture 7" descr="C:\Users\ammar\Desktop\USA\CAL\Img408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4810" y="3643314"/>
            <a:ext cx="2435185" cy="1619240"/>
          </a:xfrm>
          <a:prstGeom prst="rect">
            <a:avLst/>
          </a:prstGeom>
          <a:noFill/>
        </p:spPr>
      </p:pic>
      <p:pic>
        <p:nvPicPr>
          <p:cNvPr id="50184" name="Picture 8" descr="C:\Users\ammar\Desktop\USA\CAL\Img407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4810" y="5242969"/>
            <a:ext cx="2428892" cy="1615055"/>
          </a:xfrm>
          <a:prstGeom prst="rect">
            <a:avLst/>
          </a:prstGeom>
          <a:noFill/>
        </p:spPr>
      </p:pic>
      <p:pic>
        <p:nvPicPr>
          <p:cNvPr id="50185" name="Picture 9" descr="C:\Users\ammar\Desktop\Elective pics\Img241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43702" y="3634919"/>
            <a:ext cx="2500298" cy="3223081"/>
          </a:xfrm>
          <a:prstGeom prst="rect">
            <a:avLst/>
          </a:prstGeom>
          <a:noFill/>
        </p:spPr>
      </p:pic>
      <p:pic>
        <p:nvPicPr>
          <p:cNvPr id="50186" name="Picture 10" descr="C:\Users\ammar\Desktop\Elective pics\Img236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1142984"/>
            <a:ext cx="1714480" cy="2500330"/>
          </a:xfrm>
          <a:prstGeom prst="rect">
            <a:avLst/>
          </a:prstGeom>
          <a:noFill/>
        </p:spPr>
      </p:pic>
      <p:pic>
        <p:nvPicPr>
          <p:cNvPr id="13" name="Picture 2" descr="C:\Users\ammar\Desktop\USA\DC\Img2658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43636" y="0"/>
            <a:ext cx="1538169" cy="2419160"/>
          </a:xfrm>
          <a:prstGeom prst="rect">
            <a:avLst/>
          </a:prstGeom>
          <a:noFill/>
        </p:spPr>
      </p:pic>
      <p:pic>
        <p:nvPicPr>
          <p:cNvPr id="16" name="Picture 8" descr="C:\Users\ammar\Desktop\USA\NYC\Img305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215206" y="2285992"/>
            <a:ext cx="1928794" cy="1380096"/>
          </a:xfrm>
          <a:prstGeom prst="rect">
            <a:avLst/>
          </a:prstGeom>
          <a:noFill/>
        </p:spPr>
      </p:pic>
      <p:pic>
        <p:nvPicPr>
          <p:cNvPr id="17" name="Picture 9" descr="C:\Users\ammar\Desktop\Elective pics\Img3532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623376" y="0"/>
            <a:ext cx="1520624" cy="2285992"/>
          </a:xfrm>
          <a:prstGeom prst="rect">
            <a:avLst/>
          </a:prstGeom>
          <a:noFill/>
        </p:spPr>
      </p:pic>
      <p:pic>
        <p:nvPicPr>
          <p:cNvPr id="19" name="Picture 11" descr="C:\Users\ammar\Desktop\USA\NYC\Img3521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714480" y="1785927"/>
            <a:ext cx="1285884" cy="1857388"/>
          </a:xfrm>
          <a:prstGeom prst="rect">
            <a:avLst/>
          </a:prstGeom>
          <a:noFill/>
        </p:spPr>
      </p:pic>
      <p:pic>
        <p:nvPicPr>
          <p:cNvPr id="21" name="Picture 6" descr="C:\Users\ammar\Desktop\USA\NYC\Img3013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624686" cy="1071570"/>
          </a:xfrm>
          <a:prstGeom prst="rect">
            <a:avLst/>
          </a:prstGeom>
          <a:noFill/>
        </p:spPr>
      </p:pic>
      <p:pic>
        <p:nvPicPr>
          <p:cNvPr id="23" name="Picture 4" descr="C:\Users\ammar\Desktop\USA\NYC\Img3017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000364" y="2071678"/>
            <a:ext cx="2112877" cy="1571636"/>
          </a:xfrm>
          <a:prstGeom prst="rect">
            <a:avLst/>
          </a:prstGeom>
          <a:noFill/>
        </p:spPr>
      </p:pic>
      <p:pic>
        <p:nvPicPr>
          <p:cNvPr id="20" name="Picture 12" descr="C:\Users\ammar\Desktop\USA\HD &amp; LV\Img3874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072066" y="2035680"/>
            <a:ext cx="1037919" cy="1607634"/>
          </a:xfrm>
          <a:prstGeom prst="rect">
            <a:avLst/>
          </a:prstGeom>
          <a:noFill/>
        </p:spPr>
      </p:pic>
      <p:pic>
        <p:nvPicPr>
          <p:cNvPr id="14" name="Picture 3" descr="C:\Users\ammar\Desktop\USA\DC\Img2727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000760" y="2000241"/>
            <a:ext cx="120848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71438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THANK YOU</a:t>
            </a: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" y="6429396"/>
            <a:ext cx="9144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(ammar.waraich@imperial.ac.uk)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mmar\Desktop\Elective pics\Img34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1113" y="-24"/>
            <a:ext cx="9167813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mar\Desktop\USA\NYC\Img31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Choices</a:t>
            </a:r>
            <a:endParaRPr lang="en-GB" dirty="0"/>
          </a:p>
        </p:txBody>
      </p:sp>
      <p:pic>
        <p:nvPicPr>
          <p:cNvPr id="3079" name="Picture 7" descr="C:\Users\ammar\Desktop\Yal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571612"/>
            <a:ext cx="3886200" cy="4095750"/>
          </a:xfrm>
          <a:prstGeom prst="rect">
            <a:avLst/>
          </a:prstGeom>
          <a:noFill/>
        </p:spPr>
      </p:pic>
      <p:pic>
        <p:nvPicPr>
          <p:cNvPr id="9" name="Picture 4" descr="http://veganunderground.com/joomla/images/Debriefing%20(News)%20Images/2009/CUCE%20ONLY-1106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500174"/>
            <a:ext cx="4298023" cy="418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Fail to Plan = Plan to Fail</a:t>
            </a:r>
            <a:endParaRPr lang="en-GB" dirty="0"/>
          </a:p>
        </p:txBody>
      </p:sp>
      <p:pic>
        <p:nvPicPr>
          <p:cNvPr id="1026" name="Picture 2" descr="C:\Users\ammar\Desktop\USA\NH\Img28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713264"/>
            <a:ext cx="3990863" cy="6001884"/>
          </a:xfrm>
          <a:prstGeom prst="rect">
            <a:avLst/>
          </a:prstGeom>
          <a:noFill/>
        </p:spPr>
      </p:pic>
      <p:pic>
        <p:nvPicPr>
          <p:cNvPr id="1027" name="Picture 3" descr="C:\Users\ammar\Desktop\USA\NH\Img28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3714752"/>
            <a:ext cx="4500594" cy="2992602"/>
          </a:xfrm>
          <a:prstGeom prst="rect">
            <a:avLst/>
          </a:prstGeom>
          <a:noFill/>
        </p:spPr>
      </p:pic>
      <p:pic>
        <p:nvPicPr>
          <p:cNvPr id="1028" name="Picture 4" descr="C:\Users\ammar\Desktop\USA\NH\Img29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714356"/>
            <a:ext cx="4500594" cy="299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84" y="1831995"/>
            <a:ext cx="464347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b="1" dirty="0" smtClean="0"/>
              <a:t>	Advanced Elective in the Medical Intensive Care Unit</a:t>
            </a:r>
            <a:endParaRPr lang="en-GB" sz="2800" dirty="0" smtClean="0"/>
          </a:p>
          <a:p>
            <a:pPr algn="ctr">
              <a:buNone/>
            </a:pPr>
            <a:r>
              <a:rPr lang="en-GB" sz="2800" i="1" dirty="0" smtClean="0"/>
              <a:t>	</a:t>
            </a:r>
            <a:endParaRPr lang="en-GB" sz="2800" dirty="0" smtClean="0"/>
          </a:p>
          <a:p>
            <a:pPr algn="ctr">
              <a:buNone/>
            </a:pPr>
            <a:r>
              <a:rPr lang="en-GB" sz="2800" i="1" dirty="0" smtClean="0"/>
              <a:t>	Yale New Haven Hospital</a:t>
            </a:r>
            <a:endParaRPr lang="en-GB" sz="2800" dirty="0" smtClean="0"/>
          </a:p>
          <a:p>
            <a:pPr algn="ctr">
              <a:buNone/>
            </a:pPr>
            <a:r>
              <a:rPr lang="en-GB" sz="2800" i="1" dirty="0" smtClean="0"/>
              <a:t>	Connecticut, USA</a:t>
            </a:r>
            <a:endParaRPr lang="en-GB" sz="2800" dirty="0" smtClean="0"/>
          </a:p>
          <a:p>
            <a:pPr algn="ctr">
              <a:buNone/>
            </a:pPr>
            <a:r>
              <a:rPr lang="en-GB" sz="2800" b="1" dirty="0" smtClean="0"/>
              <a:t> </a:t>
            </a:r>
            <a:endParaRPr lang="en-GB" sz="2800" dirty="0" smtClean="0"/>
          </a:p>
          <a:p>
            <a:pPr algn="ctr">
              <a:buNone/>
            </a:pPr>
            <a:r>
              <a:rPr lang="en-GB" sz="2800" b="1" dirty="0" smtClean="0"/>
              <a:t>	12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October 2009  to</a:t>
            </a:r>
          </a:p>
          <a:p>
            <a:pPr algn="ctr">
              <a:buNone/>
            </a:pPr>
            <a:r>
              <a:rPr lang="en-GB" sz="2800" b="1" dirty="0" smtClean="0"/>
              <a:t>	6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November 2009</a:t>
            </a:r>
            <a:endParaRPr lang="en-GB" sz="2800" dirty="0" smtClean="0"/>
          </a:p>
        </p:txBody>
      </p:sp>
      <p:pic>
        <p:nvPicPr>
          <p:cNvPr id="4098" name="Picture 2" descr="http://www.yale.edu/engelman/local/img/Yale_SM_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85729"/>
            <a:ext cx="3342756" cy="857255"/>
          </a:xfrm>
          <a:prstGeom prst="rect">
            <a:avLst/>
          </a:prstGeom>
          <a:noFill/>
        </p:spPr>
      </p:pic>
      <p:pic>
        <p:nvPicPr>
          <p:cNvPr id="1026" name="Picture 2" descr="C:\Users\ammar\Desktop\USA\NH\Img28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68077" y="-2280"/>
            <a:ext cx="4561641" cy="686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3900486" cy="5357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u="sng" dirty="0" smtClean="0"/>
              <a:t>Timetable</a:t>
            </a:r>
          </a:p>
          <a:p>
            <a:r>
              <a:rPr lang="en-GB" dirty="0" smtClean="0"/>
              <a:t>Daily teaching seminar</a:t>
            </a:r>
          </a:p>
          <a:p>
            <a:r>
              <a:rPr lang="en-GB" dirty="0" smtClean="0"/>
              <a:t>LONG ward rounds</a:t>
            </a:r>
          </a:p>
          <a:p>
            <a:r>
              <a:rPr lang="en-GB" dirty="0" smtClean="0"/>
              <a:t>Meanwhile, ready for any emergency!</a:t>
            </a:r>
          </a:p>
          <a:p>
            <a:r>
              <a:rPr lang="en-GB" dirty="0" smtClean="0"/>
              <a:t>Spend the remaining day doing tasks</a:t>
            </a:r>
          </a:p>
          <a:p>
            <a:r>
              <a:rPr lang="en-GB" dirty="0" smtClean="0"/>
              <a:t>LONG Hours: </a:t>
            </a:r>
          </a:p>
          <a:p>
            <a:pPr>
              <a:buNone/>
            </a:pPr>
            <a:r>
              <a:rPr lang="en-GB" dirty="0" smtClean="0"/>
              <a:t>	7am to 7/8pm</a:t>
            </a:r>
            <a:endParaRPr lang="en-GB" b="1" dirty="0" smtClean="0"/>
          </a:p>
        </p:txBody>
      </p:sp>
      <p:pic>
        <p:nvPicPr>
          <p:cNvPr id="4" name="Picture 2" descr="http://www.yale.edu/engelman/local/img/Yale_SM_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85729"/>
            <a:ext cx="3342756" cy="857255"/>
          </a:xfrm>
          <a:prstGeom prst="rect">
            <a:avLst/>
          </a:prstGeom>
          <a:noFill/>
        </p:spPr>
      </p:pic>
      <p:pic>
        <p:nvPicPr>
          <p:cNvPr id="3074" name="Picture 2" descr="C:\Users\ammar\Desktop\USA\NH\Img28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-1"/>
            <a:ext cx="457203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1214422"/>
            <a:ext cx="3757610" cy="55721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u="sng" dirty="0" smtClean="0"/>
              <a:t>My role</a:t>
            </a:r>
          </a:p>
          <a:p>
            <a:r>
              <a:rPr lang="en-GB" dirty="0" smtClean="0"/>
              <a:t>Regular on-calls</a:t>
            </a:r>
          </a:p>
          <a:p>
            <a:r>
              <a:rPr lang="en-GB" dirty="0" smtClean="0"/>
              <a:t>Admit from E.R.</a:t>
            </a:r>
          </a:p>
          <a:p>
            <a:r>
              <a:rPr lang="en-GB" dirty="0" err="1" smtClean="0"/>
              <a:t>Hx</a:t>
            </a:r>
            <a:r>
              <a:rPr lang="en-GB" dirty="0" smtClean="0"/>
              <a:t>; o/e; </a:t>
            </a:r>
            <a:r>
              <a:rPr lang="en-GB" dirty="0" smtClean="0">
                <a:latin typeface="Vladimir Script"/>
              </a:rPr>
              <a:t>∆∆</a:t>
            </a:r>
          </a:p>
          <a:p>
            <a:r>
              <a:rPr lang="en-GB" dirty="0" smtClean="0"/>
              <a:t>Management plan</a:t>
            </a:r>
          </a:p>
          <a:p>
            <a:r>
              <a:rPr lang="en-GB" dirty="0" smtClean="0"/>
              <a:t>Responsible for 2 to 3 patients until discharge</a:t>
            </a:r>
          </a:p>
          <a:p>
            <a:r>
              <a:rPr lang="en-GB" dirty="0" smtClean="0"/>
              <a:t>Pre-rounds &amp; follow up</a:t>
            </a:r>
          </a:p>
          <a:p>
            <a:r>
              <a:rPr lang="en-GB" dirty="0" smtClean="0"/>
              <a:t>Present daily to team</a:t>
            </a:r>
          </a:p>
        </p:txBody>
      </p:sp>
      <p:pic>
        <p:nvPicPr>
          <p:cNvPr id="39938" name="Picture 2" descr="C:\Users\ammar\Desktop\USA\NH\Img29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0"/>
            <a:ext cx="4569693" cy="6872390"/>
          </a:xfrm>
          <a:prstGeom prst="rect">
            <a:avLst/>
          </a:prstGeom>
          <a:noFill/>
        </p:spPr>
      </p:pic>
      <p:pic>
        <p:nvPicPr>
          <p:cNvPr id="5" name="Picture 2" descr="http://www.yale.edu/engelman/local/img/Yale_SM_logo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285729"/>
            <a:ext cx="3342756" cy="85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4286248" cy="55007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3000" u="sng" dirty="0" smtClean="0"/>
              <a:t>MICU = great learning</a:t>
            </a:r>
          </a:p>
          <a:p>
            <a:r>
              <a:rPr lang="en-GB" sz="3000" dirty="0" smtClean="0"/>
              <a:t>Complex pathology and presentations</a:t>
            </a:r>
          </a:p>
          <a:p>
            <a:r>
              <a:rPr lang="en-GB" sz="3000" dirty="0" smtClean="0"/>
              <a:t>Many memorable cases</a:t>
            </a:r>
          </a:p>
          <a:p>
            <a:r>
              <a:rPr lang="en-GB" sz="3000" dirty="0" smtClean="0"/>
              <a:t>Great signs &amp; symptoms</a:t>
            </a:r>
          </a:p>
          <a:p>
            <a:r>
              <a:rPr lang="en-GB" sz="3000" dirty="0" smtClean="0"/>
              <a:t>Many acute and           sub-acute medical emergencies</a:t>
            </a:r>
          </a:p>
          <a:p>
            <a:r>
              <a:rPr lang="en-GB" sz="3000" dirty="0" smtClean="0"/>
              <a:t>Time critical decisions and management</a:t>
            </a:r>
          </a:p>
          <a:p>
            <a:r>
              <a:rPr lang="en-GB" sz="3000" dirty="0" smtClean="0"/>
              <a:t>Practical procedures - ABGs; arterial lines; venous and central lines; ventilation</a:t>
            </a:r>
          </a:p>
        </p:txBody>
      </p:sp>
      <p:pic>
        <p:nvPicPr>
          <p:cNvPr id="4" name="Picture 2" descr="http://www.yale.edu/engelman/local/img/Yale_SM_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85729"/>
            <a:ext cx="3342756" cy="857255"/>
          </a:xfrm>
          <a:prstGeom prst="rect">
            <a:avLst/>
          </a:prstGeom>
          <a:noFill/>
        </p:spPr>
      </p:pic>
      <p:pic>
        <p:nvPicPr>
          <p:cNvPr id="1026" name="Picture 2" descr="C:\Users\ammar\Desktop\USA\NH\Img28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67254" y="-1"/>
            <a:ext cx="456012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725</Words>
  <Application>Microsoft Office PowerPoint</Application>
  <PresentationFormat>On-screen Show (4:3)</PresentationFormat>
  <Paragraphs>160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USA 2009</vt:lpstr>
      <vt:lpstr>Contents</vt:lpstr>
      <vt:lpstr>Slide 3</vt:lpstr>
      <vt:lpstr>My Choices</vt:lpstr>
      <vt:lpstr>Fail to Plan = Plan to Fail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Conclusion</vt:lpstr>
      <vt:lpstr>Conclusion</vt:lpstr>
      <vt:lpstr>OVERALL...</vt:lpstr>
      <vt:lpstr>Slide 21</vt:lpstr>
      <vt:lpstr>THANK YOU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2009</dc:title>
  <dc:creator>ammar</dc:creator>
  <cp:lastModifiedBy>ammar</cp:lastModifiedBy>
  <cp:revision>86</cp:revision>
  <dcterms:created xsi:type="dcterms:W3CDTF">2010-03-06T19:42:23Z</dcterms:created>
  <dcterms:modified xsi:type="dcterms:W3CDTF">2010-03-18T21:11:12Z</dcterms:modified>
</cp:coreProperties>
</file>