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7" r:id="rId10"/>
    <p:sldId id="268" r:id="rId11"/>
    <p:sldId id="269" r:id="rId12"/>
    <p:sldId id="270" r:id="rId13"/>
    <p:sldId id="271" r:id="rId14"/>
    <p:sldId id="263" r:id="rId15"/>
    <p:sldId id="265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672" autoAdjust="0"/>
    <p:restoredTop sz="94660"/>
  </p:normalViewPr>
  <p:slideViewPr>
    <p:cSldViewPr snapToObjects="1">
      <p:cViewPr>
        <p:scale>
          <a:sx n="50" d="100"/>
          <a:sy n="50" d="100"/>
        </p:scale>
        <p:origin x="-1176" y="-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EA666AC-815F-4588-81C5-03A6D12124A9}" type="datetimeFigureOut">
              <a:rPr lang="en-US"/>
              <a:pPr>
                <a:defRPr/>
              </a:pPr>
              <a:t>3/20/2009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886830F-54DE-48CD-B6B8-55FF9921B1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4F47D2A-C4CB-4222-B36B-C232050D4168}" type="datetimeFigureOut">
              <a:rPr lang="en-US"/>
              <a:pPr>
                <a:defRPr/>
              </a:pPr>
              <a:t>3/20/2009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E47A0D2-39B9-4502-98D5-372BCE1EAC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28738" y="1295400"/>
            <a:ext cx="6486525" cy="3152775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/>
          <a:p>
            <a:pPr defTabSz="914400" fontAlgn="auto">
              <a:spcBef>
                <a:spcPts val="2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/>
            </a:pPr>
            <a:endParaRPr sz="320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rtlCol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35D87-C9A5-44D0-91F9-32598F2C1425}" type="datetimeFigureOut">
              <a:rPr lang="en-US"/>
              <a:pPr>
                <a:defRPr/>
              </a:pPr>
              <a:t>3/20/2009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F55FE-9E3A-4E06-9FEA-6DBAE99CC3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dirty="0" smtClean="0"/>
              <a:t>Click icon to add picture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92BB3-F918-4F81-9762-005BD7CC6578}" type="datetimeFigureOut">
              <a:rPr lang="en-US"/>
              <a:pPr>
                <a:defRPr/>
              </a:pPr>
              <a:t>3/20/2009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14645-97A1-4D13-AD05-4E781B1A3C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36B8C-2583-4B9A-B9D9-63B159E05E7D}" type="datetimeFigureOut">
              <a:rPr lang="en-US"/>
              <a:pPr>
                <a:defRPr/>
              </a:pPr>
              <a:t>3/20/2009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769DA-8BC7-4873-A0A2-1EBB3E8F4F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B0A0A-C549-4C67-896E-306E9B3EAB65}" type="datetimeFigureOut">
              <a:rPr lang="en-US"/>
              <a:pPr>
                <a:defRPr/>
              </a:pPr>
              <a:t>3/20/2009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136AF-CC48-455C-888C-DC920A3D99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E81FD-0F53-4873-8FAE-F058DFB8016D}" type="datetimeFigureOut">
              <a:rPr lang="en-US"/>
              <a:pPr>
                <a:defRPr/>
              </a:pPr>
              <a:t>3/20/2009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F8C8A-A6E2-4AC5-AB4C-8BEEF8D69A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dirty="0" smtClean="0"/>
              <a:t>Click icon to add picture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1B546-DF8F-4CF6-8E4A-DD96452A0295}" type="datetimeFigureOut">
              <a:rPr lang="en-US"/>
              <a:pPr>
                <a:defRPr/>
              </a:pPr>
              <a:t>3/20/2009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CE3C8-D495-4D9B-ACD8-1E12FE5F78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/>
          <a:lstStyle>
            <a:lvl1pPr algn="ctr">
              <a:defRPr sz="4600" b="0" cap="none" baseline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EB122-4953-4B95-8C30-B7030E8F0474}" type="datetimeFigureOut">
              <a:rPr lang="en-US"/>
              <a:pPr>
                <a:defRPr/>
              </a:pPr>
              <a:t>3/20/2009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03980-55FB-4573-8793-B480A34B23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FDB7A-A3ED-4A48-BCDF-9B4AF82F1F0D}" type="datetimeFigureOut">
              <a:rPr lang="en-US"/>
              <a:pPr>
                <a:defRPr/>
              </a:pPr>
              <a:t>3/20/2009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4537A-983F-4B03-892B-5CE1652C40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B7DC2-A25A-4ABC-82D9-FE7C4D44C18A}" type="datetimeFigureOut">
              <a:rPr lang="en-US"/>
              <a:pPr>
                <a:defRPr/>
              </a:pPr>
              <a:t>3/20/2009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DBFD7-CD47-498A-8DD6-7F876005FB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58FA8-6FD5-48D6-9396-98564A2A05D8}" type="datetimeFigureOut">
              <a:rPr lang="en-US"/>
              <a:pPr>
                <a:defRPr/>
              </a:pPr>
              <a:t>3/20/2009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DCC53-B95C-42A0-9CC1-259F84BEA6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344BC-D623-4FCE-AC28-7B29ABD7AFBE}" type="datetimeFigureOut">
              <a:rPr lang="en-US"/>
              <a:pPr>
                <a:defRPr/>
              </a:pPr>
              <a:t>3/20/2009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81F76-70EB-4D40-B53B-702783CB22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32C01-64F3-4E7F-AA5F-9BB8042C40C0}" type="datetimeFigureOut">
              <a:rPr lang="en-US"/>
              <a:pPr>
                <a:defRPr/>
              </a:pPr>
              <a:t>3/20/2009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43998-8468-4A2E-BB39-8D5278EE63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49275" y="107950"/>
            <a:ext cx="8042275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49275" y="1600200"/>
            <a:ext cx="804227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7214C6A-B11F-452D-845C-F4EC8E22CD54}" type="datetimeFigureOut">
              <a:rPr lang="en-US"/>
              <a:pPr>
                <a:defRPr/>
              </a:pPr>
              <a:t>3/20/2009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3600" smtClean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7A3D2B0-34F9-42CA-B913-4866CCEF58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/>
        </a:defRPr>
      </a:lvl2pPr>
      <a:lvl3pPr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/>
        </a:defRPr>
      </a:lvl3pPr>
      <a:lvl4pPr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/>
        </a:defRPr>
      </a:lvl4pPr>
      <a:lvl5pPr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/>
        </a:defRPr>
      </a:lvl5pPr>
      <a:lvl6pPr marL="4572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/>
        </a:defRPr>
      </a:lvl6pPr>
      <a:lvl7pPr marL="9144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/>
        </a:defRPr>
      </a:lvl7pPr>
      <a:lvl8pPr marL="13716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/>
        </a:defRPr>
      </a:lvl8pPr>
      <a:lvl9pPr marL="18288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/>
        </a:defRPr>
      </a:lvl9pPr>
    </p:titleStyle>
    <p:bodyStyle>
      <a:lvl1pPr marL="349250" indent="-349250" algn="l" rtl="0" fontAlgn="base">
        <a:spcBef>
          <a:spcPts val="2000"/>
        </a:spcBef>
        <a:spcAft>
          <a:spcPct val="0"/>
        </a:spcAft>
        <a:buClr>
          <a:srgbClr val="6FB7D7"/>
        </a:buClr>
        <a:buSzPct val="110000"/>
        <a:buFont typeface="Wingdings 2" pitchFamily="18" charset="2"/>
        <a:buChar char=""/>
        <a:defRPr sz="2400" kern="1200">
          <a:solidFill>
            <a:srgbClr val="595959"/>
          </a:solidFill>
          <a:latin typeface="+mn-lt"/>
          <a:ea typeface="+mn-ea"/>
          <a:cs typeface="+mn-cs"/>
        </a:defRPr>
      </a:lvl1pPr>
      <a:lvl2pPr marL="685800" indent="-336550" algn="l" rtl="0" fontAlgn="base">
        <a:spcBef>
          <a:spcPts val="600"/>
        </a:spcBef>
        <a:spcAft>
          <a:spcPct val="0"/>
        </a:spcAft>
        <a:buClr>
          <a:srgbClr val="215D77"/>
        </a:buClr>
        <a:buSzPct val="110000"/>
        <a:buFont typeface="Wingdings 2" pitchFamily="18" charset="2"/>
        <a:buChar char=""/>
        <a:defRPr sz="2200" kern="1200">
          <a:solidFill>
            <a:srgbClr val="595959"/>
          </a:solidFill>
          <a:latin typeface="+mn-lt"/>
          <a:ea typeface="+mn-ea"/>
          <a:cs typeface="+mn-cs"/>
        </a:defRPr>
      </a:lvl2pPr>
      <a:lvl3pPr marL="968375" indent="-282575" algn="l" rtl="0" fontAlgn="base">
        <a:spcBef>
          <a:spcPts val="600"/>
        </a:spcBef>
        <a:spcAft>
          <a:spcPct val="0"/>
        </a:spcAft>
        <a:buClr>
          <a:srgbClr val="6FB7D7"/>
        </a:buClr>
        <a:buSzPct val="110000"/>
        <a:buFont typeface="Wingdings 2" pitchFamily="18" charset="2"/>
        <a:buChar char=""/>
        <a:defRPr sz="2000" kern="1200">
          <a:solidFill>
            <a:srgbClr val="595959"/>
          </a:solidFill>
          <a:latin typeface="+mn-lt"/>
          <a:ea typeface="+mn-ea"/>
          <a:cs typeface="+mn-cs"/>
        </a:defRPr>
      </a:lvl3pPr>
      <a:lvl4pPr marL="1263650" indent="-295275" algn="l" rtl="0" fontAlgn="base">
        <a:spcBef>
          <a:spcPts val="600"/>
        </a:spcBef>
        <a:spcAft>
          <a:spcPct val="0"/>
        </a:spcAft>
        <a:buClr>
          <a:srgbClr val="215D77"/>
        </a:buClr>
        <a:buSzPct val="110000"/>
        <a:buFont typeface="Wingdings 2" pitchFamily="18" charset="2"/>
        <a:buChar char=""/>
        <a:defRPr kern="1200">
          <a:solidFill>
            <a:srgbClr val="595959"/>
          </a:solidFill>
          <a:latin typeface="+mn-lt"/>
          <a:ea typeface="+mn-ea"/>
          <a:cs typeface="+mn-cs"/>
        </a:defRPr>
      </a:lvl4pPr>
      <a:lvl5pPr marL="1546225" indent="-282575" algn="l" rtl="0" fontAlgn="base">
        <a:spcBef>
          <a:spcPts val="600"/>
        </a:spcBef>
        <a:spcAft>
          <a:spcPct val="0"/>
        </a:spcAft>
        <a:buClr>
          <a:srgbClr val="6FB7D7"/>
        </a:buClr>
        <a:buSzPct val="110000"/>
        <a:buFont typeface="Wingdings 2" pitchFamily="18" charset="2"/>
        <a:buChar char=""/>
        <a:defRPr kern="1200">
          <a:solidFill>
            <a:srgbClr val="59595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388" y="1524001"/>
            <a:ext cx="6499225" cy="147637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Organising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an elective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388" y="3714752"/>
            <a:ext cx="6499225" cy="50164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Daniel McGuinness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Flights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Earlier = Cheaper</a:t>
            </a:r>
          </a:p>
          <a:p>
            <a:r>
              <a:rPr lang="en-US" smtClean="0"/>
              <a:t>Trailfinders, STA Travel, Internet</a:t>
            </a:r>
          </a:p>
          <a:p>
            <a:r>
              <a:rPr lang="en-US" smtClean="0"/>
              <a:t>Recession = Less people flying = Airlines have lots of sales on their websites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Accommodation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University halls</a:t>
            </a:r>
          </a:p>
          <a:p>
            <a:r>
              <a:rPr lang="en-US" smtClean="0"/>
              <a:t>Hospital accommodation</a:t>
            </a:r>
          </a:p>
          <a:p>
            <a:r>
              <a:rPr lang="en-US" smtClean="0"/>
              <a:t>Backpacker Hostels</a:t>
            </a:r>
          </a:p>
          <a:p>
            <a:r>
              <a:rPr lang="en-US" smtClean="0"/>
              <a:t>Electives offices</a:t>
            </a:r>
          </a:p>
          <a:p>
            <a:pPr lvl="1"/>
            <a:r>
              <a:rPr lang="en-US" smtClean="0"/>
              <a:t>Sub-letting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Documentation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Passport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Entering USA – Online customs form weeks before you travel,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Customs</a:t>
            </a:r>
          </a:p>
          <a:p>
            <a:pPr lvl="2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Proof of elective/residence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Insurance – College has you covered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STA Cover Re: Exams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Nationwide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Internet Banking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Back up finance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Indemnity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MDU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Doing things in parts of the world you wouldn’t be allowed to in the UK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None/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Uncle Danny moment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Be sensible &amp; safe</a:t>
            </a:r>
          </a:p>
          <a:p>
            <a:r>
              <a:rPr lang="en-US" smtClean="0"/>
              <a:t>People get tropical infections</a:t>
            </a:r>
          </a:p>
          <a:p>
            <a:r>
              <a:rPr lang="en-US" smtClean="0"/>
              <a:t>People have accidents</a:t>
            </a:r>
          </a:p>
          <a:p>
            <a:r>
              <a:rPr lang="en-US" smtClean="0"/>
              <a:t>People come back with venereal disease</a:t>
            </a:r>
          </a:p>
          <a:p>
            <a:r>
              <a:rPr lang="en-US" smtClean="0"/>
              <a:t>EVERY YEAR!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My Elective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3 Weeks CCU St. Paul’s Hospital, Vancouver</a:t>
            </a:r>
          </a:p>
          <a:p>
            <a:r>
              <a:rPr lang="en-US" smtClean="0"/>
              <a:t>4 Weeks GIM Mt. Sinai Hospital, Toronto</a:t>
            </a:r>
          </a:p>
          <a:p>
            <a:r>
              <a:rPr lang="en-US" smtClean="0"/>
              <a:t>Fantastic experience, teaching, responsibility, ‘call’</a:t>
            </a:r>
          </a:p>
          <a:p>
            <a:endParaRPr lang="en-US" smtClean="0"/>
          </a:p>
          <a:p>
            <a:r>
              <a:rPr lang="en-US" smtClean="0"/>
              <a:t>2 Weeks New York (Christmas &amp; New Year)</a:t>
            </a:r>
          </a:p>
          <a:p>
            <a:r>
              <a:rPr lang="en-US" smtClean="0"/>
              <a:t>2 Weeks California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3"/>
          <p:cNvSpPr>
            <a:spLocks noGrp="1"/>
          </p:cNvSpPr>
          <p:nvPr>
            <p:ph type="title"/>
          </p:nvPr>
        </p:nvSpPr>
        <p:spPr>
          <a:xfrm>
            <a:off x="549275" y="107950"/>
            <a:ext cx="8042275" cy="1336675"/>
          </a:xfrm>
        </p:spPr>
        <p:txBody>
          <a:bodyPr/>
          <a:lstStyle/>
          <a:p>
            <a:r>
              <a:rPr lang="en-US" smtClean="0"/>
              <a:t>Elective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49275" y="1452563"/>
            <a:ext cx="3840163" cy="750887"/>
          </a:xfrm>
        </p:spPr>
        <p:txBody>
          <a:bodyPr rtlCol="0"/>
          <a:lstStyle/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 smtClean="0"/>
              <a:t>Vancouver</a:t>
            </a:r>
            <a:endParaRPr lang="en-US" dirty="0"/>
          </a:p>
        </p:txBody>
      </p:sp>
      <p:pic>
        <p:nvPicPr>
          <p:cNvPr id="30723" name="Content Placeholder 8" descr="IMG_0459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12422" b="-12422"/>
          <a:stretch>
            <a:fillRect/>
          </a:stretch>
        </p:blipFill>
        <p:spPr>
          <a:xfrm>
            <a:off x="549275" y="2347913"/>
            <a:ext cx="3840163" cy="3595687"/>
          </a:xfrm>
        </p:spPr>
      </p:pic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751388" y="1452563"/>
            <a:ext cx="3840162" cy="750887"/>
          </a:xfrm>
        </p:spPr>
        <p:txBody>
          <a:bodyPr rtlCol="0"/>
          <a:lstStyle/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 smtClean="0"/>
              <a:t>Toronto</a:t>
            </a:r>
            <a:endParaRPr lang="en-US" dirty="0"/>
          </a:p>
        </p:txBody>
      </p:sp>
      <p:pic>
        <p:nvPicPr>
          <p:cNvPr id="30725" name="Content Placeholder 9" descr="IMG_1244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rcRect t="-12422" b="-12422"/>
          <a:stretch>
            <a:fillRect/>
          </a:stretch>
        </p:blipFill>
        <p:spPr>
          <a:xfrm>
            <a:off x="4751388" y="2347913"/>
            <a:ext cx="3840162" cy="3595687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1"/>
          <p:cNvSpPr>
            <a:spLocks noGrp="1"/>
          </p:cNvSpPr>
          <p:nvPr>
            <p:ph type="title"/>
          </p:nvPr>
        </p:nvSpPr>
        <p:spPr>
          <a:xfrm>
            <a:off x="549275" y="107950"/>
            <a:ext cx="8042275" cy="1336675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549275" y="1452563"/>
            <a:ext cx="3840163" cy="750887"/>
          </a:xfrm>
        </p:spPr>
        <p:txBody>
          <a:bodyPr rtlCol="0"/>
          <a:lstStyle/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 smtClean="0"/>
              <a:t>Vancouver</a:t>
            </a:r>
            <a:endParaRPr lang="en-US" dirty="0"/>
          </a:p>
        </p:txBody>
      </p:sp>
      <p:pic>
        <p:nvPicPr>
          <p:cNvPr id="31747" name="Content Placeholder 9" descr="IMG_0500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12422" b="-12422"/>
          <a:stretch>
            <a:fillRect/>
          </a:stretch>
        </p:blipFill>
        <p:spPr>
          <a:xfrm>
            <a:off x="549275" y="2347913"/>
            <a:ext cx="3840163" cy="3595687"/>
          </a:xfrm>
        </p:spPr>
      </p:pic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751388" y="1452563"/>
            <a:ext cx="3840162" cy="750887"/>
          </a:xfrm>
        </p:spPr>
        <p:txBody>
          <a:bodyPr rtlCol="0"/>
          <a:lstStyle/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 smtClean="0"/>
              <a:t>Toronto</a:t>
            </a:r>
            <a:endParaRPr lang="en-US" dirty="0"/>
          </a:p>
        </p:txBody>
      </p:sp>
      <p:pic>
        <p:nvPicPr>
          <p:cNvPr id="31749" name="Content Placeholder 10" descr="IMG_1322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rcRect l="-21199" r="-21199"/>
          <a:stretch>
            <a:fillRect/>
          </a:stretch>
        </p:blipFill>
        <p:spPr>
          <a:xfrm>
            <a:off x="4751388" y="2347913"/>
            <a:ext cx="3840162" cy="3595687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549275" y="107950"/>
            <a:ext cx="8042275" cy="882650"/>
          </a:xfrm>
        </p:spPr>
        <p:txBody>
          <a:bodyPr/>
          <a:lstStyle/>
          <a:p>
            <a:r>
              <a:rPr lang="en-US" smtClean="0"/>
              <a:t>New York</a:t>
            </a:r>
          </a:p>
        </p:txBody>
      </p:sp>
      <p:pic>
        <p:nvPicPr>
          <p:cNvPr id="32770" name="Content Placeholder 5" descr="IMG_0976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-8943" r="-8943"/>
          <a:stretch>
            <a:fillRect/>
          </a:stretch>
        </p:blipFill>
        <p:spPr>
          <a:xfrm>
            <a:off x="2479675" y="3605213"/>
            <a:ext cx="2636838" cy="2982912"/>
          </a:xfrm>
        </p:spPr>
      </p:pic>
      <p:pic>
        <p:nvPicPr>
          <p:cNvPr id="32771" name="Content Placeholder 6" descr="IMG_0551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 t="-25403" b="-25403"/>
          <a:stretch>
            <a:fillRect/>
          </a:stretch>
        </p:blipFill>
        <p:spPr>
          <a:xfrm>
            <a:off x="5486400" y="304800"/>
            <a:ext cx="3333750" cy="3770313"/>
          </a:xfrm>
        </p:spPr>
      </p:pic>
      <p:pic>
        <p:nvPicPr>
          <p:cNvPr id="32772" name="Picture 7" descr="IMG_0723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2100" y="990600"/>
            <a:ext cx="32512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3" name="Picture 8" descr="IMG_0822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16513" y="3810000"/>
            <a:ext cx="3703637" cy="277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4" name="Picture 9" descr="IMG_0932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2100" y="3605213"/>
            <a:ext cx="2236788" cy="298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>
          <a:xfrm>
            <a:off x="549275" y="107950"/>
            <a:ext cx="8042275" cy="1336675"/>
          </a:xfrm>
        </p:spPr>
        <p:txBody>
          <a:bodyPr/>
          <a:lstStyle/>
          <a:p>
            <a:r>
              <a:rPr lang="en-US" smtClean="0"/>
              <a:t>San Francisco</a:t>
            </a:r>
          </a:p>
        </p:txBody>
      </p:sp>
      <p:pic>
        <p:nvPicPr>
          <p:cNvPr id="33794" name="Content Placeholder 4" descr="IMG_1452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-8943" r="-8943"/>
          <a:stretch>
            <a:fillRect/>
          </a:stretch>
        </p:blipFill>
        <p:spPr>
          <a:xfrm>
            <a:off x="549275" y="1600200"/>
            <a:ext cx="3840163" cy="4343400"/>
          </a:xfrm>
        </p:spPr>
      </p:pic>
      <p:pic>
        <p:nvPicPr>
          <p:cNvPr id="33795" name="Content Placeholder 5" descr="IMG_1570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 t="-25403" b="-25403"/>
          <a:stretch>
            <a:fillRect/>
          </a:stretch>
        </p:blipFill>
        <p:spPr>
          <a:xfrm>
            <a:off x="4751388" y="1600200"/>
            <a:ext cx="3840162" cy="4343400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Good Luck</a:t>
            </a:r>
          </a:p>
        </p:txBody>
      </p:sp>
      <p:sp>
        <p:nvSpPr>
          <p:cNvPr id="34818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It really is one of the best things you do at medical school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Organisation &amp; Why?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549275" y="1928802"/>
            <a:ext cx="8042275" cy="4014798"/>
          </a:xfrm>
        </p:spPr>
        <p:txBody>
          <a:bodyPr/>
          <a:lstStyle/>
          <a:p>
            <a:r>
              <a:rPr lang="en-US" dirty="0" smtClean="0"/>
              <a:t>I’m no expert</a:t>
            </a:r>
          </a:p>
          <a:p>
            <a:r>
              <a:rPr lang="en-US" dirty="0" smtClean="0"/>
              <a:t>Appreciate different healthcare systems</a:t>
            </a:r>
          </a:p>
          <a:p>
            <a:r>
              <a:rPr lang="en-US" dirty="0" smtClean="0"/>
              <a:t>Lots of you will have electives ‘fall through’</a:t>
            </a:r>
          </a:p>
          <a:p>
            <a:r>
              <a:rPr lang="en-US" dirty="0" smtClean="0"/>
              <a:t>Don’t be disheartened</a:t>
            </a:r>
          </a:p>
          <a:p>
            <a:r>
              <a:rPr lang="en-US" dirty="0" smtClean="0"/>
              <a:t>It can be the most annoying thing in the universe to </a:t>
            </a:r>
            <a:r>
              <a:rPr lang="en-US" dirty="0" err="1" smtClean="0"/>
              <a:t>organise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to do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857224" y="2071678"/>
            <a:ext cx="7734326" cy="3871922"/>
          </a:xfrm>
        </p:spPr>
        <p:txBody>
          <a:bodyPr/>
          <a:lstStyle/>
          <a:p>
            <a:r>
              <a:rPr lang="en-US" smtClean="0"/>
              <a:t>Something you’ve enjoyed</a:t>
            </a:r>
          </a:p>
          <a:p>
            <a:r>
              <a:rPr lang="en-US" smtClean="0"/>
              <a:t>Something you’ve missed out on?</a:t>
            </a:r>
          </a:p>
          <a:p>
            <a:r>
              <a:rPr lang="en-US" smtClean="0"/>
              <a:t>Future career plans?</a:t>
            </a:r>
          </a:p>
          <a:p>
            <a:r>
              <a:rPr lang="en-US" smtClean="0"/>
              <a:t>The noble cause</a:t>
            </a:r>
          </a:p>
          <a:p>
            <a:r>
              <a:rPr lang="en-US" smtClean="0"/>
              <a:t>Research????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Where to go?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Many factors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Financial – Fees, flights, accommodation, living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Group 1, 2, 3 - Do not worry about UKFPO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Logistical</a:t>
            </a:r>
          </a:p>
          <a:p>
            <a:pPr lvl="2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Some places won’t take ICSM (Johns Hopkins)</a:t>
            </a:r>
          </a:p>
          <a:p>
            <a:pPr lvl="3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Unless you know someone who knows someone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Safety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Grasp of the local language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Ability to tolerate climate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Who to go with?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UK?</a:t>
            </a:r>
          </a:p>
          <a:p>
            <a:pPr lvl="2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Opportunities all over the country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Where?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Developed Vs. Developing</a:t>
            </a:r>
          </a:p>
          <a:p>
            <a:r>
              <a:rPr lang="en-US" smtClean="0"/>
              <a:t>English Vs. non-English speaking</a:t>
            </a:r>
          </a:p>
          <a:p>
            <a:r>
              <a:rPr lang="en-US" smtClean="0"/>
              <a:t>Popular places</a:t>
            </a:r>
          </a:p>
          <a:p>
            <a:pPr lvl="1"/>
            <a:r>
              <a:rPr lang="en-US" smtClean="0"/>
              <a:t>Australasia, USA</a:t>
            </a:r>
          </a:p>
          <a:p>
            <a:r>
              <a:rPr lang="en-US" smtClean="0"/>
              <a:t>War Zones/Foreign Office Advice</a:t>
            </a:r>
          </a:p>
          <a:p>
            <a:r>
              <a:rPr lang="en-US" smtClean="0"/>
              <a:t>The world is massive, there are lots of places to go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Medic’s Guide to Work &amp; Electives Around the World – M. Wilson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MDU Electives Network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Electives Pages – ICSM Intranet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Consultants with contacts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Google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Reports – St. Mary’s UMO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Talk to people – Bigger boys and girls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Can cost thousands of pounds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Global financial turmoil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It can throw your budget down the loo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Medical School Electives Awards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Apply, apply, apply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External sources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Royal Colleges, charities, etc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Bank of Ma &amp; Pa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Professional Studies Loan – Really think about whether this is right for you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Approval and Booking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Ping Pong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Can appear to take forever!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7 Weeks minimum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Approval from Personal Tutor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That person you’ve never met!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Institutions will ask for different things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Some won’t let you apply until late in the day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Proof of student status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Indemnity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Occupational Health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Transcripts/References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CRB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Occupational Health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South Kensington</a:t>
            </a:r>
          </a:p>
          <a:p>
            <a:r>
              <a:rPr lang="en-US" smtClean="0"/>
              <a:t>Some countries/institutions will ask for additional information</a:t>
            </a:r>
          </a:p>
          <a:p>
            <a:pPr lvl="1"/>
            <a:r>
              <a:rPr lang="en-US" smtClean="0"/>
              <a:t>Chest Radiographs</a:t>
            </a:r>
          </a:p>
          <a:p>
            <a:pPr lvl="1"/>
            <a:r>
              <a:rPr lang="en-US" smtClean="0"/>
              <a:t>Medicals</a:t>
            </a:r>
          </a:p>
          <a:p>
            <a:pPr lvl="1"/>
            <a:r>
              <a:rPr lang="en-US" smtClean="0"/>
              <a:t>Can be expensive and time consuming</a:t>
            </a:r>
          </a:p>
          <a:p>
            <a:r>
              <a:rPr lang="en-US" smtClean="0"/>
              <a:t>HIV Post-exposure prophylaxis</a:t>
            </a:r>
          </a:p>
          <a:p>
            <a:r>
              <a:rPr lang="en-US" smtClean="0"/>
              <a:t>Anti-malarials, etc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140</TotalTime>
  <Words>505</Words>
  <Application>Microsoft Macintosh PowerPoint</Application>
  <PresentationFormat>On-screen Show (4:3)</PresentationFormat>
  <Paragraphs>119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News Gothic MT</vt:lpstr>
      <vt:lpstr>Arial</vt:lpstr>
      <vt:lpstr>Wingdings 2</vt:lpstr>
      <vt:lpstr>Calibri</vt:lpstr>
      <vt:lpstr>Breeze</vt:lpstr>
      <vt:lpstr>Organising an elective</vt:lpstr>
      <vt:lpstr>Organisation &amp; Why?</vt:lpstr>
      <vt:lpstr>What to do</vt:lpstr>
      <vt:lpstr>Where to go?</vt:lpstr>
      <vt:lpstr>Where?</vt:lpstr>
      <vt:lpstr>Ideas</vt:lpstr>
      <vt:lpstr>Finance</vt:lpstr>
      <vt:lpstr>Approval and Booking</vt:lpstr>
      <vt:lpstr>Occupational Health</vt:lpstr>
      <vt:lpstr>Flights</vt:lpstr>
      <vt:lpstr>Accommodation</vt:lpstr>
      <vt:lpstr>Other Details</vt:lpstr>
      <vt:lpstr>Uncle Danny moment</vt:lpstr>
      <vt:lpstr>My Elective</vt:lpstr>
      <vt:lpstr>Elective</vt:lpstr>
      <vt:lpstr>Slide 16</vt:lpstr>
      <vt:lpstr>New York</vt:lpstr>
      <vt:lpstr>San Francisco</vt:lpstr>
      <vt:lpstr>Good Luck</vt:lpstr>
    </vt:vector>
  </TitlesOfParts>
  <Company>Imperial College London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Organising an Elective</dc:title>
  <dc:creator>Daniel McGuinness</dc:creator>
  <cp:lastModifiedBy>ICT</cp:lastModifiedBy>
  <cp:revision>24</cp:revision>
  <dcterms:created xsi:type="dcterms:W3CDTF">2009-03-19T15:46:03Z</dcterms:created>
  <dcterms:modified xsi:type="dcterms:W3CDTF">2009-03-20T16:54:14Z</dcterms:modified>
</cp:coreProperties>
</file>