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60" r:id="rId3"/>
    <p:sldId id="257" r:id="rId4"/>
    <p:sldId id="259" r:id="rId5"/>
    <p:sldId id="278" r:id="rId6"/>
    <p:sldId id="261" r:id="rId7"/>
    <p:sldId id="266" r:id="rId8"/>
    <p:sldId id="265" r:id="rId9"/>
    <p:sldId id="267" r:id="rId10"/>
    <p:sldId id="269" r:id="rId11"/>
    <p:sldId id="270" r:id="rId12"/>
    <p:sldId id="268" r:id="rId13"/>
    <p:sldId id="271" r:id="rId14"/>
    <p:sldId id="272" r:id="rId15"/>
    <p:sldId id="273" r:id="rId16"/>
    <p:sldId id="275" r:id="rId17"/>
    <p:sldId id="276" r:id="rId18"/>
    <p:sldId id="277" r:id="rId19"/>
    <p:sldId id="274" r:id="rId20"/>
    <p:sldId id="262" r:id="rId21"/>
    <p:sldId id="26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72" autoAdjust="0"/>
    <p:restoredTop sz="86333" autoAdjust="0"/>
  </p:normalViewPr>
  <p:slideViewPr>
    <p:cSldViewPr>
      <p:cViewPr>
        <p:scale>
          <a:sx n="50" d="100"/>
          <a:sy n="50" d="100"/>
        </p:scale>
        <p:origin x="-1176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A69C37A-EA58-4C1E-BB6B-50282C11C249}" type="datetimeFigureOut">
              <a:rPr lang="en-US"/>
              <a:pPr>
                <a:defRPr/>
              </a:pPr>
              <a:t>3/20/2009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2DB976-5471-4C24-B129-F6EED43E97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056F3C-93E2-4438-8DEE-380820425DC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9FF959-A3B7-4518-B002-A8A93E0C971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233FA5-60E2-4D18-832D-B28C9C22915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27E25D-DEC4-4696-A3D3-831821371E9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497884-77CE-48D4-BACE-01823C68AC7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CD408E-5E6A-4205-A341-530660388CA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3A94FF-6583-40E2-8D98-5C7DAB07578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84BD28-E140-424C-ABC3-5991F6CE875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BC9582-613B-4922-A2E9-13378DF5316A}" type="datetimeFigureOut">
              <a:rPr lang="en-US"/>
              <a:pPr>
                <a:defRPr/>
              </a:pPr>
              <a:t>3/20/2009</a:t>
            </a:fld>
            <a:endParaRPr lang="en-GB" dirty="0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C21DD0-49F5-4F2B-B961-4A24D0A253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AFAF-D59C-4C9F-8352-A0BF5EDE22A4}" type="datetimeFigureOut">
              <a:rPr lang="en-US"/>
              <a:pPr>
                <a:defRPr/>
              </a:pPr>
              <a:t>3/20/2009</a:t>
            </a:fld>
            <a:endParaRPr lang="en-GB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C186-993A-4177-AD2B-DAE4FE5DC6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D86A1-1F52-48B0-88E3-C26C52849B33}" type="datetimeFigureOut">
              <a:rPr lang="en-US"/>
              <a:pPr>
                <a:defRPr/>
              </a:pPr>
              <a:t>3/20/2009</a:t>
            </a:fld>
            <a:endParaRPr lang="en-GB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63AC5-F033-4F82-8D88-DF1423088E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614CC-6D0A-4E0B-AF19-FB7E9D5010FD}" type="datetimeFigureOut">
              <a:rPr lang="en-US"/>
              <a:pPr>
                <a:defRPr/>
              </a:pPr>
              <a:t>3/20/2009</a:t>
            </a:fld>
            <a:endParaRPr lang="en-GB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2AF5C-642D-4835-9205-8D484FD8D9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A319AD-B930-47A1-A6D5-901D6B2A5CBD}" type="datetimeFigureOut">
              <a:rPr lang="en-US"/>
              <a:pPr>
                <a:defRPr/>
              </a:pPr>
              <a:t>3/20/2009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81DA91-F803-4A52-AA6C-126AB72652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D0386-98A3-4684-BAE9-8300DBA3D695}" type="datetimeFigureOut">
              <a:rPr lang="en-US"/>
              <a:pPr>
                <a:defRPr/>
              </a:pPr>
              <a:t>3/20/2009</a:t>
            </a:fld>
            <a:endParaRPr lang="en-GB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73088-454B-4196-8F9D-E1C7769A8C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A528DE-5775-4DCA-999D-3BF831AE974F}" type="datetimeFigureOut">
              <a:rPr lang="en-US"/>
              <a:pPr>
                <a:defRPr/>
              </a:pPr>
              <a:t>3/20/2009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CED6D1-9866-4090-B020-F8A6256EF4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D875-3194-40E3-8ACB-106AE30CADA1}" type="datetimeFigureOut">
              <a:rPr lang="en-US"/>
              <a:pPr>
                <a:defRPr/>
              </a:pPr>
              <a:t>3/20/2009</a:t>
            </a:fld>
            <a:endParaRPr lang="en-GB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34080-BADB-48DB-B14D-89141C1914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925EF7-7FBD-407E-B51D-B3B0F2D40D84}" type="datetimeFigureOut">
              <a:rPr lang="en-US"/>
              <a:pPr>
                <a:defRPr/>
              </a:pPr>
              <a:t>3/20/2009</a:t>
            </a:fld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8D27AE-7481-4118-B17B-6EBBF75574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58BCA5-753D-495F-87B4-B6155D1D35BC}" type="datetimeFigureOut">
              <a:rPr lang="en-US"/>
              <a:pPr>
                <a:defRPr/>
              </a:pPr>
              <a:t>3/20/2009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45F932-5415-41E6-B460-E294A4259E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6" name="Flowchart: Proces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lowchart: Proces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B79771-E8C4-4F37-B32E-7C4E5684C9A6}" type="datetimeFigureOut">
              <a:rPr lang="en-US"/>
              <a:pPr>
                <a:defRPr/>
              </a:pPr>
              <a:t>3/20/2009</a:t>
            </a:fld>
            <a:endParaRPr lang="en-GB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8BB43E-6AD4-4F5F-A92F-2FEB8FCA6A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AE3D1F3-B074-45E4-88C1-F8FA444877EE}" type="datetimeFigureOut">
              <a:rPr lang="en-US"/>
              <a:pPr>
                <a:defRPr/>
              </a:pPr>
              <a:t>3/20/2009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DF08D94-5480-4FB0-B183-569B68E024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9" r:id="rId2"/>
    <p:sldLayoutId id="2147483685" r:id="rId3"/>
    <p:sldLayoutId id="2147483680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444455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D2DA7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FADA7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jh103@ic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500042"/>
            <a:ext cx="7406640" cy="571504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From Paddington to Peru ......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5429264"/>
            <a:ext cx="7406640" cy="928694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GB" sz="1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1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.......    an Incan elective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sz="1600" dirty="0" smtClean="0"/>
              <a:t>		</a:t>
            </a:r>
            <a:r>
              <a:rPr lang="en-GB" sz="62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GB" sz="9600" dirty="0" smtClean="0">
                <a:latin typeface="Arial" pitchFamily="34" charset="0"/>
                <a:cs typeface="Arial" pitchFamily="34" charset="0"/>
              </a:rPr>
              <a:t>Jennifer Hart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sz="6200" b="1" dirty="0" smtClean="0">
                <a:latin typeface="Arial" pitchFamily="34" charset="0"/>
                <a:cs typeface="Arial" pitchFamily="34" charset="0"/>
              </a:rPr>
              <a:t>	                                    			</a:t>
            </a:r>
            <a:r>
              <a:rPr lang="en-GB" sz="6200" b="1" dirty="0" smtClean="0">
                <a:latin typeface="Arial" pitchFamily="34" charset="0"/>
                <a:cs typeface="Arial" pitchFamily="34" charset="0"/>
              </a:rPr>
              <a:t>Sept </a:t>
            </a:r>
            <a:r>
              <a:rPr lang="en-GB" sz="6200" b="1" dirty="0" smtClean="0">
                <a:latin typeface="Arial" pitchFamily="34" charset="0"/>
                <a:cs typeface="Arial" pitchFamily="34" charset="0"/>
              </a:rPr>
              <a:t>- Nov 2008</a:t>
            </a:r>
            <a:endParaRPr lang="en-GB" sz="6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5" descr="C:\Users\Jenny\Desktop\jenny photos\Peru Pictures\Paracas +Huacachina\DSC001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071563"/>
            <a:ext cx="650081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Patients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Prescribed chicken soup !!</a:t>
            </a:r>
          </a:p>
          <a:p>
            <a:endParaRPr lang="en-GB" smtClean="0"/>
          </a:p>
          <a:p>
            <a:pPr>
              <a:buFont typeface="Wingdings 2" pitchFamily="18" charset="2"/>
              <a:buNone/>
            </a:pPr>
            <a:endParaRPr lang="en-GB" smtClean="0"/>
          </a:p>
          <a:p>
            <a:pPr>
              <a:buFont typeface="Wingdings 2" pitchFamily="18" charset="2"/>
              <a:buNone/>
            </a:pPr>
            <a:endParaRPr lang="en-GB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Patients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Sole breadwinner</a:t>
            </a:r>
          </a:p>
          <a:p>
            <a:pPr lvl="2"/>
            <a:r>
              <a:rPr lang="en-GB" smtClean="0"/>
              <a:t>No sick pay</a:t>
            </a:r>
          </a:p>
          <a:p>
            <a:pPr lvl="2"/>
            <a:r>
              <a:rPr lang="en-GB" smtClean="0"/>
              <a:t>Hand to mouth economy</a:t>
            </a:r>
          </a:p>
          <a:p>
            <a:pPr lvl="4"/>
            <a:r>
              <a:rPr lang="en-GB" smtClean="0"/>
              <a:t>Family would go hungry</a:t>
            </a:r>
          </a:p>
          <a:p>
            <a:pPr lvl="4">
              <a:buFont typeface="Wingdings 2" pitchFamily="18" charset="2"/>
              <a:buNone/>
            </a:pPr>
            <a:endParaRPr lang="en-GB" smtClean="0"/>
          </a:p>
          <a:p>
            <a:pPr lvl="4">
              <a:buFont typeface="Wingdings 2" pitchFamily="18" charset="2"/>
              <a:buNone/>
            </a:pPr>
            <a:endParaRPr lang="en-GB" smtClean="0"/>
          </a:p>
          <a:p>
            <a:r>
              <a:rPr lang="en-GB" smtClean="0"/>
              <a:t>Malnourished </a:t>
            </a:r>
          </a:p>
          <a:p>
            <a:pPr lvl="2"/>
            <a:r>
              <a:rPr lang="en-GB" smtClean="0"/>
              <a:t>Doctor sanctioning food</a:t>
            </a:r>
          </a:p>
          <a:p>
            <a:pPr lvl="4">
              <a:buFont typeface="Wingdings 2" pitchFamily="18" charset="2"/>
              <a:buNone/>
            </a:pPr>
            <a:endParaRPr lang="en-GB" smtClean="0"/>
          </a:p>
          <a:p>
            <a:pPr lvl="4"/>
            <a:r>
              <a:rPr lang="en-GB" smtClean="0"/>
              <a:t>(also reinvestigated for TB...... eventually)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Patients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Case 2</a:t>
            </a:r>
          </a:p>
          <a:p>
            <a:endParaRPr lang="en-GB" smtClean="0"/>
          </a:p>
          <a:p>
            <a:r>
              <a:rPr lang="en-GB" smtClean="0"/>
              <a:t>7 year old boy</a:t>
            </a:r>
          </a:p>
          <a:p>
            <a:r>
              <a:rPr lang="en-GB" smtClean="0"/>
              <a:t>Persistent diarrhoea</a:t>
            </a:r>
          </a:p>
          <a:p>
            <a:pPr lvl="2"/>
            <a:r>
              <a:rPr lang="en-GB" smtClean="0"/>
              <a:t>4/52 hx</a:t>
            </a:r>
          </a:p>
          <a:p>
            <a:pPr lvl="2"/>
            <a:r>
              <a:rPr lang="en-GB" smtClean="0"/>
              <a:t>Not dysenteric </a:t>
            </a:r>
          </a:p>
          <a:p>
            <a:r>
              <a:rPr lang="en-GB" smtClean="0"/>
              <a:t>Anaemic</a:t>
            </a:r>
          </a:p>
          <a:p>
            <a:r>
              <a:rPr lang="en-GB" smtClean="0"/>
              <a:t>Underweight for height</a:t>
            </a:r>
          </a:p>
          <a:p>
            <a:pPr lvl="2">
              <a:buFont typeface="Wingdings 2" pitchFamily="18" charset="2"/>
              <a:buNone/>
            </a:pPr>
            <a:endParaRPr lang="en-GB" smtClean="0"/>
          </a:p>
          <a:p>
            <a:pPr lvl="2">
              <a:buFont typeface="Wingdings 2" pitchFamily="18" charset="2"/>
              <a:buNone/>
            </a:pPr>
            <a:endParaRPr lang="en-GB" smtClean="0"/>
          </a:p>
          <a:p>
            <a:pPr lvl="2">
              <a:buFont typeface="Wingdings 2" pitchFamily="18" charset="2"/>
              <a:buNone/>
            </a:pPr>
            <a:endParaRPr lang="en-GB" smtClean="0"/>
          </a:p>
          <a:p>
            <a:pPr lvl="2">
              <a:buFont typeface="Wingdings 2" pitchFamily="18" charset="2"/>
              <a:buNone/>
            </a:pPr>
            <a:endParaRPr lang="en-GB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Giardia Lamblia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43250" y="1428750"/>
            <a:ext cx="3500438" cy="4800600"/>
          </a:xfrm>
        </p:spPr>
      </p:pic>
    </p:spTree>
  </p:cSld>
  <p:clrMapOvr>
    <a:masterClrMapping/>
  </p:clrMapOvr>
  <p:transition spd="slow">
    <p:cover dir="r"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Patients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Poor water supply</a:t>
            </a:r>
          </a:p>
          <a:p>
            <a:pPr lvl="2"/>
            <a:r>
              <a:rPr lang="en-GB" smtClean="0"/>
              <a:t>No piped water</a:t>
            </a:r>
          </a:p>
          <a:p>
            <a:pPr lvl="2"/>
            <a:r>
              <a:rPr lang="en-GB" smtClean="0"/>
              <a:t>Available supplies unchlorinated</a:t>
            </a:r>
          </a:p>
          <a:p>
            <a:pPr>
              <a:buFont typeface="Wingdings 2" pitchFamily="18" charset="2"/>
              <a:buNone/>
            </a:pPr>
            <a:endParaRPr lang="en-GB" smtClean="0"/>
          </a:p>
          <a:p>
            <a:r>
              <a:rPr lang="en-GB" smtClean="0"/>
              <a:t>Inadequate hygiene practice</a:t>
            </a:r>
          </a:p>
          <a:p>
            <a:pPr lvl="2"/>
            <a:r>
              <a:rPr lang="en-GB" smtClean="0"/>
              <a:t>Faecal-oral transmission</a:t>
            </a:r>
          </a:p>
          <a:p>
            <a:pPr lvl="2"/>
            <a:r>
              <a:rPr lang="en-GB" smtClean="0"/>
              <a:t>Little health knowledge amongst parents</a:t>
            </a:r>
          </a:p>
          <a:p>
            <a:pPr lvl="4"/>
            <a:r>
              <a:rPr lang="en-GB" smtClean="0"/>
              <a:t>Hand washing rare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Eye campaign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6866" name="Picture 4" descr="C:\Users\Jenny\Desktop\jenny photos\Elective report pics\n653215900_2112208_591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4000500"/>
            <a:ext cx="25527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 descr="F:\Peru P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4000500"/>
            <a:ext cx="2643187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1650 patients seen</a:t>
            </a:r>
          </a:p>
          <a:p>
            <a:pPr marL="987552" lvl="5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GB" dirty="0" smtClean="0"/>
              <a:t>Glasses given to 800 patients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Acuity and fundoscopy in everyone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Basic eye care advice</a:t>
            </a:r>
          </a:p>
          <a:p>
            <a:pPr marL="886968" lvl="2" fontAlgn="auto">
              <a:spcAft>
                <a:spcPts val="0"/>
              </a:spcAft>
              <a:buFont typeface="Wingdings 2"/>
              <a:buNone/>
              <a:defRPr/>
            </a:pPr>
            <a:endParaRPr lang="en-GB" dirty="0"/>
          </a:p>
        </p:txBody>
      </p:sp>
      <p:pic>
        <p:nvPicPr>
          <p:cNvPr id="36869" name="Picture 7" descr="C:\Users\Jenny\Desktop\jenny photos\Elective report pics\n653215900_2112213_7664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4000500"/>
            <a:ext cx="2547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‘Gringo Trail’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7890" name="Content Placeholder 3" descr="http://www.travelinsurancedirect.com.au/lpi/Peru_Map_GringoTrai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8" y="2357438"/>
            <a:ext cx="1571625" cy="2928937"/>
          </a:xfrm>
        </p:spPr>
      </p:pic>
      <p:pic>
        <p:nvPicPr>
          <p:cNvPr id="37891" name="Picture 4" descr="C:\Users\Jenny\Desktop\jenny photos\Peru Pictures\Paracas +Huacachina\DSC000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85875"/>
            <a:ext cx="3071813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C:\Users\Jenny\Desktop\jenny photos\Peru Pictures\Arequipa + Puno\DSC001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1214438"/>
            <a:ext cx="29289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8" descr="C:\Users\Jenny\Desktop\jenny photos\Peru Pictures\Paracas +Huacachina\DSC001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4143375"/>
            <a:ext cx="2714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" descr="C:\Users\Jenny\Desktop\jenny photos\Peru Pictures\Arequipa + Puno\DSC0015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4143375"/>
            <a:ext cx="27146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1214438" y="3500438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Gill Sans MT" pitchFamily="34" charset="0"/>
              </a:rPr>
              <a:t>Islas Ballestas</a:t>
            </a:r>
          </a:p>
        </p:txBody>
      </p:sp>
      <p:sp>
        <p:nvSpPr>
          <p:cNvPr id="37896" name="TextBox 9"/>
          <p:cNvSpPr txBox="1">
            <a:spLocks noChangeArrowheads="1"/>
          </p:cNvSpPr>
          <p:nvPr/>
        </p:nvSpPr>
        <p:spPr bwMode="auto">
          <a:xfrm>
            <a:off x="1428750" y="6357938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Gill Sans MT" pitchFamily="34" charset="0"/>
              </a:rPr>
              <a:t>Huacachina</a:t>
            </a:r>
          </a:p>
        </p:txBody>
      </p:sp>
      <p:sp>
        <p:nvSpPr>
          <p:cNvPr id="37897" name="TextBox 10"/>
          <p:cNvSpPr txBox="1">
            <a:spLocks noChangeArrowheads="1"/>
          </p:cNvSpPr>
          <p:nvPr/>
        </p:nvSpPr>
        <p:spPr bwMode="auto">
          <a:xfrm>
            <a:off x="6215063" y="3500438"/>
            <a:ext cx="2643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Gill Sans MT" pitchFamily="34" charset="0"/>
              </a:rPr>
              <a:t>Arequipa</a:t>
            </a:r>
          </a:p>
        </p:txBody>
      </p:sp>
      <p:sp>
        <p:nvSpPr>
          <p:cNvPr id="37898" name="TextBox 11"/>
          <p:cNvSpPr txBox="1">
            <a:spLocks noChangeArrowheads="1"/>
          </p:cNvSpPr>
          <p:nvPr/>
        </p:nvSpPr>
        <p:spPr bwMode="auto">
          <a:xfrm>
            <a:off x="6215063" y="6500813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Gill Sans MT" pitchFamily="34" charset="0"/>
              </a:rPr>
              <a:t>Puno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‘Gringo Trail’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8914" name="Picture 2" descr="C:\Users\Jenny\Desktop\jenny photos\Peru Pictures\Machu Picchu pics\DSCN09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2214563" y="6429375"/>
            <a:ext cx="571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Gill Sans MT" pitchFamily="34" charset="0"/>
              </a:rPr>
              <a:t>Machu Picchu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Elective Advice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LEARN SPANISH!</a:t>
            </a:r>
          </a:p>
          <a:p>
            <a:r>
              <a:rPr lang="en-GB" smtClean="0"/>
              <a:t>‘Do as the locals do’</a:t>
            </a:r>
          </a:p>
          <a:p>
            <a:pPr lvl="2"/>
            <a:r>
              <a:rPr lang="en-GB" smtClean="0"/>
              <a:t>Boil tap water</a:t>
            </a:r>
          </a:p>
          <a:p>
            <a:pPr lvl="2"/>
            <a:r>
              <a:rPr lang="en-GB" smtClean="0"/>
              <a:t>No credit cards</a:t>
            </a:r>
          </a:p>
          <a:p>
            <a:r>
              <a:rPr lang="en-GB" smtClean="0"/>
              <a:t>‘Know before you go’</a:t>
            </a:r>
          </a:p>
          <a:p>
            <a:pPr lvl="2"/>
            <a:r>
              <a:rPr lang="en-GB" smtClean="0"/>
              <a:t>Vaccinations</a:t>
            </a:r>
          </a:p>
          <a:p>
            <a:pPr lvl="2"/>
            <a:r>
              <a:rPr lang="en-GB" smtClean="0"/>
              <a:t>Earthquakes</a:t>
            </a:r>
          </a:p>
          <a:p>
            <a:pPr lvl="2"/>
            <a:r>
              <a:rPr lang="en-GB" smtClean="0"/>
              <a:t>Climate</a:t>
            </a:r>
          </a:p>
          <a:p>
            <a:r>
              <a:rPr lang="en-GB" smtClean="0"/>
              <a:t>Have fun!</a:t>
            </a:r>
          </a:p>
          <a:p>
            <a:pPr lvl="2"/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Conclusion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Massive impact of social conditions on disease</a:t>
            </a:r>
          </a:p>
          <a:p>
            <a:r>
              <a:rPr lang="en-GB" smtClean="0"/>
              <a:t>Wide differential diagnosis for common presentations</a:t>
            </a:r>
          </a:p>
          <a:p>
            <a:r>
              <a:rPr lang="en-GB" smtClean="0"/>
              <a:t>Tailor treatment to suit patient</a:t>
            </a:r>
          </a:p>
          <a:p>
            <a:endParaRPr lang="en-GB" smtClean="0"/>
          </a:p>
          <a:p>
            <a:r>
              <a:rPr lang="en-GB" smtClean="0"/>
              <a:t>‘Experience of a lifetime’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pPr>
              <a:buFont typeface="Wingdings 2" pitchFamily="18" charset="2"/>
              <a:buNone/>
            </a:pPr>
            <a:endParaRPr lang="en-GB" smtClean="0"/>
          </a:p>
          <a:p>
            <a:pPr>
              <a:buFont typeface="Wingdings 2" pitchFamily="18" charset="2"/>
              <a:buNone/>
            </a:pPr>
            <a:endParaRPr lang="en-GB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25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big decision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44370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Lima shanty towns          vs      Tropical paradise?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GB" dirty="0" smtClean="0"/>
          </a:p>
        </p:txBody>
      </p:sp>
      <p:pic>
        <p:nvPicPr>
          <p:cNvPr id="16387" name="Picture 3" descr="C:\Users\Jenny\Desktop\jenny photos\Elective report pics\ladera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2576513"/>
            <a:ext cx="31432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island-pictu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2571750"/>
            <a:ext cx="32861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With Thanks to....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1435100" y="1285875"/>
            <a:ext cx="7499350" cy="5929313"/>
          </a:xfrm>
        </p:spPr>
        <p:txBody>
          <a:bodyPr/>
          <a:lstStyle/>
          <a:p>
            <a:r>
              <a:rPr lang="en-GB" smtClean="0"/>
              <a:t>All the staff and volunteers from Project Peru</a:t>
            </a:r>
          </a:p>
          <a:p>
            <a:r>
              <a:rPr lang="en-GB" smtClean="0"/>
              <a:t>Hyde Park Place Charitable Trust</a:t>
            </a:r>
          </a:p>
          <a:p>
            <a:r>
              <a:rPr lang="en-GB" smtClean="0"/>
              <a:t>Centro de Salud Zapallal and San Martin</a:t>
            </a:r>
          </a:p>
          <a:p>
            <a:r>
              <a:rPr lang="en-GB" smtClean="0"/>
              <a:t>Jen Smith and her team of optometrists and ophthalmologists</a:t>
            </a:r>
          </a:p>
          <a:p>
            <a:endParaRPr lang="en-GB" smtClean="0"/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4643438"/>
            <a:ext cx="3143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9" descr="C:\Users\Jenny\Desktop\jenny photos\Elective report pics\n653215900_2112219_9809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4643438"/>
            <a:ext cx="3219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Questions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Email me on: </a:t>
            </a:r>
            <a:r>
              <a:rPr lang="en-GB" smtClean="0">
                <a:hlinkClick r:id="rId2"/>
              </a:rPr>
              <a:t>jh103@ic.ac.uk</a:t>
            </a:r>
            <a:endParaRPr lang="en-GB" smtClean="0"/>
          </a:p>
          <a:p>
            <a:pPr>
              <a:buFont typeface="Wingdings 2" pitchFamily="18" charset="2"/>
              <a:buNone/>
            </a:pPr>
            <a:endParaRPr lang="en-GB" smtClean="0"/>
          </a:p>
          <a:p>
            <a:pPr>
              <a:buFont typeface="Wingdings 2" pitchFamily="18" charset="2"/>
              <a:buNone/>
            </a:pPr>
            <a:endParaRPr lang="en-GB" smtClean="0"/>
          </a:p>
        </p:txBody>
      </p:sp>
      <p:pic>
        <p:nvPicPr>
          <p:cNvPr id="43011" name="Picture 2" descr="C:\Users\Jenny\Desktop\jenny photos\Peru Pictures\Machu Picchu pics\DSCN09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2428875"/>
            <a:ext cx="535781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Peru?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43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GB" smtClean="0"/>
          </a:p>
          <a:p>
            <a:r>
              <a:rPr lang="en-GB" smtClean="0"/>
              <a:t>Exciting infectious diseases</a:t>
            </a:r>
          </a:p>
          <a:p>
            <a:r>
              <a:rPr lang="en-GB" smtClean="0"/>
              <a:t>Limited hospital facilities</a:t>
            </a:r>
          </a:p>
          <a:p>
            <a:pPr lvl="1"/>
            <a:r>
              <a:rPr lang="en-GB" smtClean="0"/>
              <a:t>Lots of clinical examination practice</a:t>
            </a:r>
          </a:p>
          <a:p>
            <a:pPr lvl="1">
              <a:buFont typeface="Verdana" pitchFamily="34" charset="0"/>
              <a:buNone/>
            </a:pPr>
            <a:endParaRPr lang="en-GB" smtClean="0"/>
          </a:p>
          <a:p>
            <a:r>
              <a:rPr lang="en-GB" smtClean="0"/>
              <a:t>Chronic shortage of doctors</a:t>
            </a:r>
          </a:p>
          <a:p>
            <a:pPr lvl="1"/>
            <a:r>
              <a:rPr lang="en-GB" smtClean="0"/>
              <a:t>Any assistance welcomed</a:t>
            </a:r>
          </a:p>
          <a:p>
            <a:r>
              <a:rPr lang="en-GB" smtClean="0"/>
              <a:t>Impact of social conditions on disease</a:t>
            </a:r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Casa Hogar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Children's Refuge</a:t>
            </a:r>
          </a:p>
          <a:p>
            <a:r>
              <a:rPr lang="en-GB" smtClean="0"/>
              <a:t>Run by Project Peru</a:t>
            </a:r>
          </a:p>
          <a:p>
            <a:r>
              <a:rPr lang="en-GB" smtClean="0"/>
              <a:t>Home to 32 children</a:t>
            </a:r>
          </a:p>
          <a:p>
            <a:pPr lvl="2"/>
            <a:r>
              <a:rPr lang="en-GB" smtClean="0"/>
              <a:t>Aged 5-18</a:t>
            </a:r>
          </a:p>
          <a:p>
            <a:pPr lvl="2">
              <a:buFont typeface="Wingdings 2" pitchFamily="18" charset="2"/>
              <a:buNone/>
            </a:pPr>
            <a:endParaRPr lang="en-GB" smtClean="0"/>
          </a:p>
          <a:p>
            <a:pPr lvl="2">
              <a:buFont typeface="Wingdings 2" pitchFamily="18" charset="2"/>
              <a:buNone/>
            </a:pPr>
            <a:endParaRPr lang="en-GB" smtClean="0"/>
          </a:p>
        </p:txBody>
      </p:sp>
      <p:pic>
        <p:nvPicPr>
          <p:cNvPr id="20483" name="Picture 3" descr="C:\Users\Jenny\Desktop\jenny photos\Peru Pictures\Lima pics\DSCN08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3857625"/>
            <a:ext cx="335756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Jenny\Desktop\jenny photos\Peru Pictures\Lima pics\DSCN08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857625"/>
            <a:ext cx="392906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Users\Jenny\Desktop\jenny photos\Peru Pictures\Lima pics\DSCN08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1357313"/>
            <a:ext cx="2928937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Typical Day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5 am – Wake up call</a:t>
            </a:r>
          </a:p>
          <a:p>
            <a:r>
              <a:rPr lang="en-GB" smtClean="0"/>
              <a:t>6 am – Breakfast</a:t>
            </a:r>
          </a:p>
          <a:p>
            <a:r>
              <a:rPr lang="en-GB" smtClean="0"/>
              <a:t>6.30 - 7am – Leave for placement</a:t>
            </a:r>
          </a:p>
          <a:p>
            <a:r>
              <a:rPr lang="en-GB" smtClean="0"/>
              <a:t>8 -12 am - Clinic</a:t>
            </a:r>
          </a:p>
          <a:p>
            <a:r>
              <a:rPr lang="en-GB" smtClean="0"/>
              <a:t>12 -2pm – Lunch</a:t>
            </a:r>
          </a:p>
          <a:p>
            <a:r>
              <a:rPr lang="en-GB" smtClean="0"/>
              <a:t>2 -5pm – Clinic</a:t>
            </a:r>
          </a:p>
          <a:p>
            <a:r>
              <a:rPr lang="en-GB" smtClean="0"/>
              <a:t>6pm – Dinner</a:t>
            </a:r>
          </a:p>
          <a:p>
            <a:r>
              <a:rPr lang="en-GB" smtClean="0"/>
              <a:t>Evening – Help with activities</a:t>
            </a:r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Clinics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Centro de Salud Materno-Infantil</a:t>
            </a:r>
          </a:p>
          <a:p>
            <a:pPr lvl="3"/>
            <a:r>
              <a:rPr lang="en-GB" smtClean="0"/>
              <a:t>Government run polyclinic</a:t>
            </a:r>
          </a:p>
          <a:p>
            <a:pPr lvl="3"/>
            <a:r>
              <a:rPr lang="en-GB" smtClean="0"/>
              <a:t>O&amp;G, Paeds,  A&amp;E, General Medicine </a:t>
            </a:r>
          </a:p>
          <a:p>
            <a:endParaRPr lang="en-GB" smtClean="0"/>
          </a:p>
          <a:p>
            <a:r>
              <a:rPr lang="en-GB" smtClean="0"/>
              <a:t>Centro de Salud San Martin</a:t>
            </a:r>
          </a:p>
          <a:p>
            <a:pPr lvl="3"/>
            <a:r>
              <a:rPr lang="en-GB" smtClean="0"/>
              <a:t>Comparable to GP</a:t>
            </a:r>
          </a:p>
          <a:p>
            <a:pPr lvl="3"/>
            <a:r>
              <a:rPr lang="en-GB" smtClean="0"/>
              <a:t>General Medicine,  Radiology,  Laboratory</a:t>
            </a:r>
          </a:p>
          <a:p>
            <a:pPr>
              <a:buFont typeface="Wingdings 2" pitchFamily="18" charset="2"/>
              <a:buNone/>
            </a:pPr>
            <a:endParaRPr lang="en-GB" smtClean="0"/>
          </a:p>
          <a:p>
            <a:r>
              <a:rPr lang="en-GB" smtClean="0"/>
              <a:t>Eye campaign with Moorfields team</a:t>
            </a:r>
          </a:p>
          <a:p>
            <a:pPr lvl="3"/>
            <a:r>
              <a:rPr lang="en-GB" smtClean="0"/>
              <a:t>Las Laderas de Chillon</a:t>
            </a:r>
          </a:p>
          <a:p>
            <a:pPr lvl="3"/>
            <a:endParaRPr lang="en-GB" smtClean="0"/>
          </a:p>
          <a:p>
            <a:pPr lvl="3">
              <a:buFont typeface="Wingdings 2" pitchFamily="18" charset="2"/>
              <a:buNone/>
            </a:pPr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Patients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6626" name="Content Placeholder 3" descr="C:\Users\Jenny\Desktop\jenny photos\Elective report pics\n653215900_2112199_2896[1]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0" y="1357313"/>
            <a:ext cx="5500688" cy="4929187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Patients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Case 1 </a:t>
            </a:r>
          </a:p>
          <a:p>
            <a:endParaRPr lang="en-GB" smtClean="0"/>
          </a:p>
          <a:p>
            <a:r>
              <a:rPr lang="en-GB" smtClean="0"/>
              <a:t>47 year old gentleman</a:t>
            </a:r>
          </a:p>
          <a:p>
            <a:r>
              <a:rPr lang="en-GB" smtClean="0"/>
              <a:t>2/12 hx </a:t>
            </a:r>
          </a:p>
          <a:p>
            <a:pPr lvl="2"/>
            <a:r>
              <a:rPr lang="en-GB" smtClean="0"/>
              <a:t>Cough</a:t>
            </a:r>
          </a:p>
          <a:p>
            <a:pPr lvl="2"/>
            <a:r>
              <a:rPr lang="en-GB" smtClean="0"/>
              <a:t>‘Nightime fever’ (/ night sweats)</a:t>
            </a:r>
          </a:p>
          <a:p>
            <a:pPr lvl="2"/>
            <a:r>
              <a:rPr lang="en-GB" smtClean="0"/>
              <a:t>Weight loss</a:t>
            </a:r>
          </a:p>
          <a:p>
            <a:r>
              <a:rPr lang="en-GB" smtClean="0"/>
              <a:t>PMH TB</a:t>
            </a:r>
          </a:p>
          <a:p>
            <a:pPr lvl="2"/>
            <a:r>
              <a:rPr lang="en-GB" smtClean="0"/>
              <a:t>Rx course not completed</a:t>
            </a:r>
          </a:p>
          <a:p>
            <a:pPr lvl="2"/>
            <a:endParaRPr lang="en-GB" smtClean="0"/>
          </a:p>
          <a:p>
            <a:pPr lvl="2"/>
            <a:endParaRPr lang="en-GB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Tuberculosis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2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GB" smtClean="0"/>
              <a:t>           </a:t>
            </a:r>
          </a:p>
        </p:txBody>
      </p:sp>
      <p:pic>
        <p:nvPicPr>
          <p:cNvPr id="30723" name="Picture 5" descr="C:\Users\Jenny\Desktop\jenny photos\Peru Pictures\Lima pics\DSCN09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500188"/>
            <a:ext cx="335756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C:\Users\Jenny\Desktop\jenny photos\Peru Pictures\Lima pics\DSCN08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500188"/>
            <a:ext cx="3571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820</TotalTime>
  <Words>389</Words>
  <Application>Microsoft Office PowerPoint</Application>
  <PresentationFormat>On-screen Show (4:3)</PresentationFormat>
  <Paragraphs>143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Gill Sans MT</vt:lpstr>
      <vt:lpstr>Arial</vt:lpstr>
      <vt:lpstr>Wingdings 2</vt:lpstr>
      <vt:lpstr>Verdana</vt:lpstr>
      <vt:lpstr>Calibri</vt:lpstr>
      <vt:lpstr>Solstice</vt:lpstr>
      <vt:lpstr>From Paddington to Peru ......</vt:lpstr>
      <vt:lpstr>The big decision</vt:lpstr>
      <vt:lpstr>Why Peru?</vt:lpstr>
      <vt:lpstr>Casa Hogar</vt:lpstr>
      <vt:lpstr>Typical Day</vt:lpstr>
      <vt:lpstr>The Clinics</vt:lpstr>
      <vt:lpstr>The Patients</vt:lpstr>
      <vt:lpstr>The Patients</vt:lpstr>
      <vt:lpstr>Tuberculosis</vt:lpstr>
      <vt:lpstr>The Patients</vt:lpstr>
      <vt:lpstr>The Patients</vt:lpstr>
      <vt:lpstr>The Patients</vt:lpstr>
      <vt:lpstr>Giardia Lamblia</vt:lpstr>
      <vt:lpstr>The Patients</vt:lpstr>
      <vt:lpstr>Eye campaign</vt:lpstr>
      <vt:lpstr>‘Gringo Trail’</vt:lpstr>
      <vt:lpstr>‘Gringo Trail’</vt:lpstr>
      <vt:lpstr>Elective Advice</vt:lpstr>
      <vt:lpstr>Conclusion</vt:lpstr>
      <vt:lpstr>With Thanks to....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Paddington to Peru ......</dc:title>
  <dc:creator>Jenny</dc:creator>
  <cp:lastModifiedBy>ICT</cp:lastModifiedBy>
  <cp:revision>106</cp:revision>
  <dcterms:created xsi:type="dcterms:W3CDTF">2009-02-20T22:42:57Z</dcterms:created>
  <dcterms:modified xsi:type="dcterms:W3CDTF">2009-03-20T16:56:57Z</dcterms:modified>
</cp:coreProperties>
</file>