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1"/>
  </p:sldMasterIdLst>
  <p:notesMasterIdLst>
    <p:notesMasterId r:id="rId12"/>
  </p:notesMasterIdLst>
  <p:handoutMasterIdLst>
    <p:handoutMasterId r:id="rId13"/>
  </p:handoutMasterIdLst>
  <p:sldIdLst>
    <p:sldId id="256" r:id="rId2"/>
    <p:sldId id="257" r:id="rId3"/>
    <p:sldId id="258" r:id="rId4"/>
    <p:sldId id="259" r:id="rId5"/>
    <p:sldId id="266" r:id="rId6"/>
    <p:sldId id="263" r:id="rId7"/>
    <p:sldId id="265" r:id="rId8"/>
    <p:sldId id="267" r:id="rId9"/>
    <p:sldId id="264" r:id="rId10"/>
    <p:sldId id="262"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672" autoAdjust="0"/>
    <p:restoredTop sz="78768" autoAdjust="0"/>
  </p:normalViewPr>
  <p:slideViewPr>
    <p:cSldViewPr snapToObjects="1">
      <p:cViewPr>
        <p:scale>
          <a:sx n="50" d="100"/>
          <a:sy n="50" d="100"/>
        </p:scale>
        <p:origin x="-117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DD22A52-E56C-4423-BA5E-4B1D2B643A18}" type="datetimeFigureOut">
              <a:rPr lang="en-US"/>
              <a:pPr>
                <a:defRPr/>
              </a:pPr>
              <a:t>3/20/2009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2DAFE06-0611-4848-9344-4A540D7BF5C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BBF1201-1A1F-4B4C-8A15-CC80F6CB6407}" type="datetimeFigureOut">
              <a:rPr lang="en-US"/>
              <a:pPr>
                <a:defRPr/>
              </a:pPr>
              <a:t>3/20/2009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9276CD5-09F1-4006-8663-82B1AA3F52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 am indeed Gregory Froome, and this is a presentation on my elective in Botswana. This is not me. It’s an elephant. In case you were wondering.</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AA29B2-7ACC-430A-BBC9-EA8F2FE58C4F}"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Some of you might be thinking just this. Well, in case you were off sick the day they taught Geography at school, this is Africa (it’s just to the south of here), and if you look closely at this part of Africa, you might well see an lemon-coloured country that goes by the name of Botswana. Up close, it looks like this. </a:t>
            </a:r>
          </a:p>
          <a:p>
            <a:pPr>
              <a:spcBef>
                <a:spcPct val="0"/>
              </a:spcBef>
            </a:pPr>
            <a:endParaRPr lang="en-US" smtClean="0"/>
          </a:p>
          <a:p>
            <a:pPr>
              <a:spcBef>
                <a:spcPct val="0"/>
              </a:spcBef>
            </a:pPr>
            <a:r>
              <a:rPr lang="en-US" smtClean="0"/>
              <a:t>Its population is about that of 9 London boroughs, in an area about three times the size of Great Britain. Most of the middle is empty, taken up with the scrubby Kalahari, with most of the population down the east side. </a:t>
            </a:r>
          </a:p>
          <a:p>
            <a:pPr>
              <a:spcBef>
                <a:spcPct val="0"/>
              </a:spcBef>
            </a:pPr>
            <a:endParaRPr lang="en-US" smtClean="0"/>
          </a:p>
          <a:p>
            <a:pPr>
              <a:spcBef>
                <a:spcPct val="0"/>
              </a:spcBef>
            </a:pPr>
            <a:r>
              <a:rPr lang="en-US" smtClean="0"/>
              <a:t>Botswana’s main claim to dubious fame is its long-term title as the country with the highest HIV prevalence worldwide. Although Swaziland’s recently snatched that title, there are still around 300,000 people living with HIV in Botswana. </a:t>
            </a:r>
          </a:p>
          <a:p>
            <a:pPr>
              <a:spcBef>
                <a:spcPct val="0"/>
              </a:spcBef>
            </a:pPr>
            <a:endParaRPr lang="en-US" smtClean="0"/>
          </a:p>
          <a:p>
            <a:pPr>
              <a:spcBef>
                <a:spcPct val="0"/>
              </a:spcBef>
            </a:pPr>
            <a:r>
              <a:rPr lang="en-US" smtClean="0"/>
              <a:t>The promise of interesting medicine complicated by the greatest epidemic known to the modern world was one reason I was drawn to Botswana, but there was a more mundane reason as well. Some people have long-held dreams to go to one place or another, but didn’t really. So instead, I based my choice on a book: some of you may have read it. I figured that it was as good a reason as any.</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452D07-9109-4519-8B0B-BDE01C56F8BE}"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Once I’d decided, I looked to see if other ICSM people had visited Botswana before, and found that they hadn’t, so searched the internet and found this very useful site, medicstravel.co.uk, that has contact details of many hospitals around the world. I arranged everything over the phone and internet from there.</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7C7056-B339-4197-B538-224AF40E82F6}"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it was that I started work at Nyangabgwe Hospital, firstly in A&amp;E. This is it: pretty much the A&amp;E department for the whole of northern Botswana: six bays, one of which was this gloriously ordered and tidy resuscitation area here, and one side room. This last bay here was the paeds bay, often filled with five or more screaming children with mothers and various other relatives.</a:t>
            </a:r>
          </a:p>
          <a:p>
            <a:pPr>
              <a:spcBef>
                <a:spcPct val="0"/>
              </a:spcBef>
            </a:pPr>
            <a:endParaRPr lang="en-US" smtClean="0"/>
          </a:p>
          <a:p>
            <a:pPr>
              <a:spcBef>
                <a:spcPct val="0"/>
              </a:spcBef>
            </a:pPr>
            <a:r>
              <a:rPr lang="en-US" smtClean="0"/>
              <a:t>I encountered loads in A&amp;E. Some cases are particularly memorable. </a:t>
            </a:r>
          </a:p>
          <a:p>
            <a:pPr>
              <a:spcBef>
                <a:spcPct val="0"/>
              </a:spcBef>
            </a:pPr>
            <a:endParaRPr lang="en-US" smtClean="0"/>
          </a:p>
          <a:p>
            <a:pPr>
              <a:spcBef>
                <a:spcPct val="0"/>
              </a:spcBef>
            </a:pPr>
            <a:r>
              <a:rPr lang="en-US" smtClean="0"/>
              <a:t>Amongst the children with dehydration, pretty horrific scalds and broken bones, I saw a toddler with a cotton wool bud stuck quite deep in his ear. I took a history, examined, all the time worrying about the lack of an ENT department. The doctor on the other hand was more practical, unfolding a paperclip and fishing it out before striding off to another case. Don’t think that’s quite the NICE guideline. </a:t>
            </a:r>
          </a:p>
          <a:p>
            <a:pPr>
              <a:spcBef>
                <a:spcPct val="0"/>
              </a:spcBef>
            </a:pPr>
            <a:endParaRPr lang="en-US" smtClean="0"/>
          </a:p>
          <a:p>
            <a:pPr>
              <a:spcBef>
                <a:spcPct val="0"/>
              </a:spcBef>
            </a:pPr>
            <a:r>
              <a:rPr lang="en-US" smtClean="0"/>
              <a:t>Another day a man came in who’d been bitten by a snake whilst getting out of bed. He felt well afterwards, but came to A&amp;E anyway, bringing with him a black plastic bag which, it transpired, contained the snake. The man described how he had splatted the snake’s head with a shoe shortly after the bite occurred – there’s a lot of hatred of snakes in Botswana – yet it still took considerable courage to take it out and look for signs as to whether it was poisonous or not. As it turned out, it was a house snake, even more harmless in life than in death, but it was still a pretty tense situation, although it did make me remember what to look out for in a poisonous snake.</a:t>
            </a:r>
          </a:p>
          <a:p>
            <a:pPr>
              <a:spcBef>
                <a:spcPct val="0"/>
              </a:spcBef>
            </a:pPr>
            <a:endParaRPr lang="en-US" smtClean="0"/>
          </a:p>
          <a:p>
            <a:pPr>
              <a:spcBef>
                <a:spcPct val="0"/>
              </a:spcBef>
            </a:pPr>
            <a:r>
              <a:rPr lang="en-US" smtClean="0"/>
              <a:t>Before you get worried that BID is a disease that you haven’t yet learned about (I know how geeky you lot can be), it actually stands for Brought In Dead. We saw quite a few of these – DOAs that the police brought in for certification – culminating in a gory decapitation that I’ll tell you about some other time as it’s really rather depressing.</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6E10FF-E229-4382-8600-3988CC704433}"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And then of course there was AIDS. On my first day, I saw two men so emaciated by it that ribs, sternum and clavicle were all visible in perfect, painful relief like living anatomical model. The wasting between one’s ribs was so pronounced that I couldn’t find an area flat enough for the diaphragm of my stethoscope. </a:t>
            </a:r>
          </a:p>
          <a:p>
            <a:pPr>
              <a:spcBef>
                <a:spcPct val="0"/>
              </a:spcBef>
            </a:pPr>
            <a:endParaRPr lang="en-US" smtClean="0"/>
          </a:p>
          <a:p>
            <a:pPr>
              <a:spcBef>
                <a:spcPct val="0"/>
              </a:spcBef>
            </a:pPr>
            <a:r>
              <a:rPr lang="en-US" smtClean="0"/>
              <a:t>Before I went out, I imagined every consultation would revolve around HIV, but in reality, such florid cases were rare and, to my surprise, HIV almost always took a back seat in A&amp;E consultations. At first, I’d ask everyone I saw about their status, but as more and more people replied positive, I went the way of the doctors and asked less and less. </a:t>
            </a:r>
          </a:p>
          <a:p>
            <a:pPr>
              <a:spcBef>
                <a:spcPct val="0"/>
              </a:spcBef>
            </a:pPr>
            <a:endParaRPr lang="en-US" smtClean="0"/>
          </a:p>
          <a:p>
            <a:pPr>
              <a:spcBef>
                <a:spcPct val="0"/>
              </a:spcBef>
            </a:pPr>
            <a:r>
              <a:rPr lang="en-US" smtClean="0"/>
              <a:t>I suppose that something so common is no longer a distinguishing feature so, unless directly relevant, it’s best left entirely to those who are used to treating it. So we sorted out people’s presenting problems and left AIDS unmentioned. I’m still not sure that was the best way to deal with it, but it seemed to work for everyone concerned.</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74404F-9FF5-4775-A2A9-76765E78480B}"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 then spent a little time at a psych clinic on the other side of town. Here too there were many interesting cases which helped to rekindle my interest in psychiatry.</a:t>
            </a:r>
          </a:p>
          <a:p>
            <a:pPr>
              <a:spcBef>
                <a:spcPct val="0"/>
              </a:spcBef>
            </a:pPr>
            <a:endParaRPr lang="en-US" smtClean="0"/>
          </a:p>
          <a:p>
            <a:pPr>
              <a:spcBef>
                <a:spcPct val="0"/>
              </a:spcBef>
            </a:pPr>
            <a:r>
              <a:rPr lang="en-US" smtClean="0"/>
              <a:t>For example, one day revolved almost entirely around a young schizophrenic named John, who was told by God, his angels, Abraham and Seretse Khama to smash the windscreens of three cars and, worse, a BMW (which reveals a lot about the admiration the Batswana have both for their first president and for BMWs). He had also killed a puppy, which is proof enough I think of gross mental disorder. </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E03968-4E50-41C3-BE47-0F81D3F2378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 also volunteered for a few days in the kindergarten of the SOS Children’s Village in Francistown. I say that mainly just as an excuse to put up some pictures of cute children, many of whom, given half a chance and maybe a bigger baggage allowance, I’d have brought, Madonna style, back to England with me.</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7649CF-0A35-4884-84C9-BCFA7DD38A5B}"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But it wasn’t all work, obviously. This was just one of our many adventures. We hired a 4x4 and drove it up to </a:t>
            </a:r>
            <a:r>
              <a:rPr lang="en-US" dirty="0" err="1" smtClean="0"/>
              <a:t>Kasane</a:t>
            </a:r>
            <a:r>
              <a:rPr lang="en-US" dirty="0" smtClean="0"/>
              <a:t>, on the banks of the Zambezi river. </a:t>
            </a:r>
          </a:p>
          <a:p>
            <a:pPr fontAlgn="auto">
              <a:spcBef>
                <a:spcPts val="0"/>
              </a:spcBef>
              <a:spcAft>
                <a:spcPts val="0"/>
              </a:spcAft>
              <a:defRPr/>
            </a:pPr>
            <a:endParaRPr lang="en-US" dirty="0" smtClean="0"/>
          </a:p>
          <a:p>
            <a:pPr fontAlgn="auto">
              <a:spcBef>
                <a:spcPts val="0"/>
              </a:spcBef>
              <a:spcAft>
                <a:spcPts val="0"/>
              </a:spcAft>
              <a:defRPr/>
            </a:pPr>
            <a:r>
              <a:rPr lang="en-US" dirty="0" smtClean="0"/>
              <a:t>The plan was to take this road that leads through the </a:t>
            </a:r>
            <a:r>
              <a:rPr lang="en-US" dirty="0" err="1" smtClean="0"/>
              <a:t>Chobe</a:t>
            </a:r>
            <a:r>
              <a:rPr lang="en-US" dirty="0" smtClean="0"/>
              <a:t> and </a:t>
            </a:r>
            <a:r>
              <a:rPr lang="en-US" dirty="0" err="1" smtClean="0"/>
              <a:t>Moremi</a:t>
            </a:r>
            <a:r>
              <a:rPr lang="en-US" dirty="0" smtClean="0"/>
              <a:t> parks down to Maun, on the Okavango Delta. So we set off from </a:t>
            </a:r>
            <a:r>
              <a:rPr lang="en-US" dirty="0" err="1" smtClean="0"/>
              <a:t>Kasane</a:t>
            </a:r>
            <a:r>
              <a:rPr lang="en-US" dirty="0" smtClean="0"/>
              <a:t> and, despite a few rainy nights here and an alligator within spitting distance of our campsite there, the first few days went well. The track was good and we saw elephants, not to mention giraffes, the zebra migration and plenty else. In fact, it was going so well, we’d put The Lion King soundtrack on the CD player and were feeling truly part of the great circle of life. </a:t>
            </a:r>
          </a:p>
          <a:p>
            <a:pPr fontAlgn="auto">
              <a:spcBef>
                <a:spcPts val="0"/>
              </a:spcBef>
              <a:spcAft>
                <a:spcPts val="0"/>
              </a:spcAft>
              <a:defRPr/>
            </a:pPr>
            <a:endParaRPr lang="en-US" dirty="0" smtClean="0"/>
          </a:p>
          <a:p>
            <a:pPr fontAlgn="auto">
              <a:spcBef>
                <a:spcPts val="0"/>
              </a:spcBef>
              <a:spcAft>
                <a:spcPts val="0"/>
              </a:spcAft>
              <a:defRPr/>
            </a:pPr>
            <a:r>
              <a:rPr lang="en-US" dirty="0" smtClean="0"/>
              <a:t>Then a wrong turn around </a:t>
            </a:r>
            <a:r>
              <a:rPr lang="en-US" dirty="0" err="1" smtClean="0"/>
              <a:t>Savute</a:t>
            </a:r>
            <a:r>
              <a:rPr lang="en-US" dirty="0" smtClean="0"/>
              <a:t> led us into some marshes where we promptly got bogged three times in the clay mud. The last time, we spent six long hours digging ourselves out, in the middle of the bush, surrounded by long grass perfect for concealing hungry lions and with a lone bull elephant grazing maybe 500m away. By the time we were out, it was dusk, and everyone had told us “If there’s one thing not to do in Africa, it’s drive in the dark”, but we decided to risk driving back to the camp we’d stayed in the previous night. </a:t>
            </a:r>
          </a:p>
          <a:p>
            <a:pPr fontAlgn="auto">
              <a:spcBef>
                <a:spcPts val="0"/>
              </a:spcBef>
              <a:spcAft>
                <a:spcPts val="0"/>
              </a:spcAft>
              <a:defRPr/>
            </a:pPr>
            <a:endParaRPr lang="en-US" dirty="0" smtClean="0"/>
          </a:p>
          <a:p>
            <a:pPr fontAlgn="auto">
              <a:spcBef>
                <a:spcPts val="0"/>
              </a:spcBef>
              <a:spcAft>
                <a:spcPts val="0"/>
              </a:spcAft>
              <a:defRPr/>
            </a:pPr>
            <a:r>
              <a:rPr lang="en-US" dirty="0" smtClean="0"/>
              <a:t>It turned out it’d been raining all around us all day, and as we got closer to the campsite, the road got wetter and wetter, until we were fording wide, deep puddles of water that splashed up over the headlights as we drove in, plunging us repeatedly into complete scary darkness. They got wider and deeper the closer we got to the site, and the last one we crossed, we actually left the ground and floated, which was quite possibly the most horrible feeling ever. It was only lucky that our momentum carried us over to the other bank and we could drive on to the campsite. Not wanting to risk anything else, we drove back the way we’d come and took the long road back down to Francistown.</a:t>
            </a:r>
            <a:endParaRPr lang="en-US" dirty="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614A3E-6209-4FD5-801C-1654B595C55F}"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So, what did I get from elective?</a:t>
            </a:r>
          </a:p>
          <a:p>
            <a:pPr fontAlgn="auto">
              <a:spcBef>
                <a:spcPts val="0"/>
              </a:spcBef>
              <a:spcAft>
                <a:spcPts val="0"/>
              </a:spcAft>
              <a:defRPr/>
            </a:pPr>
            <a:endParaRPr lang="en-US" dirty="0" smtClean="0"/>
          </a:p>
          <a:p>
            <a:pPr fontAlgn="auto">
              <a:spcBef>
                <a:spcPts val="0"/>
              </a:spcBef>
              <a:spcAft>
                <a:spcPts val="0"/>
              </a:spcAft>
              <a:defRPr/>
            </a:pPr>
            <a:r>
              <a:rPr lang="en-US" dirty="0" smtClean="0"/>
              <a:t>Well, firstly, I got much needed time out. Most of you will experience Final Year fatigue sometime soon. After the slog of 5</a:t>
            </a:r>
            <a:r>
              <a:rPr lang="en-US" baseline="30000" dirty="0" smtClean="0"/>
              <a:t>th</a:t>
            </a:r>
            <a:r>
              <a:rPr lang="en-US" dirty="0" smtClean="0"/>
              <a:t> year, I was fed up and seriously thinking that medicine wasn’t what I wanted to do with my life, but the escape of elective </a:t>
            </a:r>
            <a:r>
              <a:rPr lang="en-US" dirty="0" err="1" smtClean="0"/>
              <a:t>revitalised</a:t>
            </a:r>
            <a:r>
              <a:rPr lang="en-US" dirty="0" smtClean="0"/>
              <a:t> me. </a:t>
            </a:r>
          </a:p>
          <a:p>
            <a:pPr fontAlgn="auto">
              <a:spcBef>
                <a:spcPts val="0"/>
              </a:spcBef>
              <a:spcAft>
                <a:spcPts val="0"/>
              </a:spcAft>
              <a:defRPr/>
            </a:pPr>
            <a:endParaRPr lang="en-US" dirty="0" smtClean="0"/>
          </a:p>
          <a:p>
            <a:pPr fontAlgn="auto">
              <a:spcBef>
                <a:spcPts val="0"/>
              </a:spcBef>
              <a:spcAft>
                <a:spcPts val="0"/>
              </a:spcAft>
              <a:defRPr/>
            </a:pPr>
            <a:r>
              <a:rPr lang="en-US" dirty="0" smtClean="0"/>
              <a:t>Even though it was by no means undeveloped, I still experienced a wholly different medical world. In terms of actual clinical knowledge, I don’t think I learnt anything that I couldn’t have learned here, except maybe how to examine a dead snake, but I don’t think that’s the point of elective. What I discovered about how medicine can be </a:t>
            </a:r>
            <a:r>
              <a:rPr lang="en-US" dirty="0" err="1" smtClean="0"/>
              <a:t>practised</a:t>
            </a:r>
            <a:r>
              <a:rPr lang="en-US" dirty="0" smtClean="0"/>
              <a:t> and is </a:t>
            </a:r>
            <a:r>
              <a:rPr lang="en-US" dirty="0" err="1" smtClean="0"/>
              <a:t>practised</a:t>
            </a:r>
            <a:r>
              <a:rPr lang="en-US" dirty="0" smtClean="0"/>
              <a:t> elsewhere is what I found the most valuable.</a:t>
            </a:r>
          </a:p>
          <a:p>
            <a:pPr fontAlgn="auto">
              <a:spcBef>
                <a:spcPts val="0"/>
              </a:spcBef>
              <a:spcAft>
                <a:spcPts val="0"/>
              </a:spcAft>
              <a:defRPr/>
            </a:pPr>
            <a:endParaRPr lang="en-US" dirty="0" smtClean="0"/>
          </a:p>
          <a:p>
            <a:pPr fontAlgn="auto">
              <a:spcBef>
                <a:spcPts val="0"/>
              </a:spcBef>
              <a:spcAft>
                <a:spcPts val="0"/>
              </a:spcAft>
              <a:defRPr/>
            </a:pPr>
            <a:r>
              <a:rPr lang="en-US" dirty="0" smtClean="0"/>
              <a:t>Working in the hospital, I learnt that great things can be done with very few resources, even with just an unfolded paperclip.</a:t>
            </a:r>
          </a:p>
          <a:p>
            <a:pPr fontAlgn="auto">
              <a:spcBef>
                <a:spcPts val="0"/>
              </a:spcBef>
              <a:spcAft>
                <a:spcPts val="0"/>
              </a:spcAft>
              <a:defRPr/>
            </a:pPr>
            <a:endParaRPr lang="en-US" dirty="0" smtClean="0"/>
          </a:p>
          <a:p>
            <a:pPr fontAlgn="auto">
              <a:spcBef>
                <a:spcPts val="0"/>
              </a:spcBef>
              <a:spcAft>
                <a:spcPts val="0"/>
              </a:spcAft>
              <a:defRPr/>
            </a:pPr>
            <a:r>
              <a:rPr lang="en-US" dirty="0" smtClean="0"/>
              <a:t>I discovered a little more about how people cope with death, and how I cope with it myself. </a:t>
            </a:r>
          </a:p>
          <a:p>
            <a:pPr fontAlgn="auto">
              <a:spcBef>
                <a:spcPts val="0"/>
              </a:spcBef>
              <a:spcAft>
                <a:spcPts val="0"/>
              </a:spcAft>
              <a:defRPr/>
            </a:pPr>
            <a:endParaRPr lang="en-US" dirty="0" smtClean="0"/>
          </a:p>
          <a:p>
            <a:pPr fontAlgn="auto">
              <a:spcBef>
                <a:spcPts val="0"/>
              </a:spcBef>
              <a:spcAft>
                <a:spcPts val="0"/>
              </a:spcAft>
              <a:defRPr/>
            </a:pPr>
            <a:r>
              <a:rPr lang="en-US" dirty="0" smtClean="0"/>
              <a:t>I learnt that, with a bigger picture, for example AIDS, it can sometimes be reassuring just focusing on the little details. </a:t>
            </a:r>
          </a:p>
          <a:p>
            <a:pPr fontAlgn="auto">
              <a:spcBef>
                <a:spcPts val="0"/>
              </a:spcBef>
              <a:spcAft>
                <a:spcPts val="0"/>
              </a:spcAft>
              <a:defRPr/>
            </a:pPr>
            <a:endParaRPr lang="en-US" dirty="0" smtClean="0"/>
          </a:p>
          <a:p>
            <a:pPr fontAlgn="auto">
              <a:spcBef>
                <a:spcPts val="0"/>
              </a:spcBef>
              <a:spcAft>
                <a:spcPts val="0"/>
              </a:spcAft>
              <a:defRPr/>
            </a:pPr>
            <a:r>
              <a:rPr lang="en-US" dirty="0" smtClean="0"/>
              <a:t>In our 4x4, I think we momentarily forgot we were in Africa, rather than in a safe safari park. And Africa didn’t like that much, so taught us a lesson: never underestimate. Always bear in mind that, however safe you feel, in a foreign country you’re bound to be a bit more vulnerable than at home. So just be sensible and take care.</a:t>
            </a:r>
          </a:p>
          <a:p>
            <a:pPr fontAlgn="auto">
              <a:spcBef>
                <a:spcPts val="0"/>
              </a:spcBef>
              <a:spcAft>
                <a:spcPts val="0"/>
              </a:spcAft>
              <a:defRPr/>
            </a:pPr>
            <a:endParaRPr lang="en-US" dirty="0" smtClean="0"/>
          </a:p>
          <a:p>
            <a:pPr fontAlgn="auto">
              <a:spcBef>
                <a:spcPts val="0"/>
              </a:spcBef>
              <a:spcAft>
                <a:spcPts val="0"/>
              </a:spcAft>
              <a:defRPr/>
            </a:pPr>
            <a:r>
              <a:rPr lang="en-US" dirty="0" smtClean="0"/>
              <a:t>Most importantly for me, I experienced another culture and another way of life. Although some people get signed off after three days and spend the rest of their time travelling or on the beach, I think that’s a bit of a shame. Working in a foreign country is really how you get under its skin. Elective provides such a great opportunity to work abroad and have experiences that would be impossible if you were just passing through with a rucksack, so by all means, do some travelling – it’d be silly not to – but take the opportunity to work as well.</a:t>
            </a:r>
          </a:p>
          <a:p>
            <a:pPr fontAlgn="auto">
              <a:spcBef>
                <a:spcPts val="0"/>
              </a:spcBef>
              <a:spcAft>
                <a:spcPts val="0"/>
              </a:spcAft>
              <a:defRPr/>
            </a:pPr>
            <a:endParaRPr lang="en-US" dirty="0" smtClean="0"/>
          </a:p>
          <a:p>
            <a:pPr fontAlgn="auto">
              <a:spcBef>
                <a:spcPts val="0"/>
              </a:spcBef>
              <a:spcAft>
                <a:spcPts val="0"/>
              </a:spcAft>
              <a:defRPr/>
            </a:pPr>
            <a:r>
              <a:rPr lang="en-US" dirty="0" smtClean="0"/>
              <a:t>After all, it’ll never be this easy to do something like this again, so make the most of it, wherever you go. And have fun.</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9DF640-CD94-4B16-AAAA-264326139BD4}"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3"/>
            <a:ext cx="7196328" cy="1470025"/>
          </a:xfrm>
        </p:spPr>
        <p:txBody>
          <a:bodyPr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493776" y="5257800"/>
            <a:ext cx="7196328" cy="987552"/>
          </a:xfrm>
        </p:spPr>
        <p:txBody>
          <a:bodyPr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F7DDF7F2-631E-4885-8840-0C1727714A13}" type="datetimeFigureOut">
              <a:rPr lang="en-US"/>
              <a:pPr>
                <a:defRPr/>
              </a:pPr>
              <a:t>3/20/2009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7" y="4267200"/>
            <a:ext cx="7612063" cy="1100139"/>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GB" smtClean="0"/>
              <a:t>Click to edit Master title style</a:t>
            </a:r>
            <a:endParaRPr/>
          </a:p>
        </p:txBody>
      </p:sp>
      <p:sp>
        <p:nvSpPr>
          <p:cNvPr id="3" name="Picture Placeholder 2"/>
          <p:cNvSpPr>
            <a:spLocks noGrp="1"/>
          </p:cNvSpPr>
          <p:nvPr>
            <p:ph type="pic" idx="1"/>
          </p:nvPr>
        </p:nvSpPr>
        <p:spPr>
          <a:xfrm rot="21414040">
            <a:off x="1779080" y="450466"/>
            <a:ext cx="5486400" cy="3626215"/>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noProof="0"/>
          </a:p>
        </p:txBody>
      </p:sp>
      <p:sp>
        <p:nvSpPr>
          <p:cNvPr id="4" name="Text Placeholder 3"/>
          <p:cNvSpPr>
            <a:spLocks noGrp="1"/>
          </p:cNvSpPr>
          <p:nvPr>
            <p:ph type="body" sz="half" idx="2"/>
          </p:nvPr>
        </p:nvSpPr>
        <p:spPr>
          <a:xfrm>
            <a:off x="765177" y="5443538"/>
            <a:ext cx="7612063" cy="804863"/>
          </a:xfrm>
        </p:spPr>
        <p:txBody>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FF5CEF5-878D-4275-8CDF-C7C0F80D1936}" type="datetimeFigureOut">
              <a:rPr lang="en-US"/>
              <a:pPr>
                <a:defRPr/>
              </a:pPr>
              <a:t>3/20/2009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0CEC747-1DA5-4A35-87DD-41A41B7C58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1"/>
            <a:ext cx="3250360" cy="1631951"/>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608946" y="2084390"/>
            <a:ext cx="3250360" cy="3935412"/>
          </a:xfrm>
        </p:spPr>
        <p:txBody>
          <a:bodyPr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9" name="Picture Placeholder 7"/>
          <p:cNvSpPr>
            <a:spLocks noGrp="1"/>
          </p:cNvSpPr>
          <p:nvPr>
            <p:ph type="pic" sz="quarter" idx="14"/>
          </p:nvPr>
        </p:nvSpPr>
        <p:spPr>
          <a:xfrm rot="307655">
            <a:off x="4082874" y="3187732"/>
            <a:ext cx="4141140" cy="2881379"/>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GB" noProof="0" smtClean="0"/>
              <a:t>Click icon to add picture</a:t>
            </a:r>
            <a:endParaRPr noProof="0"/>
          </a:p>
        </p:txBody>
      </p:sp>
      <p:sp>
        <p:nvSpPr>
          <p:cNvPr id="8" name="Picture Placeholder 7"/>
          <p:cNvSpPr>
            <a:spLocks noGrp="1"/>
          </p:cNvSpPr>
          <p:nvPr>
            <p:ph type="pic" sz="quarter" idx="13"/>
          </p:nvPr>
        </p:nvSpPr>
        <p:spPr>
          <a:xfrm rot="21414752">
            <a:off x="4623469" y="338031"/>
            <a:ext cx="4141140" cy="2881379"/>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GB" noProof="0" smtClean="0"/>
              <a:t>Click icon to add picture</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smtClean="0"/>
            </a:lvl1pPr>
          </a:lstStyle>
          <a:p>
            <a:pPr>
              <a:defRPr/>
            </a:pPr>
            <a:fld id="{8353AC1A-A5D4-4D95-9ADF-5847528D80BA}" type="datetimeFigureOut">
              <a:rPr lang="en-US"/>
              <a:pPr>
                <a:defRPr/>
              </a:pPr>
              <a:t>3/20/2009</a:t>
            </a:fld>
            <a:endParaRPr lang="en-US"/>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pPr>
              <a:defRPr/>
            </a:pPr>
            <a:endParaRPr lang="en-US"/>
          </a:p>
        </p:txBody>
      </p:sp>
      <p:sp>
        <p:nvSpPr>
          <p:cNvPr id="10" name="Slide Number Placeholder 6"/>
          <p:cNvSpPr>
            <a:spLocks noGrp="1"/>
          </p:cNvSpPr>
          <p:nvPr>
            <p:ph type="sldNum" sz="quarter" idx="17"/>
          </p:nvPr>
        </p:nvSpPr>
        <p:spPr>
          <a:xfrm>
            <a:off x="1966913" y="6356350"/>
            <a:ext cx="533400" cy="365125"/>
          </a:xfrm>
        </p:spPr>
        <p:txBody>
          <a:bodyPr/>
          <a:lstStyle>
            <a:lvl1pPr>
              <a:defRPr>
                <a:solidFill>
                  <a:schemeClr val="tx2"/>
                </a:solidFill>
              </a:defRPr>
            </a:lvl1pPr>
          </a:lstStyle>
          <a:p>
            <a:pPr>
              <a:defRPr/>
            </a:pPr>
            <a:fld id="{08B05C7B-78E7-47A0-93AD-840BA52935D7}"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lvl1pPr>
              <a:defRPr/>
            </a:lvl1pPr>
          </a:lstStyle>
          <a:p>
            <a:pPr>
              <a:defRPr/>
            </a:pPr>
            <a:fld id="{FB35F7AF-5CBC-42ED-9FD5-5BE889DE72B9}" type="datetimeFigureOut">
              <a:rPr lang="en-US"/>
              <a:pPr>
                <a:defRPr/>
              </a:pPr>
              <a:t>3/20/2009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0579A0-126F-4B07-8D09-3D2AE3F0B95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1"/>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496889" y="457200"/>
            <a:ext cx="6513511" cy="581025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lvl1pPr>
              <a:defRPr/>
            </a:lvl1pPr>
          </a:lstStyle>
          <a:p>
            <a:pPr>
              <a:defRPr/>
            </a:pPr>
            <a:fld id="{0AF3C46D-11E5-4980-98F5-A2D16EB4884D}" type="datetimeFigureOut">
              <a:rPr lang="en-US"/>
              <a:pPr>
                <a:defRPr/>
              </a:pPr>
              <a:t>3/20/2009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DEB395-5FA6-4A85-B343-2B207D4691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lvl1pPr>
              <a:defRPr/>
            </a:lvl1pPr>
          </a:lstStyle>
          <a:p>
            <a:pPr>
              <a:defRPr/>
            </a:pPr>
            <a:fld id="{E43D1C90-E97E-499C-914C-A439D4EC1A77}" type="datetimeFigureOut">
              <a:rPr lang="en-US"/>
              <a:pPr>
                <a:defRPr/>
              </a:pPr>
              <a:t>3/20/2009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EB2806-76FC-48AC-99E1-4CC8503351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91" y="3774329"/>
            <a:ext cx="7199311" cy="1470025"/>
          </a:xfrm>
        </p:spPr>
        <p:txBody>
          <a:bodyPr anchor="b"/>
          <a:lstStyle>
            <a:lvl1pPr algn="l">
              <a:defRPr sz="4800"/>
            </a:lvl1pPr>
          </a:lstStyle>
          <a:p>
            <a:r>
              <a:rPr lang="en-GB" smtClean="0"/>
              <a:t>Click to edit Master title style</a:t>
            </a:r>
            <a:endParaRPr/>
          </a:p>
        </p:txBody>
      </p:sp>
      <p:sp>
        <p:nvSpPr>
          <p:cNvPr id="3" name="Subtitle 2"/>
          <p:cNvSpPr>
            <a:spLocks noGrp="1"/>
          </p:cNvSpPr>
          <p:nvPr>
            <p:ph type="subTitle" idx="1"/>
          </p:nvPr>
        </p:nvSpPr>
        <p:spPr>
          <a:xfrm>
            <a:off x="496888" y="5257800"/>
            <a:ext cx="7199312" cy="990600"/>
          </a:xfrm>
        </p:spPr>
        <p:txBody>
          <a:bodyPr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8" name="Picture Placeholder 7"/>
          <p:cNvSpPr>
            <a:spLocks noGrp="1"/>
          </p:cNvSpPr>
          <p:nvPr>
            <p:ph type="pic" sz="quarter" idx="12"/>
          </p:nvPr>
        </p:nvSpPr>
        <p:spPr>
          <a:xfrm rot="504148">
            <a:off x="4493544" y="555043"/>
            <a:ext cx="4142460" cy="3085399"/>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GB" noProof="0" smtClean="0"/>
              <a:t>Click icon to add picture</a:t>
            </a:r>
            <a:endParaRPr noProof="0"/>
          </a:p>
        </p:txBody>
      </p:sp>
      <p:sp>
        <p:nvSpPr>
          <p:cNvPr id="5" name="Date Placeholder 3"/>
          <p:cNvSpPr>
            <a:spLocks noGrp="1"/>
          </p:cNvSpPr>
          <p:nvPr>
            <p:ph type="dt" sz="half" idx="13"/>
          </p:nvPr>
        </p:nvSpPr>
        <p:spPr/>
        <p:txBody>
          <a:bodyPr/>
          <a:lstStyle>
            <a:lvl1pPr>
              <a:defRPr/>
            </a:lvl1pPr>
          </a:lstStyle>
          <a:p>
            <a:pPr>
              <a:defRPr/>
            </a:pPr>
            <a:fld id="{C7D5FDA1-A17D-4DDC-8AE2-94D59301637C}" type="datetimeFigureOut">
              <a:rPr lang="en-US"/>
              <a:pPr>
                <a:defRPr/>
              </a:pPr>
              <a:t>3/20/2009</a:t>
            </a:fld>
            <a:endParaRPr lang="en-US"/>
          </a:p>
        </p:txBody>
      </p:sp>
      <p:sp>
        <p:nvSpPr>
          <p:cNvPr id="6" name="Footer Placeholder 4"/>
          <p:cNvSpPr>
            <a:spLocks noGrp="1"/>
          </p:cNvSpPr>
          <p:nvPr>
            <p:ph type="ftr" sz="quarter" idx="14"/>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7" y="2236695"/>
            <a:ext cx="7612063" cy="1362075"/>
          </a:xfrm>
        </p:spPr>
        <p:txBody>
          <a:bodyPr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765177" y="3617260"/>
            <a:ext cx="7612063" cy="1500187"/>
          </a:xfrm>
        </p:spPr>
        <p:txBody>
          <a:bodyPr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7FAA43-CFB3-4E0E-8CF2-F2EAAB38CBDE}" type="datetimeFigureOut">
              <a:rPr lang="en-US"/>
              <a:pPr>
                <a:defRPr/>
              </a:pPr>
              <a:t>3/20/2009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95C3CF-8DD4-4CE5-AED7-3BA8F9EA78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6" y="79469"/>
            <a:ext cx="7612063" cy="1417639"/>
          </a:xfrm>
        </p:spPr>
        <p:txBody>
          <a:bodyPr/>
          <a:lstStyle/>
          <a:p>
            <a:r>
              <a:rPr lang="en-GB" smtClean="0"/>
              <a:t>Click to edit Master title style</a:t>
            </a:r>
            <a:endParaRPr/>
          </a:p>
        </p:txBody>
      </p:sp>
      <p:sp>
        <p:nvSpPr>
          <p:cNvPr id="3" name="Content Placeholder 2"/>
          <p:cNvSpPr>
            <a:spLocks noGrp="1"/>
          </p:cNvSpPr>
          <p:nvPr>
            <p:ph sz="half" idx="1"/>
          </p:nvPr>
        </p:nvSpPr>
        <p:spPr>
          <a:xfrm>
            <a:off x="765175" y="2084389"/>
            <a:ext cx="3657600" cy="41830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719637" y="2084389"/>
            <a:ext cx="3657600" cy="41830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3"/>
          <p:cNvSpPr>
            <a:spLocks noGrp="1"/>
          </p:cNvSpPr>
          <p:nvPr>
            <p:ph type="dt" sz="half" idx="10"/>
          </p:nvPr>
        </p:nvSpPr>
        <p:spPr/>
        <p:txBody>
          <a:bodyPr/>
          <a:lstStyle>
            <a:lvl1pPr>
              <a:defRPr/>
            </a:lvl1pPr>
          </a:lstStyle>
          <a:p>
            <a:pPr>
              <a:defRPr/>
            </a:pPr>
            <a:fld id="{439BBDE7-4D60-4E0C-84A9-FCE3443250E1}" type="datetimeFigureOut">
              <a:rPr lang="en-US"/>
              <a:pPr>
                <a:defRPr/>
              </a:pPr>
              <a:t>3/20/2009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9B1FAF-4D09-4719-9CDD-82E51D49F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6" y="79469"/>
            <a:ext cx="7612063" cy="1417639"/>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65174" y="2649072"/>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19637" y="2649072"/>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3"/>
          <p:cNvSpPr>
            <a:spLocks noGrp="1"/>
          </p:cNvSpPr>
          <p:nvPr>
            <p:ph type="dt" sz="half" idx="10"/>
          </p:nvPr>
        </p:nvSpPr>
        <p:spPr/>
        <p:txBody>
          <a:bodyPr/>
          <a:lstStyle>
            <a:lvl1pPr>
              <a:defRPr/>
            </a:lvl1pPr>
          </a:lstStyle>
          <a:p>
            <a:pPr>
              <a:defRPr/>
            </a:pPr>
            <a:fld id="{232B645A-7BD7-472F-95B0-B804C86A34E0}" type="datetimeFigureOut">
              <a:rPr lang="en-US"/>
              <a:pPr>
                <a:defRPr/>
              </a:pPr>
              <a:t>3/20/2009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B48A929-0870-44C1-B563-1A1DFEEC1C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F5B18405-607F-44F7-AB68-5BBD365F9FCA}" type="datetimeFigureOut">
              <a:rPr lang="en-US"/>
              <a:pPr>
                <a:defRPr/>
              </a:pPr>
              <a:t>3/20/2009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8C30CB-DFD0-4A08-8C67-CA46AB12DA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35C5E68-F4DB-4567-BFAE-175602089C3D}" type="datetimeFigureOut">
              <a:rPr lang="en-US"/>
              <a:pPr>
                <a:defRPr/>
              </a:pPr>
              <a:t>3/20/2009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C8DA996-1EB6-4FBF-A2CC-90D859DA2D2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1"/>
            <a:ext cx="3250360" cy="1631951"/>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495802" y="381000"/>
            <a:ext cx="4149725" cy="5886451"/>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608946" y="2084390"/>
            <a:ext cx="3250360" cy="3935412"/>
          </a:xfrm>
        </p:spPr>
        <p:txBody>
          <a:bodyPr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smtClean="0"/>
            </a:lvl1pPr>
          </a:lstStyle>
          <a:p>
            <a:pPr>
              <a:defRPr/>
            </a:pPr>
            <a:fld id="{B6A431B0-166A-4619-856E-286EE6C4A751}" type="datetimeFigureOut">
              <a:rPr lang="en-US"/>
              <a:pPr>
                <a:defRPr/>
              </a:pPr>
              <a:t>3/20/2009</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7" name="Slide Number Placeholder 6"/>
          <p:cNvSpPr>
            <a:spLocks noGrp="1"/>
          </p:cNvSpPr>
          <p:nvPr>
            <p:ph type="sldNum" sz="quarter" idx="12"/>
          </p:nvPr>
        </p:nvSpPr>
        <p:spPr>
          <a:xfrm>
            <a:off x="1966913" y="6356350"/>
            <a:ext cx="533400" cy="365125"/>
          </a:xfrm>
        </p:spPr>
        <p:txBody>
          <a:bodyPr/>
          <a:lstStyle>
            <a:lvl1pPr>
              <a:defRPr smtClean="0">
                <a:solidFill>
                  <a:schemeClr val="tx2"/>
                </a:solidFill>
              </a:defRPr>
            </a:lvl1pPr>
          </a:lstStyle>
          <a:p>
            <a:pPr>
              <a:defRPr/>
            </a:pPr>
            <a:fld id="{8CDBCACA-0FC4-45D7-807D-E5F6AB02CB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lIns="91440" tIns="45720" rIns="91440" bIns="45720" rtlCol="0" anchor="ctr" anchorCtr="0">
            <a:noAutofit/>
          </a:bodyPr>
          <a:lstStyle/>
          <a:p>
            <a:r>
              <a:rPr lang="en-GB" smtClean="0"/>
              <a:t>Click to edit Master title style</a:t>
            </a:r>
            <a:endParaRPr/>
          </a:p>
        </p:txBody>
      </p:sp>
      <p:sp>
        <p:nvSpPr>
          <p:cNvPr id="3" name="Text Placeholder 2"/>
          <p:cNvSpPr>
            <a:spLocks noGrp="1"/>
          </p:cNvSpPr>
          <p:nvPr>
            <p:ph type="body" idx="1"/>
          </p:nvPr>
        </p:nvSpPr>
        <p:spPr>
          <a:xfrm>
            <a:off x="765175" y="2070100"/>
            <a:ext cx="7612063" cy="41830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B45506CF-4BD4-4C6E-AC90-E2CC032A7C88}" type="datetimeFigureOut">
              <a:rPr lang="en-US"/>
              <a:pPr>
                <a:defRPr/>
              </a:pPr>
              <a:t>3/20/2009</a:t>
            </a:fld>
            <a:endParaRPr lang="en-US"/>
          </a:p>
        </p:txBody>
      </p:sp>
      <p:sp>
        <p:nvSpPr>
          <p:cNvPr id="5" name="Footer Placeholder 4"/>
          <p:cNvSpPr>
            <a:spLocks noGrp="1"/>
          </p:cNvSpPr>
          <p:nvPr>
            <p:ph type="ftr" sz="quarter" idx="3"/>
          </p:nvPr>
        </p:nvSpPr>
        <p:spPr>
          <a:xfrm>
            <a:off x="4445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mn-lt"/>
                <a:cs typeface="+mn-cs"/>
              </a:defRPr>
            </a:lvl1pPr>
          </a:lstStyle>
          <a:p>
            <a:pPr>
              <a:defRPr/>
            </a:pPr>
            <a:fld id="{8F175588-9B5D-457C-BDAC-37AA0B1DBC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8" r:id="rId1"/>
    <p:sldLayoutId id="2147483903" r:id="rId2"/>
    <p:sldLayoutId id="2147483909" r:id="rId3"/>
    <p:sldLayoutId id="2147483910" r:id="rId4"/>
    <p:sldLayoutId id="2147483904" r:id="rId5"/>
    <p:sldLayoutId id="2147483905" r:id="rId6"/>
    <p:sldLayoutId id="2147483906" r:id="rId7"/>
    <p:sldLayoutId id="2147483911" r:id="rId8"/>
    <p:sldLayoutId id="2147483912" r:id="rId9"/>
    <p:sldLayoutId id="2147483913" r:id="rId10"/>
    <p:sldLayoutId id="2147483914" r:id="rId11"/>
    <p:sldLayoutId id="2147483907" r:id="rId12"/>
    <p:sldLayoutId id="2147483915" r:id="rId13"/>
  </p:sldLayoutIdLst>
  <p:txStyles>
    <p:titleStyle>
      <a:lvl1pPr algn="ctr" rtl="0" fontAlgn="base">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vl2pPr algn="ctr" rtl="0" fontAlgn="base">
        <a:spcBef>
          <a:spcPct val="0"/>
        </a:spcBef>
        <a:spcAft>
          <a:spcPct val="0"/>
        </a:spcAft>
        <a:defRPr sz="4800">
          <a:solidFill>
            <a:schemeClr val="tx2"/>
          </a:solidFill>
          <a:latin typeface="Book Antiqua" pitchFamily="18" charset="0"/>
        </a:defRPr>
      </a:lvl2pPr>
      <a:lvl3pPr algn="ctr" rtl="0" fontAlgn="base">
        <a:spcBef>
          <a:spcPct val="0"/>
        </a:spcBef>
        <a:spcAft>
          <a:spcPct val="0"/>
        </a:spcAft>
        <a:defRPr sz="4800">
          <a:solidFill>
            <a:schemeClr val="tx2"/>
          </a:solidFill>
          <a:latin typeface="Book Antiqua" pitchFamily="18" charset="0"/>
        </a:defRPr>
      </a:lvl3pPr>
      <a:lvl4pPr algn="ctr" rtl="0" fontAlgn="base">
        <a:spcBef>
          <a:spcPct val="0"/>
        </a:spcBef>
        <a:spcAft>
          <a:spcPct val="0"/>
        </a:spcAft>
        <a:defRPr sz="4800">
          <a:solidFill>
            <a:schemeClr val="tx2"/>
          </a:solidFill>
          <a:latin typeface="Book Antiqua" pitchFamily="18" charset="0"/>
        </a:defRPr>
      </a:lvl4pPr>
      <a:lvl5pPr algn="ctr" rtl="0" fontAlgn="base">
        <a:spcBef>
          <a:spcPct val="0"/>
        </a:spcBef>
        <a:spcAft>
          <a:spcPct val="0"/>
        </a:spcAft>
        <a:defRPr sz="4800">
          <a:solidFill>
            <a:schemeClr val="tx2"/>
          </a:solidFill>
          <a:latin typeface="Book Antiqua" pitchFamily="18" charset="0"/>
        </a:defRPr>
      </a:lvl5pPr>
      <a:lvl6pPr marL="457200" algn="ctr" rtl="0" fontAlgn="base">
        <a:spcBef>
          <a:spcPct val="0"/>
        </a:spcBef>
        <a:spcAft>
          <a:spcPct val="0"/>
        </a:spcAft>
        <a:defRPr sz="4800">
          <a:solidFill>
            <a:schemeClr val="tx2"/>
          </a:solidFill>
          <a:latin typeface="Book Antiqua" pitchFamily="18" charset="0"/>
        </a:defRPr>
      </a:lvl6pPr>
      <a:lvl7pPr marL="914400" algn="ctr" rtl="0" fontAlgn="base">
        <a:spcBef>
          <a:spcPct val="0"/>
        </a:spcBef>
        <a:spcAft>
          <a:spcPct val="0"/>
        </a:spcAft>
        <a:defRPr sz="4800">
          <a:solidFill>
            <a:schemeClr val="tx2"/>
          </a:solidFill>
          <a:latin typeface="Book Antiqua" pitchFamily="18" charset="0"/>
        </a:defRPr>
      </a:lvl7pPr>
      <a:lvl8pPr marL="1371600" algn="ctr" rtl="0" fontAlgn="base">
        <a:spcBef>
          <a:spcPct val="0"/>
        </a:spcBef>
        <a:spcAft>
          <a:spcPct val="0"/>
        </a:spcAft>
        <a:defRPr sz="4800">
          <a:solidFill>
            <a:schemeClr val="tx2"/>
          </a:solidFill>
          <a:latin typeface="Book Antiqua" pitchFamily="18" charset="0"/>
        </a:defRPr>
      </a:lvl8pPr>
      <a:lvl9pPr marL="1828800" algn="ctr" rtl="0" fontAlgn="base">
        <a:spcBef>
          <a:spcPct val="0"/>
        </a:spcBef>
        <a:spcAft>
          <a:spcPct val="0"/>
        </a:spcAft>
        <a:defRPr sz="4800">
          <a:solidFill>
            <a:schemeClr val="tx2"/>
          </a:solidFill>
          <a:latin typeface="Book Antiqua" pitchFamily="18" charset="0"/>
        </a:defRPr>
      </a:lvl9pPr>
    </p:titleStyle>
    <p:bodyStyle>
      <a:lvl1pPr marL="342900" indent="-342900" algn="l" rtl="0" fontAlgn="base">
        <a:spcBef>
          <a:spcPts val="2000"/>
        </a:spcBef>
        <a:spcAft>
          <a:spcPct val="0"/>
        </a:spcAft>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rtl="0" fontAlgn="base">
        <a:spcBef>
          <a:spcPts val="600"/>
        </a:spcBef>
        <a:spcAft>
          <a:spcPct val="0"/>
        </a:spcAft>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rtl="0" fontAlgn="base">
        <a:spcBef>
          <a:spcPts val="600"/>
        </a:spcBef>
        <a:spcAft>
          <a:spcPct val="0"/>
        </a:spcAft>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rtl="0" fontAlgn="base">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rtl="0" fontAlgn="base">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888" y="3775075"/>
            <a:ext cx="7199312" cy="1470025"/>
          </a:xfrm>
        </p:spPr>
        <p:txBody>
          <a:bodyPr/>
          <a:lstStyle/>
          <a:p>
            <a:pPr fontAlgn="auto">
              <a:spcAft>
                <a:spcPts val="0"/>
              </a:spcAft>
              <a:defRPr/>
            </a:pPr>
            <a:r>
              <a:rPr lang="en-US" dirty="0" smtClean="0">
                <a:effectLst/>
                <a:latin typeface="Arial" pitchFamily="34" charset="0"/>
                <a:cs typeface="Arial" pitchFamily="34" charset="0"/>
              </a:rPr>
              <a:t>An elective in </a:t>
            </a:r>
            <a:r>
              <a:rPr lang="en-US" dirty="0" smtClean="0">
                <a:effectLst/>
                <a:latin typeface="Arial" pitchFamily="34" charset="0"/>
                <a:cs typeface="Arial" pitchFamily="34" charset="0"/>
              </a:rPr>
              <a:t>B</a:t>
            </a:r>
            <a:r>
              <a:rPr lang="en-US" dirty="0" smtClean="0">
                <a:effectLst/>
                <a:latin typeface="Arial" pitchFamily="34" charset="0"/>
                <a:cs typeface="Arial" pitchFamily="34" charset="0"/>
              </a:rPr>
              <a:t>otswana</a:t>
            </a:r>
            <a:endParaRPr lang="en-US" dirty="0">
              <a:effectLst/>
              <a:latin typeface="Arial" pitchFamily="34" charset="0"/>
              <a:cs typeface="Arial" pitchFamily="34" charset="0"/>
            </a:endParaRPr>
          </a:p>
        </p:txBody>
      </p:sp>
      <p:sp>
        <p:nvSpPr>
          <p:cNvPr id="3" name="Subtitle 2"/>
          <p:cNvSpPr>
            <a:spLocks noGrp="1"/>
          </p:cNvSpPr>
          <p:nvPr>
            <p:ph type="subTitle" idx="1"/>
          </p:nvPr>
        </p:nvSpPr>
        <p:spPr>
          <a:xfrm>
            <a:off x="496888" y="5500702"/>
            <a:ext cx="7199312" cy="500066"/>
          </a:xfrm>
        </p:spPr>
        <p:txBody>
          <a:bodyPr/>
          <a:lstStyle/>
          <a:p>
            <a:pPr fontAlgn="auto">
              <a:spcAft>
                <a:spcPts val="0"/>
              </a:spcAft>
              <a:defRPr/>
            </a:pPr>
            <a:r>
              <a:rPr lang="en-US" sz="2800" dirty="0" smtClean="0">
                <a:effectLst/>
                <a:latin typeface="Arial" pitchFamily="34" charset="0"/>
                <a:cs typeface="Arial" pitchFamily="34" charset="0"/>
              </a:rPr>
              <a:t>Gregory </a:t>
            </a:r>
            <a:r>
              <a:rPr lang="en-US" sz="2800" dirty="0" err="1" smtClean="0">
                <a:effectLst/>
                <a:latin typeface="Arial" pitchFamily="34" charset="0"/>
                <a:cs typeface="Arial" pitchFamily="34" charset="0"/>
              </a:rPr>
              <a:t>Froome</a:t>
            </a:r>
            <a:endParaRPr lang="en-US" sz="2800" dirty="0">
              <a:effectLst/>
              <a:latin typeface="Arial" pitchFamily="34" charset="0"/>
              <a:cs typeface="Arial" pitchFamily="34" charset="0"/>
            </a:endParaRPr>
          </a:p>
        </p:txBody>
      </p:sp>
      <p:pic>
        <p:nvPicPr>
          <p:cNvPr id="19" name="Picture Placeholder 18" descr="DSC05311.jpg"/>
          <p:cNvPicPr>
            <a:picLocks noGrp="1" noChangeAspect="1"/>
          </p:cNvPicPr>
          <p:nvPr>
            <p:ph type="pic" sz="quarter" idx="12"/>
          </p:nvPr>
        </p:nvPicPr>
        <p:blipFill>
          <a:blip r:embed="rId3"/>
          <a:srcRect l="-7" r="-7"/>
          <a:stretch>
            <a:fillRect/>
          </a:stretch>
        </p:blipFill>
        <p:spPr>
          <a:xfrm rot="504148">
            <a:off x="3779035" y="502557"/>
            <a:ext cx="4823560" cy="3592698"/>
          </a:xfrm>
          <a:ln w="101600"/>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175" y="4919663"/>
            <a:ext cx="7612063" cy="1100137"/>
          </a:xfrm>
        </p:spPr>
        <p:txBody>
          <a:bodyPr/>
          <a:lstStyle/>
          <a:p>
            <a:pPr fontAlgn="auto">
              <a:spcAft>
                <a:spcPts val="0"/>
              </a:spcAft>
              <a:defRPr/>
            </a:pPr>
            <a:r>
              <a:rPr lang="en-US" dirty="0" smtClean="0"/>
              <a:t>Any questions?</a:t>
            </a:r>
            <a:endParaRPr lang="en-US" dirty="0"/>
          </a:p>
        </p:txBody>
      </p:sp>
      <p:pic>
        <p:nvPicPr>
          <p:cNvPr id="8" name="Picture Placeholder 7" descr="DSC07184.JPG"/>
          <p:cNvPicPr>
            <a:picLocks noGrp="1" noChangeAspect="1"/>
          </p:cNvPicPr>
          <p:nvPr>
            <p:ph type="pic" idx="1"/>
          </p:nvPr>
        </p:nvPicPr>
        <p:blipFill>
          <a:blip r:embed="rId2"/>
          <a:stretch>
            <a:fillRect/>
          </a:stretch>
        </p:blipFill>
        <p:spPr>
          <a:xfrm rot="21414040">
            <a:off x="1168626" y="411806"/>
            <a:ext cx="6806749" cy="4554850"/>
          </a:xfrm>
          <a:ln w="101600"/>
        </p:spPr>
      </p:pic>
      <p:sp>
        <p:nvSpPr>
          <p:cNvPr id="6" name="Text Placeholder 5"/>
          <p:cNvSpPr>
            <a:spLocks noGrp="1"/>
          </p:cNvSpPr>
          <p:nvPr>
            <p:ph type="body" sz="half" idx="2"/>
          </p:nvPr>
        </p:nvSpPr>
        <p:spPr>
          <a:xfrm>
            <a:off x="765175" y="6096000"/>
            <a:ext cx="7612063" cy="533400"/>
          </a:xfrm>
        </p:spPr>
        <p:txBody>
          <a:bodyPr/>
          <a:lstStyle/>
          <a:p>
            <a:pPr fontAlgn="auto">
              <a:spcAft>
                <a:spcPts val="0"/>
              </a:spcAft>
              <a:defRPr/>
            </a:pPr>
            <a:r>
              <a:rPr lang="en-US" dirty="0" err="1" smtClean="0"/>
              <a:t>gregory.froome@imperial.ac.uk</a:t>
            </a:r>
            <a:endParaRPr lang="en-US" dirty="0"/>
          </a:p>
        </p:txBody>
      </p:sp>
      <p:sp>
        <p:nvSpPr>
          <p:cNvPr id="5" name="Folded Corner 4"/>
          <p:cNvSpPr/>
          <p:nvPr/>
        </p:nvSpPr>
        <p:spPr>
          <a:xfrm rot="674159">
            <a:off x="272712" y="333339"/>
            <a:ext cx="2015552" cy="1609769"/>
          </a:xfrm>
          <a:prstGeom prst="foldedCorner">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sz="1400" dirty="0">
              <a:solidFill>
                <a:schemeClr val="tx1"/>
              </a:solidFill>
            </a:endParaRPr>
          </a:p>
          <a:p>
            <a:pPr algn="ctr" fontAlgn="auto">
              <a:spcBef>
                <a:spcPts val="0"/>
              </a:spcBef>
              <a:spcAft>
                <a:spcPts val="0"/>
              </a:spcAft>
              <a:defRPr/>
            </a:pPr>
            <a:r>
              <a:rPr lang="en-US" sz="1400" dirty="0">
                <a:solidFill>
                  <a:schemeClr val="tx1"/>
                </a:solidFill>
              </a:rPr>
              <a:t>Oh, and one </a:t>
            </a:r>
          </a:p>
          <a:p>
            <a:pPr algn="ctr" fontAlgn="auto">
              <a:spcBef>
                <a:spcPts val="0"/>
              </a:spcBef>
              <a:spcAft>
                <a:spcPts val="0"/>
              </a:spcAft>
              <a:defRPr/>
            </a:pPr>
            <a:r>
              <a:rPr lang="en-US" sz="1400" dirty="0">
                <a:solidFill>
                  <a:schemeClr val="tx1"/>
                </a:solidFill>
              </a:rPr>
              <a:t>more thing…</a:t>
            </a:r>
          </a:p>
          <a:p>
            <a:pPr algn="ctr" fontAlgn="auto">
              <a:spcBef>
                <a:spcPts val="0"/>
              </a:spcBef>
              <a:spcAft>
                <a:spcPts val="0"/>
              </a:spcAft>
              <a:defRPr/>
            </a:pPr>
            <a:endParaRPr lang="en-US" sz="1400" dirty="0">
              <a:solidFill>
                <a:schemeClr val="tx1"/>
              </a:solidFill>
            </a:endParaRPr>
          </a:p>
          <a:p>
            <a:pPr algn="ctr" fontAlgn="auto">
              <a:spcBef>
                <a:spcPts val="0"/>
              </a:spcBef>
              <a:spcAft>
                <a:spcPts val="0"/>
              </a:spcAft>
              <a:defRPr/>
            </a:pPr>
            <a:r>
              <a:rPr lang="en-US" dirty="0">
                <a:solidFill>
                  <a:schemeClr val="tx1"/>
                </a:solidFill>
              </a:rPr>
              <a:t>KEEP A JOURNAL!</a:t>
            </a:r>
            <a:endParaRPr lang="en-US"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59"/>
          <p:cNvSpPr txBox="1">
            <a:spLocks noChangeArrowheads="1"/>
          </p:cNvSpPr>
          <p:nvPr/>
        </p:nvSpPr>
        <p:spPr bwMode="auto">
          <a:xfrm rot="-5400000">
            <a:off x="3750469" y="5774531"/>
            <a:ext cx="1597025" cy="246063"/>
          </a:xfrm>
          <a:prstGeom prst="rect">
            <a:avLst/>
          </a:prstGeom>
          <a:noFill/>
          <a:ln w="9525">
            <a:noFill/>
            <a:miter lim="800000"/>
            <a:headEnd/>
            <a:tailEnd/>
          </a:ln>
        </p:spPr>
        <p:txBody>
          <a:bodyPr wrap="none">
            <a:spAutoFit/>
          </a:bodyPr>
          <a:lstStyle/>
          <a:p>
            <a:r>
              <a:rPr lang="en-US" sz="1000">
                <a:latin typeface="Book Antiqua" pitchFamily="18" charset="0"/>
              </a:rPr>
              <a:t>www.architectafrica.com</a:t>
            </a:r>
          </a:p>
        </p:txBody>
      </p:sp>
      <p:sp>
        <p:nvSpPr>
          <p:cNvPr id="50" name="Title 49"/>
          <p:cNvSpPr>
            <a:spLocks noGrp="1"/>
          </p:cNvSpPr>
          <p:nvPr>
            <p:ph type="title"/>
          </p:nvPr>
        </p:nvSpPr>
        <p:spPr/>
        <p:txBody>
          <a:bodyPr/>
          <a:lstStyle/>
          <a:p>
            <a:pPr fontAlgn="auto">
              <a:spcAft>
                <a:spcPts val="0"/>
              </a:spcAft>
              <a:defRPr/>
            </a:pPr>
            <a:r>
              <a:rPr lang="en-US" dirty="0" err="1" smtClean="0"/>
              <a:t>Er</a:t>
            </a:r>
            <a:r>
              <a:rPr lang="en-US" dirty="0" smtClean="0"/>
              <a:t>… Botswana?</a:t>
            </a:r>
            <a:endParaRPr lang="en-US" dirty="0"/>
          </a:p>
        </p:txBody>
      </p:sp>
      <p:pic>
        <p:nvPicPr>
          <p:cNvPr id="19459" name="Picture 51" descr="africa-map.gif"/>
          <p:cNvPicPr>
            <a:picLocks noChangeAspect="1"/>
          </p:cNvPicPr>
          <p:nvPr/>
        </p:nvPicPr>
        <p:blipFill>
          <a:blip r:embed="rId3"/>
          <a:srcRect/>
          <a:stretch>
            <a:fillRect/>
          </a:stretch>
        </p:blipFill>
        <p:spPr bwMode="auto">
          <a:xfrm>
            <a:off x="304800" y="2057400"/>
            <a:ext cx="4052888" cy="4483100"/>
          </a:xfrm>
          <a:prstGeom prst="rect">
            <a:avLst/>
          </a:prstGeom>
          <a:noFill/>
          <a:ln w="101600">
            <a:solidFill>
              <a:schemeClr val="bg1"/>
            </a:solidFill>
            <a:miter lim="800000"/>
            <a:headEnd/>
            <a:tailEnd/>
          </a:ln>
        </p:spPr>
      </p:pic>
      <p:pic>
        <p:nvPicPr>
          <p:cNvPr id="55" name="Picture 54" descr="magnifyingglass.gif"/>
          <p:cNvPicPr>
            <a:picLocks noChangeAspect="1"/>
          </p:cNvPicPr>
          <p:nvPr/>
        </p:nvPicPr>
        <p:blipFill>
          <a:blip r:embed="rId4"/>
          <a:srcRect/>
          <a:stretch>
            <a:fillRect/>
          </a:stretch>
        </p:blipFill>
        <p:spPr bwMode="auto">
          <a:xfrm rot="4429793">
            <a:off x="1231900" y="4203700"/>
            <a:ext cx="2016125" cy="2016125"/>
          </a:xfrm>
          <a:prstGeom prst="rect">
            <a:avLst/>
          </a:prstGeom>
          <a:noFill/>
          <a:ln w="9525">
            <a:noFill/>
            <a:miter lim="800000"/>
            <a:headEnd/>
            <a:tailEnd/>
          </a:ln>
        </p:spPr>
      </p:pic>
      <p:sp>
        <p:nvSpPr>
          <p:cNvPr id="56" name="TextBox 55"/>
          <p:cNvSpPr txBox="1">
            <a:spLocks noChangeArrowheads="1"/>
          </p:cNvSpPr>
          <p:nvPr/>
        </p:nvSpPr>
        <p:spPr bwMode="auto">
          <a:xfrm>
            <a:off x="5529263" y="2286000"/>
            <a:ext cx="2776537" cy="1077913"/>
          </a:xfrm>
          <a:prstGeom prst="rect">
            <a:avLst/>
          </a:prstGeom>
          <a:noFill/>
          <a:ln w="9525">
            <a:noFill/>
            <a:miter lim="800000"/>
            <a:headEnd/>
            <a:tailEnd/>
          </a:ln>
        </p:spPr>
        <p:txBody>
          <a:bodyPr wrap="none">
            <a:spAutoFit/>
          </a:bodyPr>
          <a:lstStyle/>
          <a:p>
            <a:r>
              <a:rPr lang="en-US" sz="2400">
                <a:solidFill>
                  <a:schemeClr val="bg1"/>
                </a:solidFill>
                <a:latin typeface="Book Antiqua" pitchFamily="18" charset="0"/>
              </a:rPr>
              <a:t>1.86 million people</a:t>
            </a:r>
          </a:p>
          <a:p>
            <a:endParaRPr lang="en-US" sz="1600">
              <a:solidFill>
                <a:schemeClr val="bg1"/>
              </a:solidFill>
              <a:latin typeface="Book Antiqua" pitchFamily="18" charset="0"/>
            </a:endParaRPr>
          </a:p>
          <a:p>
            <a:r>
              <a:rPr lang="en-US" sz="2400">
                <a:solidFill>
                  <a:schemeClr val="bg1"/>
                </a:solidFill>
                <a:latin typeface="Book Antiqua" pitchFamily="18" charset="0"/>
              </a:rPr>
              <a:t>600,000 km</a:t>
            </a:r>
            <a:r>
              <a:rPr lang="en-US" sz="2400" baseline="30000">
                <a:solidFill>
                  <a:schemeClr val="bg1"/>
                </a:solidFill>
                <a:latin typeface="Book Antiqua" pitchFamily="18" charset="0"/>
              </a:rPr>
              <a:t>2</a:t>
            </a:r>
            <a:endParaRPr lang="en-US" sz="2400">
              <a:solidFill>
                <a:schemeClr val="bg1"/>
              </a:solidFill>
              <a:latin typeface="Book Antiqua" pitchFamily="18" charset="0"/>
            </a:endParaRPr>
          </a:p>
        </p:txBody>
      </p:sp>
      <p:pic>
        <p:nvPicPr>
          <p:cNvPr id="59" name="Picture 58" descr="ams.jpg"/>
          <p:cNvPicPr>
            <a:picLocks noChangeAspect="1"/>
          </p:cNvPicPr>
          <p:nvPr/>
        </p:nvPicPr>
        <p:blipFill>
          <a:blip r:embed="rId5"/>
          <a:srcRect/>
          <a:stretch>
            <a:fillRect/>
          </a:stretch>
        </p:blipFill>
        <p:spPr bwMode="auto">
          <a:xfrm rot="812640">
            <a:off x="6873875" y="3741738"/>
            <a:ext cx="1687513" cy="2689225"/>
          </a:xfrm>
          <a:prstGeom prst="rect">
            <a:avLst/>
          </a:prstGeom>
          <a:noFill/>
          <a:ln w="101600">
            <a:solidFill>
              <a:schemeClr val="bg1"/>
            </a:solidFill>
            <a:miter lim="800000"/>
            <a:headEnd/>
            <a:tailEnd/>
          </a:ln>
        </p:spPr>
      </p:pic>
      <p:grpSp>
        <p:nvGrpSpPr>
          <p:cNvPr id="64" name="Group 63"/>
          <p:cNvGrpSpPr>
            <a:grpSpLocks/>
          </p:cNvGrpSpPr>
          <p:nvPr/>
        </p:nvGrpSpPr>
        <p:grpSpPr bwMode="auto">
          <a:xfrm>
            <a:off x="2174875" y="1773238"/>
            <a:ext cx="2960688" cy="3314700"/>
            <a:chOff x="2175543" y="1773462"/>
            <a:chExt cx="2959244" cy="3314792"/>
          </a:xfrm>
        </p:grpSpPr>
        <p:pic>
          <p:nvPicPr>
            <p:cNvPr id="19467" name="Picture 50" descr="Botswana-map.jpg"/>
            <p:cNvPicPr>
              <a:picLocks noChangeAspect="1"/>
            </p:cNvPicPr>
            <p:nvPr/>
          </p:nvPicPr>
          <p:blipFill>
            <a:blip r:embed="rId6"/>
            <a:srcRect/>
            <a:stretch>
              <a:fillRect/>
            </a:stretch>
          </p:blipFill>
          <p:spPr bwMode="auto">
            <a:xfrm rot="-519995">
              <a:off x="2175543" y="2102343"/>
              <a:ext cx="2779986" cy="2985911"/>
            </a:xfrm>
            <a:prstGeom prst="rect">
              <a:avLst/>
            </a:prstGeom>
            <a:noFill/>
            <a:ln w="101600">
              <a:solidFill>
                <a:schemeClr val="bg1"/>
              </a:solidFill>
              <a:miter lim="800000"/>
              <a:headEnd/>
              <a:tailEnd/>
            </a:ln>
          </p:spPr>
        </p:pic>
        <p:sp>
          <p:nvSpPr>
            <p:cNvPr id="19468" name="TextBox 60"/>
            <p:cNvSpPr txBox="1">
              <a:spLocks noChangeArrowheads="1"/>
            </p:cNvSpPr>
            <p:nvPr/>
          </p:nvSpPr>
          <p:spPr bwMode="auto">
            <a:xfrm rot="4865891">
              <a:off x="4290967" y="2371061"/>
              <a:ext cx="1441420" cy="246221"/>
            </a:xfrm>
            <a:prstGeom prst="rect">
              <a:avLst/>
            </a:prstGeom>
            <a:noFill/>
            <a:ln w="9525">
              <a:noFill/>
              <a:miter lim="800000"/>
              <a:headEnd/>
              <a:tailEnd/>
            </a:ln>
          </p:spPr>
          <p:txBody>
            <a:bodyPr wrap="none">
              <a:spAutoFit/>
            </a:bodyPr>
            <a:lstStyle/>
            <a:p>
              <a:r>
                <a:rPr lang="en-US" sz="1000">
                  <a:latin typeface="Book Antiqua" pitchFamily="18" charset="0"/>
                </a:rPr>
                <a:t>www.map.freegk.com</a:t>
              </a:r>
            </a:p>
          </p:txBody>
        </p:sp>
      </p:grpSp>
      <p:grpSp>
        <p:nvGrpSpPr>
          <p:cNvPr id="66" name="Group 65"/>
          <p:cNvGrpSpPr>
            <a:grpSpLocks/>
          </p:cNvGrpSpPr>
          <p:nvPr/>
        </p:nvGrpSpPr>
        <p:grpSpPr bwMode="auto">
          <a:xfrm>
            <a:off x="5381625" y="3810000"/>
            <a:ext cx="3471863" cy="2801938"/>
            <a:chOff x="5381594" y="3810000"/>
            <a:chExt cx="3471565" cy="2801747"/>
          </a:xfrm>
        </p:grpSpPr>
        <p:pic>
          <p:nvPicPr>
            <p:cNvPr id="19465" name="Picture 57"/>
            <p:cNvPicPr>
              <a:picLocks noChangeAspect="1"/>
            </p:cNvPicPr>
            <p:nvPr/>
          </p:nvPicPr>
          <p:blipFill>
            <a:blip r:embed="rId7"/>
            <a:srcRect/>
            <a:stretch>
              <a:fillRect/>
            </a:stretch>
          </p:blipFill>
          <p:spPr bwMode="auto">
            <a:xfrm>
              <a:off x="5529078" y="3810000"/>
              <a:ext cx="3324081" cy="2498845"/>
            </a:xfrm>
            <a:prstGeom prst="rect">
              <a:avLst/>
            </a:prstGeom>
            <a:noFill/>
            <a:ln w="101600">
              <a:solidFill>
                <a:schemeClr val="bg1"/>
              </a:solidFill>
              <a:miter lim="800000"/>
              <a:headEnd/>
              <a:tailEnd/>
            </a:ln>
          </p:spPr>
        </p:pic>
        <p:sp>
          <p:nvSpPr>
            <p:cNvPr id="19466" name="TextBox 64"/>
            <p:cNvSpPr txBox="1">
              <a:spLocks noChangeArrowheads="1"/>
            </p:cNvSpPr>
            <p:nvPr/>
          </p:nvSpPr>
          <p:spPr bwMode="auto">
            <a:xfrm>
              <a:off x="5381594" y="6365526"/>
              <a:ext cx="963249" cy="246221"/>
            </a:xfrm>
            <a:prstGeom prst="rect">
              <a:avLst/>
            </a:prstGeom>
            <a:noFill/>
            <a:ln w="9525">
              <a:noFill/>
              <a:miter lim="800000"/>
              <a:headEnd/>
              <a:tailEnd/>
            </a:ln>
          </p:spPr>
          <p:txBody>
            <a:bodyPr wrap="none">
              <a:spAutoFit/>
            </a:bodyPr>
            <a:lstStyle/>
            <a:p>
              <a:r>
                <a:rPr lang="en-US" sz="1000">
                  <a:latin typeface="Book Antiqua" pitchFamily="18" charset="0"/>
                </a:rPr>
                <a:t>www.who.int</a:t>
              </a:r>
            </a:p>
          </p:txBody>
        </p:sp>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xEl>
                                              <p:pRg st="0" end="0"/>
                                            </p:txEl>
                                          </p:spTgt>
                                        </p:tgtEl>
                                        <p:attrNameLst>
                                          <p:attrName>style.visibility</p:attrName>
                                        </p:attrNameLst>
                                      </p:cBhvr>
                                      <p:to>
                                        <p:strVal val="visible"/>
                                      </p:to>
                                    </p:set>
                                    <p:animEffect transition="in" filter="fade">
                                      <p:cBhvr>
                                        <p:cTn id="17" dur="500"/>
                                        <p:tgtEl>
                                          <p:spTgt spid="5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xEl>
                                              <p:pRg st="2" end="2"/>
                                            </p:txEl>
                                          </p:spTgt>
                                        </p:tgtEl>
                                        <p:attrNameLst>
                                          <p:attrName>style.visibility</p:attrName>
                                        </p:attrNameLst>
                                      </p:cBhvr>
                                      <p:to>
                                        <p:strVal val="visible"/>
                                      </p:to>
                                    </p:set>
                                    <p:animEffect transition="in" filter="fade">
                                      <p:cBhvr>
                                        <p:cTn id="22" dur="500"/>
                                        <p:tgtEl>
                                          <p:spTgt spid="5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6"/>
                                        </p:tgtEl>
                                      </p:cBhvr>
                                    </p:animEffect>
                                    <p:set>
                                      <p:cBhvr>
                                        <p:cTn id="32" dur="1" fill="hold">
                                          <p:stCondLst>
                                            <p:cond delay="499"/>
                                          </p:stCondLst>
                                        </p:cTn>
                                        <p:tgtEl>
                                          <p:spTgt spid="66"/>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5175" y="79375"/>
            <a:ext cx="7612063" cy="1417638"/>
          </a:xfrm>
        </p:spPr>
        <p:txBody>
          <a:bodyPr/>
          <a:lstStyle/>
          <a:p>
            <a:pPr fontAlgn="auto">
              <a:spcAft>
                <a:spcPts val="0"/>
              </a:spcAft>
              <a:defRPr/>
            </a:pPr>
            <a:r>
              <a:rPr lang="en-US" dirty="0" err="1" smtClean="0"/>
              <a:t>Er</a:t>
            </a:r>
            <a:r>
              <a:rPr lang="en-US" dirty="0" smtClean="0"/>
              <a:t>… Botswana?</a:t>
            </a:r>
            <a:endParaRPr lang="en-US" dirty="0"/>
          </a:p>
        </p:txBody>
      </p:sp>
      <p:pic>
        <p:nvPicPr>
          <p:cNvPr id="21506" name="Picture 6"/>
          <p:cNvPicPr>
            <a:picLocks noChangeAspect="1"/>
          </p:cNvPicPr>
          <p:nvPr/>
        </p:nvPicPr>
        <p:blipFill>
          <a:blip r:embed="rId3"/>
          <a:srcRect/>
          <a:stretch>
            <a:fillRect/>
          </a:stretch>
        </p:blipFill>
        <p:spPr bwMode="auto">
          <a:xfrm>
            <a:off x="1985963" y="1981200"/>
            <a:ext cx="6154737" cy="4608513"/>
          </a:xfrm>
          <a:prstGeom prst="rect">
            <a:avLst/>
          </a:prstGeom>
          <a:noFill/>
          <a:ln w="101600">
            <a:solidFill>
              <a:schemeClr val="bg1"/>
            </a:solidFill>
            <a:miter lim="800000"/>
            <a:headEnd/>
            <a:tailEnd/>
          </a:ln>
        </p:spPr>
      </p:pic>
      <p:sp>
        <p:nvSpPr>
          <p:cNvPr id="21507" name="TextBox 7"/>
          <p:cNvSpPr txBox="1">
            <a:spLocks noChangeArrowheads="1"/>
          </p:cNvSpPr>
          <p:nvPr/>
        </p:nvSpPr>
        <p:spPr bwMode="auto">
          <a:xfrm rot="-5400000">
            <a:off x="-886618" y="4218781"/>
            <a:ext cx="4297362" cy="523875"/>
          </a:xfrm>
          <a:prstGeom prst="rect">
            <a:avLst/>
          </a:prstGeom>
          <a:noFill/>
          <a:ln w="9525">
            <a:noFill/>
            <a:miter lim="800000"/>
            <a:headEnd/>
            <a:tailEnd/>
          </a:ln>
        </p:spPr>
        <p:txBody>
          <a:bodyPr>
            <a:spAutoFit/>
          </a:bodyPr>
          <a:lstStyle/>
          <a:p>
            <a:r>
              <a:rPr lang="en-US" sz="2800">
                <a:solidFill>
                  <a:srgbClr val="FFFFFF"/>
                </a:solidFill>
                <a:latin typeface="Book Antiqua" pitchFamily="18" charset="0"/>
              </a:rPr>
              <a:t>www.medicstravel.co.uk</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381000"/>
            <a:ext cx="3249613" cy="1631950"/>
          </a:xfrm>
        </p:spPr>
        <p:txBody>
          <a:bodyPr/>
          <a:lstStyle/>
          <a:p>
            <a:pPr fontAlgn="auto">
              <a:spcAft>
                <a:spcPts val="0"/>
              </a:spcAft>
              <a:defRPr/>
            </a:pPr>
            <a:r>
              <a:rPr lang="en-US" dirty="0" smtClean="0"/>
              <a:t>Nyangabgwe Hospital A&amp;E</a:t>
            </a:r>
            <a:endParaRPr lang="en-US" dirty="0"/>
          </a:p>
        </p:txBody>
      </p:sp>
      <p:pic>
        <p:nvPicPr>
          <p:cNvPr id="18" name="Picture Placeholder 17" descr="DSC04118.jpg"/>
          <p:cNvPicPr>
            <a:picLocks noGrp="1" noChangeAspect="1"/>
          </p:cNvPicPr>
          <p:nvPr>
            <p:ph type="pic" sz="quarter" idx="14"/>
          </p:nvPr>
        </p:nvPicPr>
        <p:blipFill>
          <a:blip r:embed="rId3"/>
          <a:stretch>
            <a:fillRect/>
          </a:stretch>
        </p:blipFill>
        <p:spPr>
          <a:xfrm rot="307655">
            <a:off x="4082874" y="3241140"/>
            <a:ext cx="4141140" cy="2774563"/>
          </a:xfrm>
          <a:ln w="101600"/>
        </p:spPr>
      </p:pic>
      <p:pic>
        <p:nvPicPr>
          <p:cNvPr id="17" name="Picture Placeholder 16" descr="DSC04108a.jpg"/>
          <p:cNvPicPr>
            <a:picLocks noGrp="1" noChangeAspect="1"/>
          </p:cNvPicPr>
          <p:nvPr>
            <p:ph type="pic" sz="quarter" idx="13"/>
          </p:nvPr>
        </p:nvPicPr>
        <p:blipFill>
          <a:blip r:embed="rId4"/>
          <a:stretch>
            <a:fillRect/>
          </a:stretch>
        </p:blipFill>
        <p:spPr>
          <a:xfrm rot="21414752">
            <a:off x="4623469" y="391439"/>
            <a:ext cx="4141140" cy="2774563"/>
          </a:xfrm>
          <a:ln w="101600"/>
        </p:spPr>
      </p:pic>
      <p:sp>
        <p:nvSpPr>
          <p:cNvPr id="19" name="Text Placeholder 18"/>
          <p:cNvSpPr>
            <a:spLocks noGrp="1"/>
          </p:cNvSpPr>
          <p:nvPr>
            <p:ph type="body" sz="half" idx="2"/>
          </p:nvPr>
        </p:nvSpPr>
        <p:spPr>
          <a:xfrm>
            <a:off x="609600" y="2084388"/>
            <a:ext cx="3249613" cy="4545012"/>
          </a:xfrm>
        </p:spPr>
        <p:txBody>
          <a:bodyPr/>
          <a:lstStyle/>
          <a:p>
            <a:pPr fontAlgn="auto">
              <a:spcAft>
                <a:spcPts val="0"/>
              </a:spcAft>
              <a:defRPr/>
            </a:pPr>
            <a:endParaRPr lang="en-US" dirty="0" smtClean="0"/>
          </a:p>
          <a:p>
            <a:pPr fontAlgn="auto">
              <a:spcAft>
                <a:spcPts val="0"/>
              </a:spcAft>
              <a:defRPr/>
            </a:pPr>
            <a:r>
              <a:rPr lang="en-US" dirty="0" err="1" smtClean="0"/>
              <a:t>Diarrhoea</a:t>
            </a:r>
            <a:r>
              <a:rPr lang="en-US" dirty="0" smtClean="0"/>
              <a:t> &amp; dehydration</a:t>
            </a:r>
          </a:p>
          <a:p>
            <a:pPr fontAlgn="auto">
              <a:spcAft>
                <a:spcPts val="0"/>
              </a:spcAft>
              <a:defRPr/>
            </a:pPr>
            <a:r>
              <a:rPr lang="en-US" dirty="0" smtClean="0"/>
              <a:t>Asthma attack</a:t>
            </a:r>
          </a:p>
          <a:p>
            <a:pPr fontAlgn="auto">
              <a:spcAft>
                <a:spcPts val="0"/>
              </a:spcAft>
              <a:defRPr/>
            </a:pPr>
            <a:r>
              <a:rPr lang="en-US" dirty="0" smtClean="0"/>
              <a:t>Threatened miscarriage</a:t>
            </a:r>
          </a:p>
          <a:p>
            <a:pPr fontAlgn="auto">
              <a:spcAft>
                <a:spcPts val="0"/>
              </a:spcAft>
              <a:defRPr/>
            </a:pPr>
            <a:r>
              <a:rPr lang="en-US" dirty="0" smtClean="0"/>
              <a:t>Hepatic encephalopathy</a:t>
            </a:r>
          </a:p>
          <a:p>
            <a:pPr fontAlgn="auto">
              <a:spcAft>
                <a:spcPts val="0"/>
              </a:spcAft>
              <a:defRPr/>
            </a:pPr>
            <a:r>
              <a:rPr lang="en-US" dirty="0" smtClean="0"/>
              <a:t>TB</a:t>
            </a:r>
          </a:p>
          <a:p>
            <a:pPr fontAlgn="auto">
              <a:spcAft>
                <a:spcPts val="0"/>
              </a:spcAft>
              <a:defRPr/>
            </a:pPr>
            <a:r>
              <a:rPr lang="en-US" dirty="0" smtClean="0"/>
              <a:t>Foreign body in the ear</a:t>
            </a:r>
          </a:p>
          <a:p>
            <a:pPr fontAlgn="auto">
              <a:spcAft>
                <a:spcPts val="0"/>
              </a:spcAft>
              <a:defRPr/>
            </a:pPr>
            <a:r>
              <a:rPr lang="en-US" dirty="0" smtClean="0"/>
              <a:t>Facial laceration</a:t>
            </a:r>
          </a:p>
          <a:p>
            <a:pPr fontAlgn="auto">
              <a:spcAft>
                <a:spcPts val="0"/>
              </a:spcAft>
              <a:defRPr/>
            </a:pPr>
            <a:r>
              <a:rPr lang="en-US" dirty="0" smtClean="0"/>
              <a:t>Head injury</a:t>
            </a:r>
          </a:p>
          <a:p>
            <a:pPr fontAlgn="auto">
              <a:spcAft>
                <a:spcPts val="0"/>
              </a:spcAft>
              <a:defRPr/>
            </a:pPr>
            <a:r>
              <a:rPr lang="en-US" dirty="0" smtClean="0"/>
              <a:t>Snake bite</a:t>
            </a:r>
          </a:p>
          <a:p>
            <a:pPr fontAlgn="auto">
              <a:spcAft>
                <a:spcPts val="0"/>
              </a:spcAft>
              <a:defRPr/>
            </a:pPr>
            <a:r>
              <a:rPr lang="en-US" dirty="0" smtClean="0"/>
              <a:t>Pneumonia</a:t>
            </a:r>
          </a:p>
          <a:p>
            <a:pPr fontAlgn="auto">
              <a:spcAft>
                <a:spcPts val="0"/>
              </a:spcAft>
              <a:defRPr/>
            </a:pPr>
            <a:r>
              <a:rPr lang="en-US" dirty="0" smtClean="0"/>
              <a:t>Fractured bones</a:t>
            </a:r>
          </a:p>
          <a:p>
            <a:pPr fontAlgn="auto">
              <a:spcAft>
                <a:spcPts val="0"/>
              </a:spcAft>
              <a:defRPr/>
            </a:pPr>
            <a:r>
              <a:rPr lang="en-US" dirty="0" smtClean="0"/>
              <a:t>Scalds &amp; burns</a:t>
            </a:r>
          </a:p>
          <a:p>
            <a:pPr fontAlgn="auto">
              <a:spcAft>
                <a:spcPts val="0"/>
              </a:spcAft>
              <a:defRPr/>
            </a:pPr>
            <a:r>
              <a:rPr lang="en-US" dirty="0" smtClean="0"/>
              <a:t>Jaundice</a:t>
            </a:r>
          </a:p>
          <a:p>
            <a:pPr fontAlgn="auto">
              <a:spcAft>
                <a:spcPts val="0"/>
              </a:spcAft>
              <a:defRPr/>
            </a:pPr>
            <a:r>
              <a:rPr lang="en-US" dirty="0" smtClean="0"/>
              <a:t>Ectopic pregnancy</a:t>
            </a:r>
          </a:p>
          <a:p>
            <a:pPr fontAlgn="auto">
              <a:spcAft>
                <a:spcPts val="0"/>
              </a:spcAft>
              <a:defRPr/>
            </a:pPr>
            <a:r>
              <a:rPr lang="en-US" dirty="0" smtClean="0"/>
              <a:t>BID</a:t>
            </a:r>
          </a:p>
          <a:p>
            <a:pPr fontAlgn="auto">
              <a:spcAft>
                <a:spcPts val="0"/>
              </a:spcAft>
              <a:defRPr/>
            </a:pPr>
            <a:endParaRPr lang="en-US" dirty="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4" descr="AIDSRibbon.gif"/>
          <p:cNvPicPr>
            <a:picLocks noChangeAspect="1"/>
          </p:cNvPicPr>
          <p:nvPr/>
        </p:nvPicPr>
        <p:blipFill>
          <a:blip r:embed="rId3"/>
          <a:srcRect/>
          <a:stretch>
            <a:fillRect/>
          </a:stretch>
        </p:blipFill>
        <p:spPr bwMode="auto">
          <a:xfrm>
            <a:off x="6643688" y="2209800"/>
            <a:ext cx="2155825" cy="4419600"/>
          </a:xfrm>
          <a:prstGeom prst="rect">
            <a:avLst/>
          </a:prstGeom>
          <a:noFill/>
          <a:ln w="9525">
            <a:noFill/>
            <a:miter lim="800000"/>
            <a:headEnd/>
            <a:tailEnd/>
          </a:ln>
        </p:spPr>
      </p:pic>
      <p:sp>
        <p:nvSpPr>
          <p:cNvPr id="16" name="Title 15"/>
          <p:cNvSpPr>
            <a:spLocks noGrp="1"/>
          </p:cNvSpPr>
          <p:nvPr>
            <p:ph type="ctrTitle"/>
          </p:nvPr>
        </p:nvSpPr>
        <p:spPr>
          <a:xfrm>
            <a:off x="496888" y="3775075"/>
            <a:ext cx="7199312" cy="1470025"/>
          </a:xfrm>
        </p:spPr>
        <p:txBody>
          <a:bodyPr/>
          <a:lstStyle/>
          <a:p>
            <a:pPr fontAlgn="auto">
              <a:spcAft>
                <a:spcPts val="0"/>
              </a:spcAft>
              <a:defRPr/>
            </a:pPr>
            <a:endParaRPr lang="en-US" dirty="0"/>
          </a:p>
        </p:txBody>
      </p:sp>
      <p:sp>
        <p:nvSpPr>
          <p:cNvPr id="17" name="Subtitle 16"/>
          <p:cNvSpPr>
            <a:spLocks noGrp="1"/>
          </p:cNvSpPr>
          <p:nvPr>
            <p:ph type="subTitle" idx="1"/>
          </p:nvPr>
        </p:nvSpPr>
        <p:spPr/>
        <p:txBody>
          <a:bodyPr/>
          <a:lstStyle/>
          <a:p>
            <a:pPr fontAlgn="auto">
              <a:spcAft>
                <a:spcPts val="0"/>
              </a:spcAft>
              <a:defRPr/>
            </a:pPr>
            <a:endParaRPr lang="en-US" dirty="0"/>
          </a:p>
        </p:txBody>
      </p:sp>
      <p:pic>
        <p:nvPicPr>
          <p:cNvPr id="19" name="Picture Placeholder 18" descr="aidsbotswana2.jpg"/>
          <p:cNvPicPr>
            <a:picLocks noGrp="1" noChangeAspect="1"/>
          </p:cNvPicPr>
          <p:nvPr>
            <p:ph type="pic" sz="quarter" idx="12"/>
          </p:nvPr>
        </p:nvPicPr>
        <p:blipFill>
          <a:blip r:embed="rId4"/>
          <a:srcRect/>
          <a:stretch>
            <a:fillRect/>
          </a:stretch>
        </p:blipFill>
        <p:spPr>
          <a:xfrm rot="21420925">
            <a:off x="496891" y="447474"/>
            <a:ext cx="3626479" cy="3085401"/>
          </a:xfrm>
          <a:ln w="101600"/>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5175" y="4267200"/>
            <a:ext cx="7612063" cy="1100138"/>
          </a:xfrm>
        </p:spPr>
        <p:txBody>
          <a:bodyPr/>
          <a:lstStyle/>
          <a:p>
            <a:pPr fontAlgn="auto">
              <a:spcAft>
                <a:spcPts val="0"/>
              </a:spcAft>
              <a:defRPr/>
            </a:pPr>
            <a:r>
              <a:rPr lang="en-US" dirty="0" smtClean="0"/>
              <a:t>Jubilee Psychiatry Clinic</a:t>
            </a:r>
            <a:endParaRPr lang="en-US" dirty="0"/>
          </a:p>
        </p:txBody>
      </p:sp>
      <p:pic>
        <p:nvPicPr>
          <p:cNvPr id="9" name="Picture Placeholder 8" descr="DSC05512.jpg"/>
          <p:cNvPicPr>
            <a:picLocks noGrp="1" noChangeAspect="1"/>
          </p:cNvPicPr>
          <p:nvPr>
            <p:ph type="pic" idx="1"/>
          </p:nvPr>
        </p:nvPicPr>
        <p:blipFill>
          <a:blip r:embed="rId3"/>
          <a:stretch>
            <a:fillRect/>
          </a:stretch>
        </p:blipFill>
        <p:spPr>
          <a:xfrm rot="21414040">
            <a:off x="1812779" y="450466"/>
            <a:ext cx="5419001" cy="3626215"/>
          </a:xfrm>
          <a:ln w="101600"/>
        </p:spPr>
      </p:pic>
      <p:sp>
        <p:nvSpPr>
          <p:cNvPr id="8" name="Text Placeholder 7"/>
          <p:cNvSpPr>
            <a:spLocks noGrp="1"/>
          </p:cNvSpPr>
          <p:nvPr>
            <p:ph type="body" sz="half" idx="2"/>
          </p:nvPr>
        </p:nvSpPr>
        <p:spPr>
          <a:xfrm>
            <a:off x="765175" y="5443538"/>
            <a:ext cx="7612063" cy="804862"/>
          </a:xfrm>
        </p:spPr>
        <p:txBody>
          <a:bodyPr/>
          <a:lstStyle/>
          <a:p>
            <a:pPr fontAlgn="auto">
              <a:spcAft>
                <a:spcPts val="0"/>
              </a:spcAft>
              <a:defRPr/>
            </a:pPr>
            <a:endParaRPr lang="en-US"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8" descr="kids 6.jpg"/>
          <p:cNvPicPr>
            <a:picLocks noChangeAspect="1"/>
          </p:cNvPicPr>
          <p:nvPr/>
        </p:nvPicPr>
        <p:blipFill>
          <a:blip r:embed="rId3"/>
          <a:srcRect/>
          <a:stretch>
            <a:fillRect/>
          </a:stretch>
        </p:blipFill>
        <p:spPr bwMode="auto">
          <a:xfrm rot="-247003">
            <a:off x="3170238" y="4017963"/>
            <a:ext cx="3752850" cy="2514600"/>
          </a:xfrm>
          <a:prstGeom prst="rect">
            <a:avLst/>
          </a:prstGeom>
          <a:noFill/>
          <a:ln w="101600">
            <a:solidFill>
              <a:schemeClr val="bg1"/>
            </a:solidFill>
            <a:miter lim="800000"/>
            <a:headEnd/>
            <a:tailEnd/>
          </a:ln>
        </p:spPr>
      </p:pic>
      <p:pic>
        <p:nvPicPr>
          <p:cNvPr id="29698" name="Picture 6" descr=" kids 4.jpg"/>
          <p:cNvPicPr>
            <a:picLocks noChangeAspect="1"/>
          </p:cNvPicPr>
          <p:nvPr/>
        </p:nvPicPr>
        <p:blipFill>
          <a:blip r:embed="rId4"/>
          <a:srcRect/>
          <a:stretch>
            <a:fillRect/>
          </a:stretch>
        </p:blipFill>
        <p:spPr bwMode="auto">
          <a:xfrm rot="676725">
            <a:off x="5229225" y="1898650"/>
            <a:ext cx="3273425" cy="2193925"/>
          </a:xfrm>
          <a:prstGeom prst="rect">
            <a:avLst/>
          </a:prstGeom>
          <a:noFill/>
          <a:ln w="101600">
            <a:solidFill>
              <a:schemeClr val="bg1"/>
            </a:solidFill>
            <a:miter lim="800000"/>
            <a:headEnd/>
            <a:tailEnd/>
          </a:ln>
        </p:spPr>
      </p:pic>
      <p:pic>
        <p:nvPicPr>
          <p:cNvPr id="29699" name="Picture 3" descr=" kids 2.jpg"/>
          <p:cNvPicPr>
            <a:picLocks noChangeAspect="1"/>
          </p:cNvPicPr>
          <p:nvPr/>
        </p:nvPicPr>
        <p:blipFill>
          <a:blip r:embed="rId5"/>
          <a:srcRect/>
          <a:stretch>
            <a:fillRect/>
          </a:stretch>
        </p:blipFill>
        <p:spPr bwMode="auto">
          <a:xfrm rot="-2963060">
            <a:off x="2243137" y="2528888"/>
            <a:ext cx="3495675" cy="2343150"/>
          </a:xfrm>
          <a:prstGeom prst="rect">
            <a:avLst/>
          </a:prstGeom>
          <a:noFill/>
          <a:ln w="101600">
            <a:solidFill>
              <a:schemeClr val="bg1"/>
            </a:solidFill>
            <a:miter lim="800000"/>
            <a:headEnd/>
            <a:tailEnd/>
          </a:ln>
        </p:spPr>
      </p:pic>
      <p:sp>
        <p:nvSpPr>
          <p:cNvPr id="5" name="Title 4"/>
          <p:cNvSpPr>
            <a:spLocks noGrp="1"/>
          </p:cNvSpPr>
          <p:nvPr>
            <p:ph type="title"/>
          </p:nvPr>
        </p:nvSpPr>
        <p:spPr/>
        <p:txBody>
          <a:bodyPr/>
          <a:lstStyle/>
          <a:p>
            <a:pPr fontAlgn="auto">
              <a:spcAft>
                <a:spcPts val="0"/>
              </a:spcAft>
              <a:defRPr/>
            </a:pPr>
            <a:r>
              <a:rPr lang="en-US" dirty="0" smtClean="0"/>
              <a:t>SOS Children’s Village</a:t>
            </a:r>
            <a:endParaRPr lang="en-US" dirty="0"/>
          </a:p>
        </p:txBody>
      </p:sp>
      <p:pic>
        <p:nvPicPr>
          <p:cNvPr id="29701" name="Picture 2" descr="kids 1.jpg"/>
          <p:cNvPicPr>
            <a:picLocks noChangeAspect="1"/>
          </p:cNvPicPr>
          <p:nvPr/>
        </p:nvPicPr>
        <p:blipFill>
          <a:blip r:embed="rId6"/>
          <a:srcRect/>
          <a:stretch>
            <a:fillRect/>
          </a:stretch>
        </p:blipFill>
        <p:spPr bwMode="auto">
          <a:xfrm rot="-841712">
            <a:off x="615950" y="1770063"/>
            <a:ext cx="2478088" cy="3698875"/>
          </a:xfrm>
          <a:prstGeom prst="rect">
            <a:avLst/>
          </a:prstGeom>
          <a:noFill/>
          <a:ln w="101600">
            <a:solidFill>
              <a:schemeClr val="bg1"/>
            </a:solidFill>
            <a:miter lim="800000"/>
            <a:headEnd/>
            <a:tailEnd/>
          </a:ln>
        </p:spPr>
      </p:pic>
      <p:pic>
        <p:nvPicPr>
          <p:cNvPr id="29702" name="Picture 7" descr="kids 5.jpg"/>
          <p:cNvPicPr>
            <a:picLocks noChangeAspect="1"/>
          </p:cNvPicPr>
          <p:nvPr/>
        </p:nvPicPr>
        <p:blipFill>
          <a:blip r:embed="rId7"/>
          <a:srcRect/>
          <a:stretch>
            <a:fillRect/>
          </a:stretch>
        </p:blipFill>
        <p:spPr bwMode="auto">
          <a:xfrm rot="1102446">
            <a:off x="6843713" y="3867150"/>
            <a:ext cx="1744662" cy="2605088"/>
          </a:xfrm>
          <a:prstGeom prst="rect">
            <a:avLst/>
          </a:prstGeom>
          <a:noFill/>
          <a:ln w="101600">
            <a:solidFill>
              <a:schemeClr val="bg1"/>
            </a:solidFill>
            <a:miter lim="800000"/>
            <a:headEnd/>
            <a:tailEnd/>
          </a:ln>
        </p:spPr>
      </p:pic>
      <p:pic>
        <p:nvPicPr>
          <p:cNvPr id="29703" name="Picture 5" descr="kids 3.jpg"/>
          <p:cNvPicPr>
            <a:picLocks noChangeAspect="1"/>
          </p:cNvPicPr>
          <p:nvPr/>
        </p:nvPicPr>
        <p:blipFill>
          <a:blip r:embed="rId8"/>
          <a:srcRect/>
          <a:stretch>
            <a:fillRect/>
          </a:stretch>
        </p:blipFill>
        <p:spPr bwMode="auto">
          <a:xfrm>
            <a:off x="544513" y="5054600"/>
            <a:ext cx="2349500" cy="1574800"/>
          </a:xfrm>
          <a:prstGeom prst="rect">
            <a:avLst/>
          </a:prstGeom>
          <a:noFill/>
          <a:ln w="101600">
            <a:solidFill>
              <a:schemeClr val="bg1"/>
            </a:solid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381000"/>
            <a:ext cx="3249613" cy="2362200"/>
          </a:xfrm>
          <a:effectLst>
            <a:outerShdw blurRad="50800" dist="38100" dir="13500000" algn="tl" rotWithShape="0">
              <a:schemeClr val="tx1">
                <a:alpha val="43000"/>
              </a:schemeClr>
            </a:outerShdw>
          </a:effectLst>
        </p:spPr>
        <p:txBody>
          <a:bodyPr/>
          <a:lstStyle/>
          <a:p>
            <a:pPr fontAlgn="auto">
              <a:spcAft>
                <a:spcPts val="0"/>
              </a:spcAft>
              <a:defRPr/>
            </a:pPr>
            <a:r>
              <a:rPr lang="en-US" sz="4400" b="1" dirty="0" smtClean="0"/>
              <a:t>The Big </a:t>
            </a:r>
            <a:br>
              <a:rPr lang="en-US" sz="4400" b="1" dirty="0" smtClean="0"/>
            </a:br>
            <a:r>
              <a:rPr lang="en-US" sz="6000" b="1" dirty="0" smtClean="0"/>
              <a:t>4x4</a:t>
            </a:r>
            <a:r>
              <a:rPr lang="en-US" sz="4400" b="1" dirty="0" smtClean="0"/>
              <a:t/>
            </a:r>
            <a:br>
              <a:rPr lang="en-US" sz="4400" b="1" dirty="0" smtClean="0"/>
            </a:br>
            <a:r>
              <a:rPr lang="en-US" sz="4400" b="1" dirty="0" smtClean="0"/>
              <a:t>Adventure</a:t>
            </a:r>
            <a:endParaRPr lang="en-US" sz="4400" b="1" dirty="0"/>
          </a:p>
        </p:txBody>
      </p:sp>
      <p:pic>
        <p:nvPicPr>
          <p:cNvPr id="15" name="Picture Placeholder 14" descr="4x4 2.jpg"/>
          <p:cNvPicPr>
            <a:picLocks noGrp="1" noChangeAspect="1"/>
          </p:cNvPicPr>
          <p:nvPr>
            <p:ph type="pic" sz="quarter" idx="14"/>
          </p:nvPr>
        </p:nvPicPr>
        <p:blipFill>
          <a:blip r:embed="rId3"/>
          <a:stretch>
            <a:fillRect/>
          </a:stretch>
        </p:blipFill>
        <p:spPr>
          <a:xfrm rot="307655">
            <a:off x="4387674" y="3282998"/>
            <a:ext cx="4141140" cy="2769962"/>
          </a:xfrm>
          <a:ln w="101600"/>
        </p:spPr>
      </p:pic>
      <p:pic>
        <p:nvPicPr>
          <p:cNvPr id="14" name="Picture Placeholder 13" descr="4x4 1.jpg"/>
          <p:cNvPicPr>
            <a:picLocks noGrp="1" noChangeAspect="1"/>
          </p:cNvPicPr>
          <p:nvPr>
            <p:ph type="pic" sz="quarter" idx="13"/>
          </p:nvPr>
        </p:nvPicPr>
        <p:blipFill>
          <a:blip r:embed="rId4"/>
          <a:stretch>
            <a:fillRect/>
          </a:stretch>
        </p:blipFill>
        <p:spPr>
          <a:xfrm rot="21414752">
            <a:off x="4623469" y="402942"/>
            <a:ext cx="4141140" cy="2751557"/>
          </a:xfrm>
          <a:ln w="101600"/>
        </p:spPr>
      </p:pic>
      <p:pic>
        <p:nvPicPr>
          <p:cNvPr id="17" name="Picture 16" descr="botswana-map.gif"/>
          <p:cNvPicPr>
            <a:picLocks noChangeAspect="1"/>
          </p:cNvPicPr>
          <p:nvPr/>
        </p:nvPicPr>
        <p:blipFill>
          <a:blip r:embed="rId5"/>
          <a:srcRect/>
          <a:stretch>
            <a:fillRect/>
          </a:stretch>
        </p:blipFill>
        <p:spPr bwMode="auto">
          <a:xfrm>
            <a:off x="215900" y="4191000"/>
            <a:ext cx="4203700" cy="2501900"/>
          </a:xfrm>
          <a:prstGeom prst="rect">
            <a:avLst/>
          </a:prstGeom>
          <a:noFill/>
          <a:ln w="101600">
            <a:solidFill>
              <a:schemeClr val="bg1"/>
            </a:solidFill>
            <a:miter lim="800000"/>
            <a:headEnd/>
            <a:tailEnd/>
          </a:ln>
        </p:spPr>
      </p:pic>
      <p:sp>
        <p:nvSpPr>
          <p:cNvPr id="22" name="Freeform 21"/>
          <p:cNvSpPr/>
          <p:nvPr/>
        </p:nvSpPr>
        <p:spPr>
          <a:xfrm>
            <a:off x="2184400" y="4610100"/>
            <a:ext cx="1085850" cy="1600200"/>
          </a:xfrm>
          <a:custGeom>
            <a:avLst/>
            <a:gdLst>
              <a:gd name="connsiteX0" fmla="*/ 1085850 w 1085850"/>
              <a:gd name="connsiteY0" fmla="*/ 1600200 h 1600200"/>
              <a:gd name="connsiteX1" fmla="*/ 850900 w 1085850"/>
              <a:gd name="connsiteY1" fmla="*/ 1422400 h 1600200"/>
              <a:gd name="connsiteX2" fmla="*/ 666750 w 1085850"/>
              <a:gd name="connsiteY2" fmla="*/ 1352550 h 1600200"/>
              <a:gd name="connsiteX3" fmla="*/ 527050 w 1085850"/>
              <a:gd name="connsiteY3" fmla="*/ 1143000 h 1600200"/>
              <a:gd name="connsiteX4" fmla="*/ 0 w 1085850"/>
              <a:gd name="connsiteY4" fmla="*/ 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850" h="1600200">
                <a:moveTo>
                  <a:pt x="1085850" y="1600200"/>
                </a:moveTo>
                <a:cubicBezTo>
                  <a:pt x="1003300" y="1531937"/>
                  <a:pt x="920750" y="1463675"/>
                  <a:pt x="850900" y="1422400"/>
                </a:cubicBezTo>
                <a:cubicBezTo>
                  <a:pt x="781050" y="1381125"/>
                  <a:pt x="720725" y="1399117"/>
                  <a:pt x="666750" y="1352550"/>
                </a:cubicBezTo>
                <a:cubicBezTo>
                  <a:pt x="612775" y="1305983"/>
                  <a:pt x="638175" y="1368425"/>
                  <a:pt x="527050" y="1143000"/>
                </a:cubicBezTo>
                <a:cubicBezTo>
                  <a:pt x="415925" y="917575"/>
                  <a:pt x="0" y="0"/>
                  <a:pt x="0" y="0"/>
                </a:cubicBez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3" name="Freeform 22"/>
          <p:cNvSpPr/>
          <p:nvPr/>
        </p:nvSpPr>
        <p:spPr>
          <a:xfrm>
            <a:off x="1339850" y="4521200"/>
            <a:ext cx="736600" cy="1066800"/>
          </a:xfrm>
          <a:custGeom>
            <a:avLst/>
            <a:gdLst>
              <a:gd name="connsiteX0" fmla="*/ 736600 w 736600"/>
              <a:gd name="connsiteY0" fmla="*/ 19050 h 1066800"/>
              <a:gd name="connsiteX1" fmla="*/ 635000 w 736600"/>
              <a:gd name="connsiteY1" fmla="*/ 19050 h 1066800"/>
              <a:gd name="connsiteX2" fmla="*/ 558800 w 736600"/>
              <a:gd name="connsiteY2" fmla="*/ 133350 h 1066800"/>
              <a:gd name="connsiteX3" fmla="*/ 285750 w 736600"/>
              <a:gd name="connsiteY3" fmla="*/ 273050 h 1066800"/>
              <a:gd name="connsiteX4" fmla="*/ 228600 w 736600"/>
              <a:gd name="connsiteY4" fmla="*/ 552450 h 1066800"/>
              <a:gd name="connsiteX5" fmla="*/ 177800 w 736600"/>
              <a:gd name="connsiteY5" fmla="*/ 609600 h 1066800"/>
              <a:gd name="connsiteX6" fmla="*/ 184150 w 736600"/>
              <a:gd name="connsiteY6" fmla="*/ 736600 h 1066800"/>
              <a:gd name="connsiteX7" fmla="*/ 158750 w 736600"/>
              <a:gd name="connsiteY7" fmla="*/ 844550 h 1066800"/>
              <a:gd name="connsiteX8" fmla="*/ 0 w 736600"/>
              <a:gd name="connsiteY8" fmla="*/ 1066800 h 1066800"/>
              <a:gd name="connsiteX9" fmla="*/ 0 w 736600"/>
              <a:gd name="connsiteY9"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6600" h="1066800">
                <a:moveTo>
                  <a:pt x="736600" y="19050"/>
                </a:moveTo>
                <a:cubicBezTo>
                  <a:pt x="700616" y="9525"/>
                  <a:pt x="664633" y="0"/>
                  <a:pt x="635000" y="19050"/>
                </a:cubicBezTo>
                <a:cubicBezTo>
                  <a:pt x="605367" y="38100"/>
                  <a:pt x="617008" y="91017"/>
                  <a:pt x="558800" y="133350"/>
                </a:cubicBezTo>
                <a:cubicBezTo>
                  <a:pt x="500592" y="175683"/>
                  <a:pt x="340783" y="203200"/>
                  <a:pt x="285750" y="273050"/>
                </a:cubicBezTo>
                <a:cubicBezTo>
                  <a:pt x="230717" y="342900"/>
                  <a:pt x="246592" y="496358"/>
                  <a:pt x="228600" y="552450"/>
                </a:cubicBezTo>
                <a:cubicBezTo>
                  <a:pt x="210608" y="608542"/>
                  <a:pt x="185208" y="578908"/>
                  <a:pt x="177800" y="609600"/>
                </a:cubicBezTo>
                <a:cubicBezTo>
                  <a:pt x="170392" y="640292"/>
                  <a:pt x="187325" y="697442"/>
                  <a:pt x="184150" y="736600"/>
                </a:cubicBezTo>
                <a:cubicBezTo>
                  <a:pt x="180975" y="775758"/>
                  <a:pt x="189442" y="789517"/>
                  <a:pt x="158750" y="844550"/>
                </a:cubicBezTo>
                <a:cubicBezTo>
                  <a:pt x="128058" y="899583"/>
                  <a:pt x="0" y="1066800"/>
                  <a:pt x="0" y="1066800"/>
                </a:cubicBezTo>
                <a:lnTo>
                  <a:pt x="0" y="1066800"/>
                </a:lnTo>
              </a:path>
            </a:pathLst>
          </a:custGeom>
          <a:ln>
            <a:solidFill>
              <a:schemeClr val="accent3"/>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solidFill>
                <a:srgbClr val="FF0000"/>
              </a:solidFill>
            </a:endParaRPr>
          </a:p>
        </p:txBody>
      </p:sp>
      <p:pic>
        <p:nvPicPr>
          <p:cNvPr id="24" name="Picture Placeholder 13" descr="4x4 1.jpg"/>
          <p:cNvPicPr>
            <a:picLocks noChangeAspect="1"/>
          </p:cNvPicPr>
          <p:nvPr/>
        </p:nvPicPr>
        <p:blipFill>
          <a:blip r:embed="rId6"/>
          <a:stretch>
            <a:fillRect/>
          </a:stretch>
        </p:blipFill>
        <p:spPr>
          <a:xfrm rot="21414752">
            <a:off x="4627629" y="397918"/>
            <a:ext cx="4140000" cy="2769200"/>
          </a:xfrm>
          <a:prstGeom prst="rect">
            <a:avLst/>
          </a:prstGeom>
          <a:solidFill>
            <a:srgbClr val="FFFFFF">
              <a:shade val="85000"/>
            </a:srgbClr>
          </a:solidFill>
          <a:ln w="1016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pic>
        <p:nvPicPr>
          <p:cNvPr id="25" name="Picture Placeholder 14" descr="4x4 2.jpg"/>
          <p:cNvPicPr>
            <a:picLocks noChangeAspect="1"/>
          </p:cNvPicPr>
          <p:nvPr/>
        </p:nvPicPr>
        <p:blipFill>
          <a:blip r:embed="rId7"/>
          <a:stretch>
            <a:fillRect/>
          </a:stretch>
        </p:blipFill>
        <p:spPr>
          <a:xfrm rot="307655">
            <a:off x="4382695" y="3303713"/>
            <a:ext cx="4141139" cy="2769962"/>
          </a:xfrm>
          <a:prstGeom prst="rect">
            <a:avLst/>
          </a:prstGeom>
          <a:solidFill>
            <a:srgbClr val="FFFFFF">
              <a:shade val="85000"/>
            </a:srgbClr>
          </a:solidFill>
          <a:ln w="1016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pic>
        <p:nvPicPr>
          <p:cNvPr id="26" name="Picture Placeholder 13" descr="4x4 1.jpg"/>
          <p:cNvPicPr>
            <a:picLocks noChangeAspect="1"/>
          </p:cNvPicPr>
          <p:nvPr/>
        </p:nvPicPr>
        <p:blipFill>
          <a:blip r:embed="rId8"/>
          <a:stretch>
            <a:fillRect/>
          </a:stretch>
        </p:blipFill>
        <p:spPr>
          <a:xfrm rot="21414752">
            <a:off x="4650425" y="413913"/>
            <a:ext cx="4126291" cy="2769200"/>
          </a:xfrm>
          <a:prstGeom prst="rect">
            <a:avLst/>
          </a:prstGeom>
          <a:solidFill>
            <a:srgbClr val="FFFFFF">
              <a:shade val="85000"/>
            </a:srgbClr>
          </a:solidFill>
          <a:ln w="1016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pic>
        <p:nvPicPr>
          <p:cNvPr id="27" name="Picture Placeholder 14" descr="4x4 2.jpg"/>
          <p:cNvPicPr>
            <a:picLocks noChangeAspect="1"/>
          </p:cNvPicPr>
          <p:nvPr/>
        </p:nvPicPr>
        <p:blipFill>
          <a:blip r:embed="rId9"/>
          <a:stretch>
            <a:fillRect/>
          </a:stretch>
        </p:blipFill>
        <p:spPr>
          <a:xfrm rot="307655">
            <a:off x="4382695" y="3326719"/>
            <a:ext cx="4141139" cy="2723949"/>
          </a:xfrm>
          <a:prstGeom prst="rect">
            <a:avLst/>
          </a:prstGeom>
          <a:solidFill>
            <a:srgbClr val="FFFFFF">
              <a:shade val="85000"/>
            </a:srgbClr>
          </a:solidFill>
          <a:ln w="1016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pic>
        <p:nvPicPr>
          <p:cNvPr id="28" name="Picture Placeholder 13" descr="4x4 1.jpg"/>
          <p:cNvPicPr>
            <a:picLocks noChangeAspect="1"/>
          </p:cNvPicPr>
          <p:nvPr/>
        </p:nvPicPr>
        <p:blipFill>
          <a:blip r:embed="rId10"/>
          <a:stretch>
            <a:fillRect/>
          </a:stretch>
        </p:blipFill>
        <p:spPr>
          <a:xfrm rot="21414752">
            <a:off x="4719879" y="405864"/>
            <a:ext cx="3991173" cy="2769200"/>
          </a:xfrm>
          <a:prstGeom prst="rect">
            <a:avLst/>
          </a:prstGeom>
          <a:solidFill>
            <a:srgbClr val="FFFFFF">
              <a:shade val="85000"/>
            </a:srgbClr>
          </a:solidFill>
          <a:ln w="1016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pic>
        <p:nvPicPr>
          <p:cNvPr id="29" name="Picture Placeholder 14" descr="4x4 2.jpg"/>
          <p:cNvPicPr>
            <a:picLocks noChangeAspect="1"/>
          </p:cNvPicPr>
          <p:nvPr/>
        </p:nvPicPr>
        <p:blipFill>
          <a:blip r:embed="rId11"/>
          <a:stretch>
            <a:fillRect/>
          </a:stretch>
        </p:blipFill>
        <p:spPr>
          <a:xfrm rot="307655">
            <a:off x="4457097" y="3320795"/>
            <a:ext cx="4012142" cy="2723949"/>
          </a:xfrm>
          <a:prstGeom prst="rect">
            <a:avLst/>
          </a:prstGeom>
          <a:solidFill>
            <a:srgbClr val="FFFFFF">
              <a:shade val="85000"/>
            </a:srgbClr>
          </a:solidFill>
          <a:ln w="1016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79375"/>
            <a:ext cx="9144000" cy="1417638"/>
          </a:xfrm>
        </p:spPr>
        <p:txBody>
          <a:bodyPr/>
          <a:lstStyle/>
          <a:p>
            <a:pPr fontAlgn="auto">
              <a:spcAft>
                <a:spcPts val="0"/>
              </a:spcAft>
              <a:defRPr/>
            </a:pPr>
            <a:r>
              <a:rPr lang="en-US" dirty="0" smtClean="0"/>
              <a:t>What I got from elective</a:t>
            </a:r>
            <a:endParaRPr lang="en-US" dirty="0"/>
          </a:p>
        </p:txBody>
      </p:sp>
      <p:sp>
        <p:nvSpPr>
          <p:cNvPr id="14" name="Content Placeholder 13"/>
          <p:cNvSpPr>
            <a:spLocks noGrp="1"/>
          </p:cNvSpPr>
          <p:nvPr>
            <p:ph idx="1"/>
          </p:nvPr>
        </p:nvSpPr>
        <p:spPr/>
        <p:txBody>
          <a:bodyPr/>
          <a:lstStyle/>
          <a:p>
            <a:pPr fontAlgn="auto">
              <a:spcAft>
                <a:spcPts val="0"/>
              </a:spcAft>
              <a:defRPr/>
            </a:pPr>
            <a:r>
              <a:rPr lang="en-US" dirty="0" smtClean="0"/>
              <a:t>Much needed time out</a:t>
            </a:r>
          </a:p>
          <a:p>
            <a:pPr fontAlgn="auto">
              <a:spcAft>
                <a:spcPts val="0"/>
              </a:spcAft>
              <a:defRPr/>
            </a:pPr>
            <a:r>
              <a:rPr lang="en-US" dirty="0" smtClean="0"/>
              <a:t>A taste of a different medicine</a:t>
            </a:r>
          </a:p>
          <a:p>
            <a:pPr fontAlgn="auto">
              <a:spcAft>
                <a:spcPts val="0"/>
              </a:spcAft>
              <a:defRPr/>
            </a:pPr>
            <a:r>
              <a:rPr lang="en-US" dirty="0" smtClean="0"/>
              <a:t>A lesson on how much can be done with so little</a:t>
            </a:r>
          </a:p>
          <a:p>
            <a:pPr fontAlgn="auto">
              <a:spcAft>
                <a:spcPts val="0"/>
              </a:spcAft>
              <a:defRPr/>
            </a:pPr>
            <a:r>
              <a:rPr lang="en-US" dirty="0" smtClean="0"/>
              <a:t>A lesson on how people cope</a:t>
            </a:r>
          </a:p>
          <a:p>
            <a:pPr fontAlgn="auto">
              <a:spcAft>
                <a:spcPts val="0"/>
              </a:spcAft>
              <a:defRPr/>
            </a:pPr>
            <a:r>
              <a:rPr lang="en-US" dirty="0" smtClean="0"/>
              <a:t>A lesson on the small details within the big picture</a:t>
            </a:r>
          </a:p>
          <a:p>
            <a:pPr fontAlgn="auto">
              <a:spcAft>
                <a:spcPts val="0"/>
              </a:spcAft>
              <a:defRPr/>
            </a:pPr>
            <a:r>
              <a:rPr lang="en-US" dirty="0" smtClean="0"/>
              <a:t>A lesson on the perils of underestimation</a:t>
            </a:r>
          </a:p>
          <a:p>
            <a:pPr fontAlgn="auto">
              <a:spcAft>
                <a:spcPts val="0"/>
              </a:spcAft>
              <a:defRPr/>
            </a:pPr>
            <a:r>
              <a:rPr lang="en-US" dirty="0" smtClean="0"/>
              <a:t>A lesson on a different culture</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698</TotalTime>
  <Words>2054</Words>
  <Application>Microsoft Macintosh PowerPoint</Application>
  <PresentationFormat>On-screen Show (4:3)</PresentationFormat>
  <Paragraphs>106</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Book Antiqua</vt:lpstr>
      <vt:lpstr>Arial</vt:lpstr>
      <vt:lpstr>Wingdings 2</vt:lpstr>
      <vt:lpstr>Calibri</vt:lpstr>
      <vt:lpstr>Habitat</vt:lpstr>
      <vt:lpstr>An elective in Botswana</vt:lpstr>
      <vt:lpstr>Er… Botswana?</vt:lpstr>
      <vt:lpstr>Er… Botswana?</vt:lpstr>
      <vt:lpstr>Nyangabgwe Hospital A&amp;E</vt:lpstr>
      <vt:lpstr>Slide 5</vt:lpstr>
      <vt:lpstr>Jubilee Psychiatry Clinic</vt:lpstr>
      <vt:lpstr>SOS Children’s Village</vt:lpstr>
      <vt:lpstr>The Big  4x4 Adventure</vt:lpstr>
      <vt:lpstr>What I got from elective</vt:lpstr>
      <vt:lpstr>Any questions?</vt:lpstr>
    </vt:vector>
  </TitlesOfParts>
  <Company>Imperial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Elective in Botswana</dc:title>
  <dc:creator>Gregory Froome</dc:creator>
  <cp:lastModifiedBy>ICT</cp:lastModifiedBy>
  <cp:revision>11</cp:revision>
  <dcterms:created xsi:type="dcterms:W3CDTF">2009-03-17T22:48:29Z</dcterms:created>
  <dcterms:modified xsi:type="dcterms:W3CDTF">2009-03-20T16:41:03Z</dcterms:modified>
</cp:coreProperties>
</file>